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1705" r:id="rId4"/>
    <p:sldId id="275" r:id="rId5"/>
    <p:sldId id="1704" r:id="rId6"/>
    <p:sldId id="1744" r:id="rId7"/>
    <p:sldId id="1745" r:id="rId8"/>
    <p:sldId id="274" r:id="rId9"/>
    <p:sldId id="1746" r:id="rId10"/>
    <p:sldId id="1747" r:id="rId11"/>
    <p:sldId id="1748" r:id="rId12"/>
    <p:sldId id="282" r:id="rId13"/>
    <p:sldId id="1708" r:id="rId14"/>
    <p:sldId id="174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B2"/>
    <a:srgbClr val="2A9CA2"/>
    <a:srgbClr val="258A8F"/>
    <a:srgbClr val="2283CD"/>
    <a:srgbClr val="E71D3A"/>
    <a:srgbClr val="18BCE2"/>
    <a:srgbClr val="55BEC9"/>
    <a:srgbClr val="1561D6"/>
    <a:srgbClr val="0F3453"/>
    <a:srgbClr val="1F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2020.05.28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667401" y="2554408"/>
            <a:ext cx="5045074" cy="67390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667400" y="1188511"/>
            <a:ext cx="5045075" cy="13503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67400" y="3360127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67400" y="3624023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39" name="组合 1038"/>
          <p:cNvGrpSpPr/>
          <p:nvPr userDrawn="1"/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 userDrawn="1"/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 userDrawn="1"/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 userDrawn="1"/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 userDrawn="1"/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 userDrawn="1"/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 userDrawn="1"/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 userDrawn="1"/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 userDrawn="1"/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 userDrawn="1"/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 userDrawn="1"/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/>
          <p:cNvGrpSpPr/>
          <p:nvPr userDrawn="1"/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4915625" y="2226504"/>
            <a:ext cx="660486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915624" y="293414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/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/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/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/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/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67399" y="679072"/>
            <a:ext cx="6835972" cy="13503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Structure-Level Knowledge Distillation For Multilingual Sequence Labeling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667399" y="2365080"/>
            <a:ext cx="8182934" cy="840945"/>
          </a:xfrm>
        </p:spPr>
        <p:txBody>
          <a:bodyPr/>
          <a:lstStyle/>
          <a:p>
            <a:r>
              <a:rPr lang="en-US" altLang="zh-CN" dirty="0" err="1"/>
              <a:t>Xinyu</a:t>
            </a:r>
            <a:r>
              <a:rPr lang="en-US" altLang="zh-CN" dirty="0"/>
              <a:t> Wang</a:t>
            </a:r>
            <a:r>
              <a:rPr lang="zh-CN" altLang="en-US" dirty="0"/>
              <a:t>，</a:t>
            </a:r>
            <a:r>
              <a:rPr lang="en-US" altLang="zh-CN" dirty="0"/>
              <a:t>Yong Jiang</a:t>
            </a:r>
            <a:r>
              <a:rPr lang="zh-CN" altLang="en-US" dirty="0"/>
              <a:t>，</a:t>
            </a:r>
            <a:r>
              <a:rPr lang="en-US" altLang="zh-CN" dirty="0"/>
              <a:t>Nguyen Bach</a:t>
            </a:r>
            <a:r>
              <a:rPr lang="zh-CN" altLang="en-US" dirty="0"/>
              <a:t>，</a:t>
            </a:r>
            <a:r>
              <a:rPr lang="en-US" altLang="zh-CN" dirty="0"/>
              <a:t>Tao Wang</a:t>
            </a:r>
            <a:r>
              <a:rPr lang="zh-CN" altLang="en-US" dirty="0"/>
              <a:t>，</a:t>
            </a:r>
            <a:r>
              <a:rPr lang="en-US" altLang="zh-CN" dirty="0"/>
              <a:t>Fei Huang</a:t>
            </a:r>
            <a:r>
              <a:rPr lang="zh-CN" altLang="en-US" dirty="0"/>
              <a:t>，</a:t>
            </a:r>
            <a:r>
              <a:rPr lang="en-US" altLang="zh-CN" dirty="0" err="1"/>
              <a:t>Kewei</a:t>
            </a:r>
            <a:r>
              <a:rPr lang="en-US" altLang="zh-CN" dirty="0"/>
              <a:t> Tu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  <a:r>
              <a:rPr lang="zh-CN" altLang="en-US" dirty="0"/>
              <a:t>，</a:t>
            </a:r>
            <a:r>
              <a:rPr lang="en-US" altLang="zh-CN" dirty="0"/>
              <a:t>Chinese Academy of Sciences</a:t>
            </a:r>
            <a:r>
              <a:rPr lang="zh-CN" altLang="en-US" dirty="0"/>
              <a:t>，</a:t>
            </a:r>
            <a:r>
              <a:rPr lang="en-US" altLang="zh-CN" dirty="0"/>
              <a:t>DAMO Academy Alibaba Group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667399" y="3541661"/>
            <a:ext cx="5045073" cy="248371"/>
          </a:xfrm>
        </p:spPr>
        <p:txBody>
          <a:bodyPr/>
          <a:lstStyle/>
          <a:p>
            <a:r>
              <a:rPr lang="zh-CN" altLang="en-US" b="1" dirty="0"/>
              <a:t>屈原斌</a:t>
            </a:r>
            <a:r>
              <a:rPr lang="en-US" altLang="zh-CN" b="1" dirty="0"/>
              <a:t>	</a:t>
            </a:r>
            <a:r>
              <a:rPr lang="en-US" altLang="en-US" b="1" dirty="0"/>
              <a:t>20200528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03735" y="1354258"/>
            <a:ext cx="0" cy="240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F5E2F-16B1-4E63-881A-9F1666D6EA1C}"/>
              </a:ext>
            </a:extLst>
          </p:cNvPr>
          <p:cNvSpPr/>
          <p:nvPr/>
        </p:nvSpPr>
        <p:spPr>
          <a:xfrm>
            <a:off x="407100" y="2244860"/>
            <a:ext cx="10850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052B25-8584-4C54-8729-BBE11726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9" y="1553625"/>
            <a:ext cx="3843366" cy="3619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32AABE-7C33-4F72-B3BE-F78811DC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89" y="2825221"/>
            <a:ext cx="3862416" cy="234793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AD52EC2-4E70-49F3-B97F-472D1142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978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F5E2F-16B1-4E63-881A-9F1666D6EA1C}"/>
              </a:ext>
            </a:extLst>
          </p:cNvPr>
          <p:cNvSpPr/>
          <p:nvPr/>
        </p:nvSpPr>
        <p:spPr>
          <a:xfrm>
            <a:off x="407100" y="2244860"/>
            <a:ext cx="10850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98DC8-5415-4BB2-8D07-024933E5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2" y="1198439"/>
            <a:ext cx="8724964" cy="4376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BD95BD-770A-43A4-A37A-6B68DEA377E1}"/>
              </a:ext>
            </a:extLst>
          </p:cNvPr>
          <p:cNvSpPr/>
          <p:nvPr/>
        </p:nvSpPr>
        <p:spPr>
          <a:xfrm>
            <a:off x="885198" y="5697322"/>
            <a:ext cx="10235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Teacher: </a:t>
            </a:r>
            <a:r>
              <a:rPr lang="zh-CN" altLang="en-US" dirty="0"/>
              <a:t>将M-BERT与特定语言的Flair</a:t>
            </a:r>
            <a:r>
              <a:rPr lang="en-US" altLang="zh-CN" dirty="0"/>
              <a:t> embeddings</a:t>
            </a:r>
            <a:r>
              <a:rPr lang="zh-CN" altLang="en-US" dirty="0"/>
              <a:t>和fastText </a:t>
            </a:r>
            <a:r>
              <a:rPr lang="en-US" altLang="zh-CN" dirty="0"/>
              <a:t>embeddings</a:t>
            </a:r>
            <a:r>
              <a:rPr lang="zh-CN" altLang="en-US" dirty="0"/>
              <a:t>串联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Student: </a:t>
            </a:r>
            <a:r>
              <a:rPr lang="zh-CN" altLang="en-US" dirty="0"/>
              <a:t>使用</a:t>
            </a:r>
            <a:r>
              <a:rPr lang="en-US" altLang="zh-CN" dirty="0"/>
              <a:t>M-BERT </a:t>
            </a:r>
            <a:r>
              <a:rPr lang="zh-CN" altLang="en-US" dirty="0"/>
              <a:t>的</a:t>
            </a:r>
            <a:r>
              <a:rPr lang="en-US" altLang="zh-CN" dirty="0"/>
              <a:t>embeddings;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23D73F-B9C2-4BA6-9F80-0CF41A18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方法结构图</a:t>
            </a:r>
          </a:p>
        </p:txBody>
      </p:sp>
    </p:spTree>
    <p:extLst>
      <p:ext uri="{BB962C8B-B14F-4D97-AF65-F5344CB8AC3E}">
        <p14:creationId xmlns:p14="http://schemas.microsoft.com/office/powerpoint/2010/main" val="14398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实验结论</a:t>
            </a:r>
          </a:p>
        </p:txBody>
      </p:sp>
      <p:sp>
        <p:nvSpPr>
          <p:cNvPr id="39" name="文本框 76"/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/03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D0A39C8E-0E9A-431E-B4B1-01D15400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0" y="1144368"/>
            <a:ext cx="9363143" cy="553428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038DB91-DEC7-4969-905A-D0D2091D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结果分析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F9AD92-4D27-463B-A427-73EF1B7B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11523"/>
            <a:ext cx="8815452" cy="29718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70A738-780C-435C-9769-52AD362374F4}"/>
              </a:ext>
            </a:extLst>
          </p:cNvPr>
          <p:cNvSpPr/>
          <p:nvPr/>
        </p:nvSpPr>
        <p:spPr>
          <a:xfrm>
            <a:off x="1189861" y="4093595"/>
            <a:ext cx="9128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在多语言环境中，BiLSTM-Softmax模型在大多数情况下的性能均不如BiLSTM-CRF模型；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teacher</a:t>
            </a:r>
            <a:r>
              <a:rPr lang="zh-CN" altLang="en-US" dirty="0"/>
              <a:t>模型优于</a:t>
            </a:r>
            <a:r>
              <a:rPr lang="en-US" altLang="zh-CN" dirty="0"/>
              <a:t>student</a:t>
            </a:r>
            <a:r>
              <a:rPr lang="zh-CN" altLang="en-US" dirty="0"/>
              <a:t>模型；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Emission</a:t>
            </a:r>
            <a:r>
              <a:rPr lang="zh-CN" altLang="en-US" dirty="0"/>
              <a:t>无法转移知识；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Top-K</a:t>
            </a:r>
            <a:r>
              <a:rPr lang="zh-CN" altLang="en-US" dirty="0"/>
              <a:t>和</a:t>
            </a:r>
            <a:r>
              <a:rPr lang="en-US" altLang="zh-CN" dirty="0"/>
              <a:t>Top-WK</a:t>
            </a:r>
            <a:r>
              <a:rPr lang="zh-CN" altLang="en-US" dirty="0"/>
              <a:t>优于</a:t>
            </a:r>
            <a:r>
              <a:rPr lang="en-US" altLang="zh-CN" dirty="0"/>
              <a:t>baseline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Posterior</a:t>
            </a:r>
            <a:r>
              <a:rPr lang="zh-CN" altLang="en-US" dirty="0"/>
              <a:t>在大多数任务上均达到最佳性能；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Top-WK + Posterior</a:t>
            </a:r>
            <a:r>
              <a:rPr lang="zh-CN" altLang="en-US" dirty="0"/>
              <a:t>介于两者之间；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06B2B59-61DA-4ABC-8C8E-8D7ADA1E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2385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背景概述</a:t>
            </a:r>
          </a:p>
        </p:txBody>
      </p:sp>
      <p:sp>
        <p:nvSpPr>
          <p:cNvPr id="39" name="文本框 76"/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/01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88DCBACD-D300-496E-9F4D-41C97C9E3567}"/>
              </a:ext>
            </a:extLst>
          </p:cNvPr>
          <p:cNvSpPr/>
          <p:nvPr/>
        </p:nvSpPr>
        <p:spPr>
          <a:xfrm>
            <a:off x="669925" y="1575016"/>
            <a:ext cx="10850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目前大多数工作都只集中在单语言模型的训练；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多语言序列标注的工作主要集中在跨语言的转移学习上，但这些工作仍在训练单语言模型。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Multilingual BERT（M-BERT）在NER和POS标记等任务上实现 </a:t>
            </a:r>
            <a:r>
              <a:rPr lang="en-US" altLang="zh-CN" dirty="0"/>
              <a:t>zero-shot </a:t>
            </a:r>
            <a:r>
              <a:rPr lang="zh-CN" altLang="en-US" dirty="0"/>
              <a:t>跨语言模型迁移，多语言模型的准确性仍然不如使用不同种类的强预训练词表示形式。</a:t>
            </a:r>
            <a:endParaRPr lang="en-US" altLang="zh-CN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0775CA5A-4FDA-4C6B-A3EA-B3A868FF896D}"/>
              </a:ext>
            </a:extLst>
          </p:cNvPr>
          <p:cNvSpPr/>
          <p:nvPr/>
        </p:nvSpPr>
        <p:spPr>
          <a:xfrm>
            <a:off x="669924" y="3025098"/>
            <a:ext cx="1085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针对上面的问题，作者提出了使用知识蒸馏的方法来进行多语言模型的迁移学习：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主要的思路：将多个单语言模型（</a:t>
            </a:r>
            <a:r>
              <a:rPr lang="en-US" altLang="zh-CN" dirty="0"/>
              <a:t>teacher</a:t>
            </a:r>
            <a:r>
              <a:rPr lang="zh-CN" altLang="en-US" dirty="0"/>
              <a:t>）的知识结构蒸馏到单个多语言模型（</a:t>
            </a:r>
            <a:r>
              <a:rPr lang="en-US" altLang="zh-CN" dirty="0"/>
              <a:t>student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两种知识蒸馏的方法：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通过一种近似方法最小化</a:t>
            </a:r>
            <a:r>
              <a:rPr lang="en-US" altLang="zh-CN" dirty="0"/>
              <a:t>student</a:t>
            </a:r>
            <a:r>
              <a:rPr lang="zh-CN" altLang="en-US" dirty="0"/>
              <a:t>和</a:t>
            </a:r>
            <a:r>
              <a:rPr lang="en-US" altLang="zh-CN" dirty="0"/>
              <a:t>teacher</a:t>
            </a:r>
            <a:r>
              <a:rPr lang="zh-CN" altLang="en-US" dirty="0"/>
              <a:t>的全局序列结构分布之间的差异</a:t>
            </a:r>
            <a:r>
              <a:rPr lang="en-US" altLang="zh-CN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将全局序列结构聚合为局部后验分布，并将局部知识（</a:t>
            </a:r>
            <a:r>
              <a:rPr lang="en-US" altLang="zh-CN" dirty="0"/>
              <a:t>local knowledge</a:t>
            </a:r>
            <a:r>
              <a:rPr lang="zh-CN" altLang="en-US" dirty="0"/>
              <a:t>）的差异最小化。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</a:t>
            </a:r>
            <a:r>
              <a:rPr lang="en-US" altLang="zh-CN" dirty="0"/>
              <a:t>KD</a:t>
            </a:r>
            <a:r>
              <a:rPr lang="zh-CN" altLang="en-US" dirty="0"/>
              <a:t>方法</a:t>
            </a:r>
          </a:p>
        </p:txBody>
      </p:sp>
      <p:sp>
        <p:nvSpPr>
          <p:cNvPr id="39" name="文本框 76"/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/02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Top-K Distillation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6F5E2F-16B1-4E63-881A-9F1666D6EA1C}"/>
                  </a:ext>
                </a:extLst>
              </p:cNvPr>
              <p:cNvSpPr/>
              <p:nvPr/>
            </p:nvSpPr>
            <p:spPr>
              <a:xfrm>
                <a:off x="669925" y="2311895"/>
                <a:ext cx="1085056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知识蒸馏的主要目的：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拟合</a:t>
                </a:r>
                <a:r>
                  <a:rPr lang="en-US" altLang="zh-CN" dirty="0"/>
                  <a:t>teacher</a:t>
                </a:r>
                <a:r>
                  <a:rPr lang="zh-CN" altLang="en-US" dirty="0"/>
                  <a:t>在所有可能的标签序列上的整体结构概率分布：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            代表所有可能的标签序列，呈指数增长。提出了两种方法：通过使用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个最佳标签序列对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进行逼近来缓解此问题；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6F5E2F-16B1-4E63-881A-9F1666D6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2311895"/>
                <a:ext cx="10850562" cy="1754326"/>
              </a:xfrm>
              <a:prstGeom prst="rect">
                <a:avLst/>
              </a:prstGeom>
              <a:blipFill>
                <a:blip r:embed="rId2"/>
                <a:stretch>
                  <a:fillRect l="-50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19B18AE0-37F9-4428-BDC7-D2565423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33" y="2633657"/>
            <a:ext cx="3619526" cy="7953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B72AD34-900C-4DD3-948A-AFE247A1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908" y="3470132"/>
            <a:ext cx="666755" cy="314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Top-K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F5E2F-16B1-4E63-881A-9F1666D6EA1C}"/>
              </a:ext>
            </a:extLst>
          </p:cNvPr>
          <p:cNvSpPr/>
          <p:nvPr/>
        </p:nvSpPr>
        <p:spPr>
          <a:xfrm>
            <a:off x="407100" y="2244860"/>
            <a:ext cx="10850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9B18AE0-37F9-4428-BDC7-D256542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48" y="2632214"/>
            <a:ext cx="3619526" cy="7953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D96449-C5FD-4722-8DD9-B2EFE93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50" y="2708353"/>
            <a:ext cx="2986109" cy="44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68F84C-7E4B-4C7F-BA2D-664C379B3B23}"/>
                  </a:ext>
                </a:extLst>
              </p:cNvPr>
              <p:cNvSpPr/>
              <p:nvPr/>
            </p:nvSpPr>
            <p:spPr>
              <a:xfrm>
                <a:off x="669923" y="3899734"/>
                <a:ext cx="10549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期望值可以通过从</a:t>
                </a:r>
                <a:r>
                  <a:rPr lang="en-US" altLang="zh-CN" dirty="0"/>
                  <a:t>teacher</a:t>
                </a:r>
                <a:r>
                  <a:rPr lang="zh-CN" altLang="en-US" dirty="0"/>
                  <a:t>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中进行抽样来估算；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使用维比特算法预测 </a:t>
                </a:r>
                <a:r>
                  <a:rPr lang="en-US" altLang="zh-CN" dirty="0"/>
                  <a:t>k-best label sequences </a:t>
                </a:r>
                <a:r>
                  <a:rPr lang="zh-CN" altLang="en-US" dirty="0"/>
                  <a:t>作为抽样；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68F84C-7E4B-4C7F-BA2D-664C379B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3899734"/>
                <a:ext cx="10549271" cy="646331"/>
              </a:xfrm>
              <a:prstGeom prst="rect">
                <a:avLst/>
              </a:prstGeom>
              <a:blipFill>
                <a:blip r:embed="rId4"/>
                <a:stretch>
                  <a:fillRect l="-40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2E7AAD-DA20-4875-B16C-E3FB9310830F}"/>
                  </a:ext>
                </a:extLst>
              </p:cNvPr>
              <p:cNvSpPr txBox="1"/>
              <p:nvPr/>
            </p:nvSpPr>
            <p:spPr>
              <a:xfrm>
                <a:off x="5503331" y="2747526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2E7AAD-DA20-4875-B16C-E3FB9310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31" y="2747526"/>
                <a:ext cx="4491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0BFD8E4-C58E-4381-9443-D98D8C367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693" y="4846124"/>
            <a:ext cx="2943247" cy="6715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BA2C638-D2BA-494F-AFB7-DE8E9598F03C}"/>
              </a:ext>
            </a:extLst>
          </p:cNvPr>
          <p:cNvSpPr/>
          <p:nvPr/>
        </p:nvSpPr>
        <p:spPr>
          <a:xfrm>
            <a:off x="669922" y="1527885"/>
            <a:ext cx="10549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可以看作是通过</a:t>
            </a:r>
            <a:r>
              <a:rPr lang="en-US" altLang="zh-CN" dirty="0"/>
              <a:t>teacher</a:t>
            </a:r>
            <a:r>
              <a:rPr lang="zh-CN" altLang="en-US" dirty="0"/>
              <a:t>为每个输入句子生成k个伪目标标签序列来进行数据增强。</a:t>
            </a:r>
          </a:p>
        </p:txBody>
      </p:sp>
    </p:spTree>
    <p:extLst>
      <p:ext uri="{BB962C8B-B14F-4D97-AF65-F5344CB8AC3E}">
        <p14:creationId xmlns:p14="http://schemas.microsoft.com/office/powerpoint/2010/main" val="29190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Weighted Top-K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F5E2F-16B1-4E63-881A-9F1666D6EA1C}"/>
              </a:ext>
            </a:extLst>
          </p:cNvPr>
          <p:cNvSpPr/>
          <p:nvPr/>
        </p:nvSpPr>
        <p:spPr>
          <a:xfrm>
            <a:off x="407100" y="2244860"/>
            <a:ext cx="10850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A2C638-D2BA-494F-AFB7-DE8E9598F03C}"/>
                  </a:ext>
                </a:extLst>
              </p:cNvPr>
              <p:cNvSpPr/>
              <p:nvPr/>
            </p:nvSpPr>
            <p:spPr>
              <a:xfrm>
                <a:off x="669922" y="1527885"/>
                <a:ext cx="105492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可以看作是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学习由</a:t>
                </a:r>
                <a:r>
                  <a:rPr lang="en-US" altLang="zh-CN" dirty="0"/>
                  <a:t>teacher</a:t>
                </a:r>
                <a:r>
                  <a:rPr lang="zh-CN" altLang="en-US" dirty="0"/>
                  <a:t>为每个输入句子生成的伪目标标签序列。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Top-K</a:t>
                </a:r>
                <a:r>
                  <a:rPr lang="zh-CN" altLang="en-US" dirty="0"/>
                  <a:t>方法会存在很大的偏差，因为随着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的增大，近似值会变差。更好的方法是将权重与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个样本相关联，更好的拟合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A2C638-D2BA-494F-AFB7-DE8E9598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2" y="1527885"/>
                <a:ext cx="10549271" cy="1200329"/>
              </a:xfrm>
              <a:prstGeom prst="rect">
                <a:avLst/>
              </a:prstGeom>
              <a:blipFill>
                <a:blip r:embed="rId2"/>
                <a:stretch>
                  <a:fillRect l="-520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65F4D05-CCC0-494B-A44A-8EAD2036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44" y="3122023"/>
            <a:ext cx="3705252" cy="6524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887C64-24FF-48C3-B388-D1043BFE2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744" y="4105404"/>
            <a:ext cx="3257574" cy="10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Posterior Distillation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739DF4-3303-467B-B3C1-895280B895DA}"/>
                  </a:ext>
                </a:extLst>
              </p:cNvPr>
              <p:cNvSpPr/>
              <p:nvPr/>
            </p:nvSpPr>
            <p:spPr>
              <a:xfrm>
                <a:off x="669924" y="1516341"/>
                <a:ext cx="108997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对于教师的结构分布，Top-K是近似值，当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很大时，Top-K变得很慢。 作者提出了第二种方法，根据可精确计算的局部分布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提取结构级（</a:t>
                </a:r>
                <a:r>
                  <a:rPr lang="en-US" altLang="zh-CN" dirty="0"/>
                  <a:t>structure-level</a:t>
                </a:r>
                <a:r>
                  <a:rPr lang="zh-CN" altLang="en-US" dirty="0"/>
                  <a:t>）知识。</a:t>
                </a: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739DF4-3303-467B-B3C1-895280B89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516341"/>
                <a:ext cx="10899700" cy="646331"/>
              </a:xfrm>
              <a:prstGeom prst="rect">
                <a:avLst/>
              </a:prstGeom>
              <a:blipFill>
                <a:blip r:embed="rId2"/>
                <a:stretch>
                  <a:fillRect l="-50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169F3188-34A8-456D-A9CB-932988C6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4" y="2407745"/>
            <a:ext cx="4057680" cy="368620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76077A1-E175-4B12-9A12-98E1FB3AE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756" y="2407745"/>
            <a:ext cx="4748247" cy="8382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2.3Multilingual Knowledge Distillation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F5E2F-16B1-4E63-881A-9F1666D6EA1C}"/>
              </a:ext>
            </a:extLst>
          </p:cNvPr>
          <p:cNvSpPr/>
          <p:nvPr/>
        </p:nvSpPr>
        <p:spPr>
          <a:xfrm>
            <a:off x="407100" y="2244860"/>
            <a:ext cx="10850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A2C638-D2BA-494F-AFB7-DE8E9598F03C}"/>
                  </a:ext>
                </a:extLst>
              </p:cNvPr>
              <p:cNvSpPr/>
              <p:nvPr/>
            </p:nvSpPr>
            <p:spPr>
              <a:xfrm>
                <a:off x="669922" y="1527885"/>
                <a:ext cx="105492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令</a:t>
                </a:r>
                <a:r>
                  <a:rPr lang="en-US" altLang="zh-CN" dirty="0"/>
                  <a:t>D = {D1,…,D1}</a:t>
                </a:r>
                <a:r>
                  <a:rPr lang="zh-CN" altLang="en-US" dirty="0"/>
                  <a:t>表示具有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种语言的一组训练数据。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种语言的语料库，其中包含多个句子和标签序列对。对于每个输入句子，我们首先使用相应语言的</a:t>
                </a:r>
                <a:r>
                  <a:rPr lang="en-US" altLang="zh-CN" dirty="0"/>
                  <a:t>teacher</a:t>
                </a:r>
                <a:r>
                  <a:rPr lang="zh-CN" altLang="en-US" dirty="0"/>
                  <a:t>模型来预测</a:t>
                </a:r>
                <a:r>
                  <a:rPr lang="en-US" altLang="zh-CN" dirty="0"/>
                  <a:t>pseudo targets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 k-best label sequences or posterior distribution for posterior distillation</a:t>
                </a:r>
                <a:r>
                  <a:rPr lang="zh-CN" altLang="en-US" dirty="0"/>
                  <a:t>），然后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gold targets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 pseudo targets</a:t>
                </a:r>
                <a:r>
                  <a:rPr lang="zh-CN" altLang="en-US" dirty="0"/>
                  <a:t>中学习。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A2C638-D2BA-494F-AFB7-DE8E9598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2" y="1527885"/>
                <a:ext cx="10549271" cy="1200329"/>
              </a:xfrm>
              <a:prstGeom prst="rect">
                <a:avLst/>
              </a:prstGeom>
              <a:blipFill>
                <a:blip r:embed="rId2"/>
                <a:stretch>
                  <a:fillRect l="-520" t="-3046" r="-231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36B33A0-0690-4963-AAB6-B8EA4EE66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78" y="3315448"/>
            <a:ext cx="2662257" cy="5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0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c518d62-0651-4258-a5fb-2102942da4b0"/>
</p:tagLst>
</file>

<file path=ppt/theme/theme1.xml><?xml version="1.0" encoding="utf-8"?>
<a:theme xmlns:a="http://schemas.openxmlformats.org/drawingml/2006/main" name="主题5">
  <a:themeElements>
    <a:clrScheme name="自定义 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ACB2"/>
      </a:accent1>
      <a:accent2>
        <a:srgbClr val="7B868A"/>
      </a:accent2>
      <a:accent3>
        <a:srgbClr val="77D6DB"/>
      </a:accent3>
      <a:accent4>
        <a:srgbClr val="84B571"/>
      </a:accent4>
      <a:accent5>
        <a:srgbClr val="78989F"/>
      </a:accent5>
      <a:accent6>
        <a:srgbClr val="6F81B0"/>
      </a:accent6>
      <a:hlink>
        <a:srgbClr val="2993A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200</TotalTime>
  <Words>630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Impact</vt:lpstr>
      <vt:lpstr>主题5</vt:lpstr>
      <vt:lpstr>Structure-Level Knowledge Distillation For Multilingual Sequence Labeling</vt:lpstr>
      <vt:lpstr>背景概述</vt:lpstr>
      <vt:lpstr>背景概述</vt:lpstr>
      <vt:lpstr>两种KD方法</vt:lpstr>
      <vt:lpstr>2.1 Top-K Distillation</vt:lpstr>
      <vt:lpstr>2.1.1 Top-K</vt:lpstr>
      <vt:lpstr>2.1.2 Weighted Top-K</vt:lpstr>
      <vt:lpstr>2.2 Posterior Distillation</vt:lpstr>
      <vt:lpstr>2.3Multilingual Knowledge Distillation</vt:lpstr>
      <vt:lpstr>*算法</vt:lpstr>
      <vt:lpstr>方法结构图</vt:lpstr>
      <vt:lpstr>实验结论</vt:lpstr>
      <vt:lpstr>结果分析</vt:lpstr>
      <vt:lpstr>结果分析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yuanbin Qu</cp:lastModifiedBy>
  <cp:revision>189</cp:revision>
  <cp:lastPrinted>2017-11-22T16:00:00Z</cp:lastPrinted>
  <dcterms:created xsi:type="dcterms:W3CDTF">2017-11-22T16:00:00Z</dcterms:created>
  <dcterms:modified xsi:type="dcterms:W3CDTF">2020-05-28T12:38:37Z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