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698" r:id="rId4"/>
    <p:sldId id="705" r:id="rId5"/>
    <p:sldId id="696" r:id="rId6"/>
    <p:sldId id="719" r:id="rId7"/>
    <p:sldId id="708" r:id="rId8"/>
    <p:sldId id="720" r:id="rId9"/>
    <p:sldId id="721" r:id="rId10"/>
    <p:sldId id="722" r:id="rId11"/>
    <p:sldId id="699" r:id="rId12"/>
    <p:sldId id="709" r:id="rId13"/>
    <p:sldId id="723" r:id="rId14"/>
    <p:sldId id="724" r:id="rId15"/>
    <p:sldId id="725" r:id="rId16"/>
    <p:sldId id="726" r:id="rId17"/>
    <p:sldId id="71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358" autoAdjust="0"/>
  </p:normalViewPr>
  <p:slideViewPr>
    <p:cSldViewPr snapToGrid="0" showGuides="1">
      <p:cViewPr varScale="1">
        <p:scale>
          <a:sx n="72" d="100"/>
          <a:sy n="72" d="100"/>
        </p:scale>
        <p:origin x="2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1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06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6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8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90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7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0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BLM</a:t>
            </a:r>
            <a:r>
              <a:rPr lang="zh-CN" altLang="en-US" dirty="0"/>
              <a:t>模型使用“</a:t>
            </a:r>
            <a:r>
              <a:rPr lang="en-US" altLang="zh-CN" dirty="0"/>
              <a:t>_”</a:t>
            </a:r>
            <a:r>
              <a:rPr lang="zh-CN" altLang="en-US" dirty="0"/>
              <a:t>空白符号来控制在什么位置进行填充。在每次生成过程中，空白符号可以被任何词汇所替换，并可能在左右两侧添加新的空白符号。 </a:t>
            </a:r>
            <a:r>
              <a:rPr lang="en-US" altLang="zh-CN" dirty="0"/>
              <a:t>BLM</a:t>
            </a:r>
            <a:r>
              <a:rPr lang="zh-CN" altLang="en-US" dirty="0"/>
              <a:t>模型基于</a:t>
            </a:r>
            <a:r>
              <a:rPr lang="en-US" altLang="zh-CN" dirty="0"/>
              <a:t>Transformer</a:t>
            </a:r>
            <a:r>
              <a:rPr lang="zh-CN" altLang="en-US" dirty="0"/>
              <a:t>编码器，它将输入句子中的空白符号映射为表示，对其进行处理，并进一步选出一个空白符号，填充词汇和选择性生成新的空白符号。模型训练的方式是对边缘似然（</a:t>
            </a:r>
            <a:r>
              <a:rPr lang="en-US" altLang="zh-CN" dirty="0"/>
              <a:t>marginal likelihood</a:t>
            </a:r>
            <a:r>
              <a:rPr lang="zh-CN" altLang="en-US" dirty="0"/>
              <a:t>）的一个下界进行最大化。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2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5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0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2873786" y="3117612"/>
            <a:ext cx="6444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Blank Language Model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2726452" y="4377878"/>
            <a:ext cx="673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dirty="0" err="1"/>
              <a:t>Tianxiao</a:t>
            </a:r>
            <a:r>
              <a:rPr lang="en-US" altLang="zh-CN" dirty="0"/>
              <a:t> Shen, Victor Quach, Regina </a:t>
            </a:r>
            <a:r>
              <a:rPr lang="en-US" altLang="zh-CN" dirty="0" err="1"/>
              <a:t>Barzilay</a:t>
            </a:r>
            <a:r>
              <a:rPr lang="en-US" altLang="zh-CN" dirty="0"/>
              <a:t>, </a:t>
            </a:r>
            <a:r>
              <a:rPr lang="en-US" altLang="zh-CN" dirty="0" err="1"/>
              <a:t>Tommi</a:t>
            </a:r>
            <a:r>
              <a:rPr lang="en-US" altLang="zh-CN" dirty="0"/>
              <a:t> </a:t>
            </a:r>
            <a:r>
              <a:rPr lang="en-US" altLang="zh-CN" dirty="0" err="1"/>
              <a:t>Jaakkola</a:t>
            </a:r>
            <a:endParaRPr lang="en-US" altLang="zh-CN" dirty="0"/>
          </a:p>
          <a:p>
            <a:pPr lvl="0" algn="ctr">
              <a:defRPr/>
            </a:pPr>
            <a:r>
              <a:rPr lang="en-US" altLang="zh-CN" dirty="0"/>
              <a:t>MIT CSAIL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CDB69C-F7FC-4950-9CD7-12A15EFEFA19}"/>
              </a:ext>
            </a:extLst>
          </p:cNvPr>
          <p:cNvSpPr txBox="1"/>
          <p:nvPr/>
        </p:nvSpPr>
        <p:spPr>
          <a:xfrm>
            <a:off x="4914900" y="5051918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屈原斌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20200618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p:transition spd="slow" advTm="3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DB54426-708C-4D1D-9877-AF53AFD84862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B56096-80F7-47DC-A766-FAB22921D78E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B1F2DD90-6B40-4E95-B5A1-40DB14396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285" y="1080792"/>
                <a:ext cx="11111430" cy="5822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222180" rIns="0" bIns="22218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latin typeface="Arial" panose="020B0604020202020204" pitchFamily="34" charset="0"/>
                  </a:rPr>
                  <a:t>训练</a:t>
                </a:r>
                <a:endParaRPr lang="en-US" altLang="zh-CN" b="1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b="1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Arial" panose="020B0604020202020204" pitchFamily="34" charset="0"/>
                  </a:rPr>
                  <a:t>Jensen</a:t>
                </a:r>
                <a:r>
                  <a:rPr lang="zh-CN" altLang="en-US" dirty="0">
                    <a:latin typeface="Arial" panose="020B0604020202020204" pitchFamily="34" charset="0"/>
                  </a:rPr>
                  <a:t>不等式推导出下界：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ctrlP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18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(6)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Arial" panose="020B0604020202020204" pitchFamily="34" charset="0"/>
                  </a:rPr>
                  <a:t>由于</a:t>
                </a:r>
                <a:r>
                  <a:rPr lang="en-US" altLang="zh-CN" dirty="0">
                    <a:latin typeface="Arial" panose="020B0604020202020204" pitchFamily="34" charset="0"/>
                  </a:rPr>
                  <a:t>canvas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只与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个元素相关，将把前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步的</a:t>
                </a:r>
                <a:r>
                  <a:rPr lang="en-US" altLang="zh-CN" dirty="0">
                    <a:latin typeface="Arial" panose="020B0604020202020204" pitchFamily="34" charset="0"/>
                  </a:rPr>
                  <a:t>trajectory</a:t>
                </a:r>
                <a:r>
                  <a:rPr lang="zh-CN" altLang="en-US" dirty="0">
                    <a:latin typeface="Arial" panose="020B0604020202020204" pitchFamily="34" charset="0"/>
                  </a:rPr>
                  <a:t>相同的</a:t>
                </a:r>
                <a:r>
                  <a:rPr lang="en-US" altLang="zh-CN" dirty="0">
                    <a:latin typeface="Arial" panose="020B0604020202020204" pitchFamily="34" charset="0"/>
                  </a:rPr>
                  <a:t>loss</a:t>
                </a:r>
                <a:r>
                  <a:rPr lang="zh-CN" altLang="en-US" dirty="0">
                    <a:latin typeface="Arial" panose="020B0604020202020204" pitchFamily="34" charset="0"/>
                  </a:rPr>
                  <a:t>合并起来：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(7)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Arial" panose="020B0604020202020204" pitchFamily="34" charset="0"/>
                  </a:rPr>
                  <a:t>得到</a:t>
                </a:r>
                <a:r>
                  <a:rPr lang="en-US" altLang="zh-CN" dirty="0">
                    <a:latin typeface="Arial" panose="020B0604020202020204" pitchFamily="34" charset="0"/>
                  </a:rPr>
                  <a:t>loss</a:t>
                </a:r>
                <a:r>
                  <a:rPr lang="zh-CN" altLang="en-US" dirty="0">
                    <a:latin typeface="Arial" panose="020B0604020202020204" pitchFamily="34" charset="0"/>
                  </a:rPr>
                  <a:t>函数：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(8)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B1F2DD90-6B40-4E95-B5A1-40DB1439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5" y="1080792"/>
                <a:ext cx="11111430" cy="5822863"/>
              </a:xfrm>
              <a:prstGeom prst="rect">
                <a:avLst/>
              </a:prstGeom>
              <a:blipFill>
                <a:blip r:embed="rId4"/>
                <a:stretch>
                  <a:fillRect l="-13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261081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C58A4E-098F-4650-8D06-3F0F0864346E}"/>
              </a:ext>
            </a:extLst>
          </p:cNvPr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6E0889-C16C-4403-8432-5611E6652FFC}"/>
              </a:ext>
            </a:extLst>
          </p:cNvPr>
          <p:cNvCxnSpPr>
            <a:cxnSpLocks/>
          </p:cNvCxnSpPr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45600F1-D570-46F7-9E3E-81D22A6BA5D6}"/>
              </a:ext>
            </a:extLst>
          </p:cNvPr>
          <p:cNvSpPr txBox="1"/>
          <p:nvPr/>
        </p:nvSpPr>
        <p:spPr>
          <a:xfrm>
            <a:off x="3265787" y="2957866"/>
            <a:ext cx="581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实验分析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60D66E3-7891-49B7-8D10-BA804CC96984}"/>
              </a:ext>
            </a:extLst>
          </p:cNvPr>
          <p:cNvCxnSpPr>
            <a:cxnSpLocks/>
          </p:cNvCxnSpPr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33B284A-20AC-47F1-AEB3-B7C7E124906B}"/>
              </a:ext>
            </a:extLst>
          </p:cNvPr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963847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76E1AC5-FCAF-4DAE-BB1B-C23A5A1775FC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24E0D7-6C94-4950-94AF-DBC776380383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905EE26-A5D9-492D-B1F6-D64D86B73429}"/>
              </a:ext>
            </a:extLst>
          </p:cNvPr>
          <p:cNvSpPr/>
          <p:nvPr/>
        </p:nvSpPr>
        <p:spPr>
          <a:xfrm>
            <a:off x="730502" y="1408492"/>
            <a:ext cx="10730997" cy="110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语言模型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zh-CN" altLang="en-US" dirty="0"/>
              <a:t>估计困惑度的方法是对似然进行蒙特卡洛采样，m=1000；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数据集：Penn Treebank (PTB)、WikiText-2 (WT2)、WikiText-103 ；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1DFB81A-1238-4B9A-9578-6C6A4BA5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27" y="2710969"/>
            <a:ext cx="6099146" cy="281908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B91A70F-5F74-4D67-B978-8407327FC0AF}"/>
              </a:ext>
            </a:extLst>
          </p:cNvPr>
          <p:cNvSpPr/>
          <p:nvPr/>
        </p:nvSpPr>
        <p:spPr>
          <a:xfrm>
            <a:off x="730502" y="5726328"/>
            <a:ext cx="1073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BLM</a:t>
            </a:r>
            <a:r>
              <a:rPr lang="zh-CN" altLang="en-US" dirty="0"/>
              <a:t>模型在这一任务上有劣势，但相对来说仍然不错。</a:t>
            </a:r>
          </a:p>
        </p:txBody>
      </p:sp>
    </p:spTree>
    <p:extLst>
      <p:ext uri="{BB962C8B-B14F-4D97-AF65-F5344CB8AC3E}">
        <p14:creationId xmlns:p14="http://schemas.microsoft.com/office/powerpoint/2010/main" val="1492077457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76E1AC5-FCAF-4DAE-BB1B-C23A5A1775FC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24E0D7-6C94-4950-94AF-DBC776380383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E30C6-EBD7-4BD7-BEDF-A21FEE45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61" y="1134812"/>
                <a:ext cx="10687878" cy="2501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222180" rIns="0" bIns="22218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eaLnBrk="1" hangingPunct="1">
                  <a:lnSpc>
                    <a:spcPct val="125000"/>
                  </a:lnSpc>
                  <a:buClrTx/>
                  <a:buSzTx/>
                  <a:tabLst/>
                </a:pPr>
                <a:r>
                  <a:rPr lang="zh-CN" altLang="zh-CN" b="1" dirty="0">
                    <a:latin typeface="+mn-lt"/>
                  </a:rPr>
                  <a:t>文本填充</a:t>
                </a:r>
              </a:p>
              <a:p>
                <a:pPr eaLnBrk="1" hangingPunct="1">
                  <a:lnSpc>
                    <a:spcPct val="125000"/>
                  </a:lnSpc>
                  <a:buFontTx/>
                  <a:buNone/>
                </a:pPr>
                <a:r>
                  <a:rPr lang="zh-CN" altLang="zh-CN" dirty="0">
                    <a:latin typeface="+mn-lt"/>
                  </a:rPr>
                  <a:t>数据集：Yahoo Answers dataset，对每个文档，遮盖百分之r的词。</a:t>
                </a:r>
              </a:p>
              <a:p>
                <a:pPr eaLnBrk="1" hangingPunct="1">
                  <a:lnSpc>
                    <a:spcPct val="125000"/>
                  </a:lnSpc>
                  <a:buFontTx/>
                  <a:buNone/>
                </a:pPr>
                <a:r>
                  <a:rPr lang="zh-CN" altLang="zh-CN" b="1" dirty="0">
                    <a:latin typeface="+mn-lt"/>
                  </a:rPr>
                  <a:t>baseline：</a:t>
                </a:r>
              </a:p>
              <a:p>
                <a:pPr marL="285750" marR="0" lvl="0" indent="-285750" eaLnBrk="1" fontAlgn="base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zh-CN" altLang="zh-CN" dirty="0">
                    <a:latin typeface="+mn-lt"/>
                  </a:rPr>
                  <a:t>seq2seq-full：Transformer模型，输入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zh-CN" dirty="0">
                    <a:latin typeface="+mn-lt"/>
                  </a:rPr>
                  <a:t>，输出完整的</a:t>
                </a:r>
                <a:r>
                  <a:rPr lang="zh-CN" altLang="en-US" dirty="0">
                    <a:latin typeface="+mn-lt"/>
                  </a:rPr>
                  <a:t>文档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+mn-lt"/>
                  </a:rPr>
                  <a:t>；</a:t>
                </a:r>
                <a:r>
                  <a:rPr lang="zh-CN" altLang="zh-CN" dirty="0">
                    <a:latin typeface="+mn-lt"/>
                  </a:rPr>
                  <a:t>        </a:t>
                </a:r>
              </a:p>
              <a:p>
                <a:pPr marL="285750" marR="0" lvl="0" indent="-285750" eaLnBrk="1" fontAlgn="base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zh-CN" altLang="zh-CN" dirty="0">
                    <a:latin typeface="+mn-lt"/>
                  </a:rPr>
                  <a:t>seq2seq-fill：Transformer模型，直接生成空白部分填的词</a:t>
                </a:r>
                <a:r>
                  <a:rPr lang="zh-CN" altLang="en-US" dirty="0">
                    <a:latin typeface="+mn-lt"/>
                  </a:rPr>
                  <a:t>；</a:t>
                </a:r>
                <a:endParaRPr lang="zh-CN" altLang="zh-CN" dirty="0">
                  <a:latin typeface="+mn-lt"/>
                </a:endParaRPr>
              </a:p>
              <a:p>
                <a:pPr marL="285750" marR="0" lvl="0" indent="-285750" eaLnBrk="1" fontAlgn="base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zh-CN" altLang="zh-CN" dirty="0">
                    <a:latin typeface="+mn-lt"/>
                  </a:rPr>
                  <a:t>Insertion Transformer：无法控制插入位置</a:t>
                </a:r>
                <a:r>
                  <a:rPr lang="zh-CN" altLang="en-US" dirty="0">
                    <a:latin typeface="+mn-lt"/>
                  </a:rPr>
                  <a:t>；</a:t>
                </a:r>
                <a:endParaRPr lang="zh-CN" altLang="zh-CN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9E30C6-EBD7-4BD7-BEDF-A21FEE45D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061" y="1134812"/>
                <a:ext cx="10687878" cy="2501313"/>
              </a:xfrm>
              <a:prstGeom prst="rect">
                <a:avLst/>
              </a:prstGeom>
              <a:blipFill>
                <a:blip r:embed="rId4"/>
                <a:stretch>
                  <a:fillRect l="-13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2BC8B549-5F9A-4FC7-83E6-FF23704A52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2532" y="26268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[公式]">
            <a:extLst>
              <a:ext uri="{FF2B5EF4-FFF2-40B4-BE49-F238E27FC236}">
                <a16:creationId xmlns:a16="http://schemas.microsoft.com/office/drawing/2014/main" id="{AABFC4AE-DE51-4FB9-BB78-5A8D8229B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8707" y="26268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CD640A-DBE3-4562-86ED-0DE6F1126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65" y="3471120"/>
            <a:ext cx="9753671" cy="26432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5F3B5B-12E9-4504-BF09-57044E5B31E5}"/>
              </a:ext>
            </a:extLst>
          </p:cNvPr>
          <p:cNvSpPr/>
          <p:nvPr/>
        </p:nvSpPr>
        <p:spPr>
          <a:xfrm>
            <a:off x="752061" y="6284416"/>
            <a:ext cx="1068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只有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BLM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模型能始终输出合法结果，且准确率最高；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85959"/>
      </p:ext>
    </p:extLst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76E1AC5-FCAF-4DAE-BB1B-C23A5A1775FC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24E0D7-6C94-4950-94AF-DBC776380383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FF77E76-129C-43EC-9A58-30B554E2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88" y="1216802"/>
            <a:ext cx="10115624" cy="44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14478"/>
      </p:ext>
    </p:extLst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76E1AC5-FCAF-4DAE-BB1B-C23A5A1775FC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24E0D7-6C94-4950-94AF-DBC776380383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E7ABFD-6932-43D0-9FD1-839B019AD6C4}"/>
              </a:ext>
            </a:extLst>
          </p:cNvPr>
          <p:cNvSpPr/>
          <p:nvPr/>
        </p:nvSpPr>
        <p:spPr>
          <a:xfrm>
            <a:off x="805069" y="1544672"/>
            <a:ext cx="10581861" cy="249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古代文本恢复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zh-CN" altLang="en-US" dirty="0"/>
              <a:t>由于古代文本中未知的词的数量是固定的，作者提出了BLM的变体，L-BLM（Length-aware Blank Language Model）。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在这一模型中，原有的空白符号“_”被替换为“_[t]_”，其中t是空白符号的总数。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数据集：</a:t>
            </a:r>
            <a:r>
              <a:rPr lang="zh-CN" altLang="en-US" dirty="0"/>
              <a:t>PHI-ML，在不同的遮盖率下进行了测试。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baseline：</a:t>
            </a:r>
            <a:r>
              <a:rPr lang="zh-CN" altLang="en-US" dirty="0"/>
              <a:t>PYTHIA，一种基于seq2seq的模型。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metric：</a:t>
            </a:r>
            <a:r>
              <a:rPr lang="zh-CN" altLang="en-US" dirty="0"/>
              <a:t>CER。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28D36-1DCF-4DAE-8948-200D7728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270" y="4153498"/>
            <a:ext cx="5429460" cy="1719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51EB34-BA19-49AE-BC32-22DD08BFEC29}"/>
              </a:ext>
            </a:extLst>
          </p:cNvPr>
          <p:cNvSpPr/>
          <p:nvPr/>
        </p:nvSpPr>
        <p:spPr>
          <a:xfrm>
            <a:off x="805068" y="6199569"/>
            <a:ext cx="10581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L-BLM在遮盖率高的场景下效果更好；</a:t>
            </a:r>
          </a:p>
        </p:txBody>
      </p:sp>
    </p:spTree>
    <p:extLst>
      <p:ext uri="{BB962C8B-B14F-4D97-AF65-F5344CB8AC3E}">
        <p14:creationId xmlns:p14="http://schemas.microsoft.com/office/powerpoint/2010/main" val="3919282008"/>
      </p:ext>
    </p:extLst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76E1AC5-FCAF-4DAE-BB1B-C23A5A1775FC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24E0D7-6C94-4950-94AF-DBC776380383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93D03A-840F-42E8-9AFA-4B6A8AC50184}"/>
              </a:ext>
            </a:extLst>
          </p:cNvPr>
          <p:cNvSpPr/>
          <p:nvPr/>
        </p:nvSpPr>
        <p:spPr>
          <a:xfrm>
            <a:off x="778867" y="1374876"/>
            <a:ext cx="10634265" cy="283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情感迁移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zh-CN" altLang="en-US" dirty="0"/>
              <a:t>进行情感迁移的步骤是：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从源句中移除高情感强度的词；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用目标情感相关的词填充源句；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数据集：</a:t>
            </a:r>
            <a:r>
              <a:rPr lang="zh-CN" altLang="en-US" dirty="0"/>
              <a:t>Yelp review dataset 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baseline：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DELETE-AND-RETRIEVE：基于seq2seq；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MASK-AND-INFILL：基于BERT进行精调；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D03CF2-A615-4D22-BBC1-88BA56F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67" y="4212319"/>
            <a:ext cx="4372007" cy="2567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E68D5A-B717-4CEA-B705-F8AB732E6AC7}"/>
              </a:ext>
            </a:extLst>
          </p:cNvPr>
          <p:cNvSpPr/>
          <p:nvPr/>
        </p:nvSpPr>
        <p:spPr>
          <a:xfrm>
            <a:off x="5804452" y="376889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DELETE-AND-RETRIEVE方法可实现较高的情感准确性，但只能以内容保真度为代价。通过限制BLM填充内容词之间的空格，我们确保预测将保留较高的内容，从而比原始蒙版句子提高BLEU得分和情感准确性。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MASK-AND-INFILL中的MLM公式在此任务上存在问题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通过设计，MLM被迫生成与原始句子中原始数量相同的</a:t>
            </a:r>
            <a:r>
              <a:rPr lang="en-US" altLang="zh-CN" dirty="0"/>
              <a:t>token</a:t>
            </a:r>
            <a:r>
              <a:rPr lang="zh-CN" altLang="en-US" dirty="0"/>
              <a:t>，这使得生成与目标情感一致的连贯句子变得更加困难。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可以独立预测被屏蔽的令牌，这进一步损害了性能。。</a:t>
            </a:r>
          </a:p>
        </p:txBody>
      </p:sp>
    </p:spTree>
    <p:extLst>
      <p:ext uri="{BB962C8B-B14F-4D97-AF65-F5344CB8AC3E}">
        <p14:creationId xmlns:p14="http://schemas.microsoft.com/office/powerpoint/2010/main" val="1554481178"/>
      </p:ext>
    </p:extLst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043238" y="3117612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屈原斌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20200618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301229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4748470" y="1292459"/>
            <a:ext cx="463473" cy="2994513"/>
            <a:chOff x="5855368" y="980316"/>
            <a:chExt cx="463473" cy="299451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6F7131-4ED3-4B7E-8A62-C849D74C4FF9}"/>
                </a:ext>
              </a:extLst>
            </p:cNvPr>
            <p:cNvSpPr/>
            <p:nvPr/>
          </p:nvSpPr>
          <p:spPr>
            <a:xfrm>
              <a:off x="5855368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369602" y="1212987"/>
            <a:ext cx="3437867" cy="2918264"/>
            <a:chOff x="6476500" y="974005"/>
            <a:chExt cx="3437867" cy="291826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F0ADDB-0C80-4E4C-8A5F-41531C83A1F2}"/>
                </a:ext>
              </a:extLst>
            </p:cNvPr>
            <p:cNvSpPr txBox="1"/>
            <p:nvPr/>
          </p:nvSpPr>
          <p:spPr>
            <a:xfrm>
              <a:off x="6506600" y="3492159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974005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背景概述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237100"/>
              <a:ext cx="265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BLM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376271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C58A4E-098F-4650-8D06-3F0F0864346E}"/>
              </a:ext>
            </a:extLst>
          </p:cNvPr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6E0889-C16C-4403-8432-5611E6652FFC}"/>
              </a:ext>
            </a:extLst>
          </p:cNvPr>
          <p:cNvCxnSpPr>
            <a:cxnSpLocks/>
          </p:cNvCxnSpPr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45600F1-D570-46F7-9E3E-81D22A6BA5D6}"/>
              </a:ext>
            </a:extLst>
          </p:cNvPr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背景概述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60D66E3-7891-49B7-8D10-BA804CC96984}"/>
              </a:ext>
            </a:extLst>
          </p:cNvPr>
          <p:cNvCxnSpPr>
            <a:cxnSpLocks/>
          </p:cNvCxnSpPr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33B284A-20AC-47F1-AEB3-B7C7E124906B}"/>
              </a:ext>
            </a:extLst>
          </p:cNvPr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270093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7B61B45-B708-485B-9C3E-B1BE3FFA4106}"/>
              </a:ext>
            </a:extLst>
          </p:cNvPr>
          <p:cNvCxnSpPr>
            <a:cxnSpLocks/>
          </p:cNvCxnSpPr>
          <p:nvPr/>
        </p:nvCxnSpPr>
        <p:spPr>
          <a:xfrm>
            <a:off x="609600" y="2514600"/>
            <a:ext cx="838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CF2E3A-9336-4DB5-82DF-F40F35E3110A}"/>
              </a:ext>
            </a:extLst>
          </p:cNvPr>
          <p:cNvSpPr txBox="1"/>
          <p:nvPr/>
        </p:nvSpPr>
        <p:spPr>
          <a:xfrm>
            <a:off x="677751" y="1868645"/>
            <a:ext cx="10836498" cy="318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之前的工作：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传统的从左到右生成方法；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Masked Language Model</a:t>
            </a:r>
            <a:r>
              <a:rPr lang="zh-CN" altLang="en-US" dirty="0"/>
              <a:t>（</a:t>
            </a:r>
            <a:r>
              <a:rPr lang="en-US" altLang="zh-CN" dirty="0"/>
              <a:t>MLM</a:t>
            </a:r>
            <a:r>
              <a:rPr lang="zh-CN" altLang="en-US" dirty="0"/>
              <a:t>）</a:t>
            </a:r>
            <a:r>
              <a:rPr lang="en-US" altLang="zh-CN" dirty="0"/>
              <a:t>-- </a:t>
            </a:r>
            <a:r>
              <a:rPr lang="zh-CN" altLang="en-US" dirty="0"/>
              <a:t>需要假定插入文本长度事先已知；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Insertion Transformer -- </a:t>
            </a:r>
            <a:r>
              <a:rPr lang="zh-CN" altLang="en-US" dirty="0"/>
              <a:t>不能明确控制插入的位置；</a:t>
            </a:r>
            <a:r>
              <a:rPr lang="en-US" altLang="zh-CN" dirty="0"/>
              <a:t>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--</a:t>
            </a:r>
            <a:r>
              <a:rPr lang="zh-CN" altLang="en-US" dirty="0"/>
              <a:t> 都不适合重写</a:t>
            </a:r>
            <a:r>
              <a:rPr lang="en-US" altLang="zh-CN" dirty="0"/>
              <a:t>/</a:t>
            </a:r>
            <a:r>
              <a:rPr lang="zh-CN" altLang="en-US" dirty="0"/>
              <a:t>编辑。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论文的贡献：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提出了空白语言模型（</a:t>
            </a:r>
            <a:r>
              <a:rPr lang="en-US" altLang="zh-CN" dirty="0"/>
              <a:t>Blank Language Model</a:t>
            </a:r>
            <a:r>
              <a:rPr lang="zh-CN" altLang="en-US" dirty="0"/>
              <a:t>，</a:t>
            </a:r>
            <a:r>
              <a:rPr lang="en-US" altLang="zh-CN" dirty="0"/>
              <a:t>BLM</a:t>
            </a:r>
            <a:r>
              <a:rPr lang="zh-CN" altLang="en-US" dirty="0"/>
              <a:t>），通过动态创建和填充空白来生成序列。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适合各种文本编辑和重写任务。可以用于填充不完整的句子，或者在两个句子之间插入新的句子。</a:t>
            </a:r>
          </a:p>
        </p:txBody>
      </p:sp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C58A4E-098F-4650-8D06-3F0F0864346E}"/>
              </a:ext>
            </a:extLst>
          </p:cNvPr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6E0889-C16C-4403-8432-5611E6652FFC}"/>
              </a:ext>
            </a:extLst>
          </p:cNvPr>
          <p:cNvCxnSpPr>
            <a:cxnSpLocks/>
          </p:cNvCxnSpPr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45600F1-D570-46F7-9E3E-81D22A6BA5D6}"/>
              </a:ext>
            </a:extLst>
          </p:cNvPr>
          <p:cNvSpPr txBox="1"/>
          <p:nvPr/>
        </p:nvSpPr>
        <p:spPr>
          <a:xfrm>
            <a:off x="3742037" y="2957866"/>
            <a:ext cx="470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BLM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60D66E3-7891-49B7-8D10-BA804CC96984}"/>
              </a:ext>
            </a:extLst>
          </p:cNvPr>
          <p:cNvCxnSpPr>
            <a:cxnSpLocks/>
          </p:cNvCxnSpPr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33B284A-20AC-47F1-AEB3-B7C7E124906B}"/>
              </a:ext>
            </a:extLst>
          </p:cNvPr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5099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DB54426-708C-4D1D-9877-AF53AFD84862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B56096-80F7-47DC-A766-FAB22921D78E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86C8B2-B6BE-48D9-A58C-48DE101BCDB0}"/>
                  </a:ext>
                </a:extLst>
              </p:cNvPr>
              <p:cNvSpPr txBox="1"/>
              <p:nvPr/>
            </p:nvSpPr>
            <p:spPr>
              <a:xfrm>
                <a:off x="626054" y="1281525"/>
                <a:ext cx="1093989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实验方法：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在每个步骤中，模型选择一个空白符号，预测一个单词“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空白填充为“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、“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、“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或“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重复上面步骤直到句子没有空白；</a:t>
                </a:r>
                <a:endParaRPr lang="en-US" altLang="zh-CN" dirty="0"/>
              </a:p>
              <a:p>
                <a:r>
                  <a:rPr lang="zh-CN" altLang="en-US" b="1" dirty="0"/>
                  <a:t>概念：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称含有空白符号“</a:t>
                </a:r>
                <a:r>
                  <a:rPr lang="en-US" altLang="zh-CN" dirty="0"/>
                  <a:t>_”</a:t>
                </a:r>
                <a:r>
                  <a:rPr lang="zh-CN" altLang="en-US" dirty="0"/>
                  <a:t>的序列为</a:t>
                </a:r>
                <a:r>
                  <a:rPr lang="en-US" altLang="zh-CN" dirty="0"/>
                  <a:t>canvas</a:t>
                </a:r>
                <a:r>
                  <a:rPr lang="zh-CN" altLang="en-US" dirty="0"/>
                  <a:t>，记当前的</a:t>
                </a:r>
                <a:r>
                  <a:rPr lang="en-US" altLang="zh-CN" dirty="0"/>
                  <a:t>canvas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BLM</a:t>
                </a:r>
                <a:r>
                  <a:rPr lang="zh-CN" altLang="en-US" dirty="0"/>
                  <a:t>将这一</a:t>
                </a:r>
                <a:r>
                  <a:rPr lang="en-US" altLang="zh-CN" dirty="0"/>
                  <a:t>canvas</a:t>
                </a:r>
                <a:r>
                  <a:rPr lang="zh-CN" altLang="en-US" dirty="0"/>
                  <a:t>映射为填充空白符号动作（</a:t>
                </a:r>
                <a:r>
                  <a:rPr lang="en-US" altLang="zh-CN" dirty="0"/>
                  <a:t>action</a:t>
                </a:r>
                <a:r>
                  <a:rPr lang="zh-CN" altLang="en-US" dirty="0"/>
                  <a:t>）的概率分布：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𝐵𝐿𝑀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(1)</m:t>
                      </m:r>
                    </m:oMath>
                  </m:oMathPara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空白符号的位置；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是词表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中的词；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∈0,1</m:t>
                    </m:r>
                  </m:oMath>
                </a14:m>
                <a:r>
                  <a:rPr lang="zh-CN" altLang="en-US" dirty="0"/>
                  <a:t>表示是否在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的左右插入新的空白符；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86C8B2-B6BE-48D9-A58C-48DE101B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4" y="1281525"/>
                <a:ext cx="10939891" cy="3139321"/>
              </a:xfrm>
              <a:prstGeom prst="rect">
                <a:avLst/>
              </a:prstGeom>
              <a:blipFill>
                <a:blip r:embed="rId4"/>
                <a:stretch>
                  <a:fillRect l="-502" t="-971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B508AEF-BD22-4F86-B368-676CE7CEC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07" y="4607299"/>
            <a:ext cx="6738987" cy="19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4149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DB54426-708C-4D1D-9877-AF53AFD84862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B56096-80F7-47DC-A766-FAB22921D78E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B22EBE-1B33-4E3D-B60E-4D87C91E6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86" y="1540654"/>
            <a:ext cx="10737028" cy="435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9324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DB54426-708C-4D1D-9877-AF53AFD84862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B56096-80F7-47DC-A766-FAB22921D78E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B1F2DD90-6B40-4E95-B5A1-40DB14396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21" y="1838832"/>
                <a:ext cx="11090958" cy="33099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222180" rIns="0" bIns="22218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zh-CN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映射为表示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为空白符号的表示，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zh-CN" dirty="0"/>
                  <a:t>的维度，则可以将概率分布分解为以下三个部分：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zh-CN" altLang="zh-CN" dirty="0"/>
                  <a:t>选择一个空白符号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(2)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dirty="0"/>
                  <a:t>是一个用于将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zh-CN" dirty="0"/>
                  <a:t>投影为一维logit的参数向量</a:t>
                </a:r>
                <a:r>
                  <a:rPr lang="zh-CN" altLang="en-US" dirty="0"/>
                  <a:t>；</a:t>
                </a:r>
                <a:endParaRPr lang="zh-CN" altLang="zh-CN" dirty="0"/>
              </a:p>
              <a:p>
                <a:pPr marL="285750" marR="0" lvl="0" indent="-28575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zh-CN" altLang="zh-CN" dirty="0"/>
                  <a:t>为选择的空白预测一个词：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)(3)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dirty="0"/>
                  <a:t>是用于将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dirty="0"/>
                  <a:t>投影到词汇表中的参数矩阵</a:t>
                </a:r>
                <a:r>
                  <a:rPr lang="en-US" altLang="zh-CN" dirty="0"/>
                  <a:t>;</a:t>
                </a:r>
                <a:endParaRPr lang="zh-CN" altLang="zh-CN" dirty="0"/>
              </a:p>
              <a:p>
                <a:pPr marL="285750" indent="-28575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dirty="0"/>
                  <a:t>确定是否在预测词左右生成新空白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zh-CN" dirty="0"/>
                  <a:t>的词向量，MLP有四个输出类：左/右×是/否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B1F2DD90-6B40-4E95-B5A1-40DB1439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521" y="1838832"/>
                <a:ext cx="11090958" cy="3309996"/>
              </a:xfrm>
              <a:prstGeom prst="rect">
                <a:avLst/>
              </a:prstGeom>
              <a:blipFill>
                <a:blip r:embed="rId4"/>
                <a:stretch>
                  <a:fillRect l="-1264" r="-9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04249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DB54426-708C-4D1D-9877-AF53AFD84862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B56096-80F7-47DC-A766-FAB22921D78E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B1F2DD90-6B40-4E95-B5A1-40DB14396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58" y="1902246"/>
                <a:ext cx="11362085" cy="31831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222180" rIns="0" bIns="22218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latin typeface="Arial" panose="020B0604020202020204" pitchFamily="34" charset="0"/>
                  </a:rPr>
                  <a:t>似然 </a:t>
                </a:r>
                <a:endParaRPr lang="en-US" altLang="zh-CN" b="1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b="1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Arial" panose="020B0604020202020204" pitchFamily="34" charset="0"/>
                  </a:rPr>
                  <a:t>下面考虑</a:t>
                </a:r>
                <a:r>
                  <a:rPr lang="en-US" altLang="zh-CN" dirty="0">
                    <a:latin typeface="Arial" panose="020B0604020202020204" pitchFamily="34" charset="0"/>
                  </a:rPr>
                  <a:t>BLM</a:t>
                </a:r>
                <a:r>
                  <a:rPr lang="zh-CN" altLang="en-US" dirty="0">
                    <a:latin typeface="Arial" panose="020B0604020202020204" pitchFamily="34" charset="0"/>
                  </a:rPr>
                  <a:t>生成句子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的概率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。称初始空白符生成完整句子的过程为</a:t>
                </a:r>
                <a:r>
                  <a:rPr lang="en-US" altLang="zh-CN" dirty="0">
                    <a:latin typeface="Arial" panose="020B0604020202020204" pitchFamily="34" charset="0"/>
                  </a:rPr>
                  <a:t>trajectory</a:t>
                </a:r>
                <a:r>
                  <a:rPr lang="zh-CN" altLang="en-US" dirty="0">
                    <a:latin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Arial" panose="020B0604020202020204" pitchFamily="34" charset="0"/>
                  </a:rPr>
                  <a:t>显然，</a:t>
                </a:r>
                <a:r>
                  <a:rPr lang="en-US" altLang="zh-CN" dirty="0">
                    <a:latin typeface="Arial" panose="020B0604020202020204" pitchFamily="34" charset="0"/>
                  </a:rPr>
                  <a:t>trajectory</a:t>
                </a:r>
                <a:r>
                  <a:rPr lang="zh-CN" altLang="en-US" dirty="0">
                    <a:latin typeface="Arial" panose="020B0604020202020204" pitchFamily="34" charset="0"/>
                  </a:rPr>
                  <a:t>不是唯一的，但当生成词的顺序唯一确定时，</a:t>
                </a:r>
                <a:r>
                  <a:rPr lang="en-US" altLang="zh-CN" dirty="0">
                    <a:latin typeface="Arial" panose="020B0604020202020204" pitchFamily="34" charset="0"/>
                  </a:rPr>
                  <a:t>trajectory</a:t>
                </a:r>
                <a:r>
                  <a:rPr lang="zh-CN" altLang="en-US" dirty="0">
                    <a:latin typeface="Arial" panose="020B0604020202020204" pitchFamily="34" charset="0"/>
                  </a:rPr>
                  <a:t>也唯一确定了。因此可以将边缘似然写作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0" lang="en-US" altLang="zh-CN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0" lang="en-US" altLang="zh-CN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0" lang="en-US" altLang="zh-CN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(5)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是所有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1-n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排列的集合，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zh-CN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altLang="zh-CN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zh-CN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表示第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步时的动作（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action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） 和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canvas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B1F2DD90-6B40-4E95-B5A1-40DB1439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958" y="1902246"/>
                <a:ext cx="11362085" cy="3183166"/>
              </a:xfrm>
              <a:prstGeom prst="rect">
                <a:avLst/>
              </a:prstGeom>
              <a:blipFill>
                <a:blip r:embed="rId4"/>
                <a:stretch>
                  <a:fillRect l="-1234" r="-4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71976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1162</Words>
  <Application>Microsoft Office PowerPoint</Application>
  <PresentationFormat>宽屏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等线</vt:lpstr>
      <vt:lpstr>等线 Light</vt:lpstr>
      <vt:lpstr>微软雅黑</vt:lpstr>
      <vt:lpstr>Arial</vt:lpstr>
      <vt:lpstr>Cambria Math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Qu yuanbin</cp:lastModifiedBy>
  <cp:revision>189</cp:revision>
  <dcterms:created xsi:type="dcterms:W3CDTF">2018-07-22T02:36:38Z</dcterms:created>
  <dcterms:modified xsi:type="dcterms:W3CDTF">2020-06-18T10:56:51Z</dcterms:modified>
</cp:coreProperties>
</file>