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344" r:id="rId3"/>
    <p:sldId id="341" r:id="rId4"/>
    <p:sldId id="357" r:id="rId5"/>
    <p:sldId id="358" r:id="rId6"/>
    <p:sldId id="360" r:id="rId7"/>
    <p:sldId id="361" r:id="rId8"/>
    <p:sldId id="362" r:id="rId9"/>
    <p:sldId id="265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2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352902-0DB7-4707-96BF-E04E298935B3}">
          <p14:sldIdLst>
            <p14:sldId id="257"/>
            <p14:sldId id="344"/>
            <p14:sldId id="341"/>
            <p14:sldId id="357"/>
            <p14:sldId id="358"/>
          </p14:sldIdLst>
        </p14:section>
        <p14:section name="20210603" id="{6EA98FC9-4C89-4585-8DD4-A21452DBA3C1}">
          <p14:sldIdLst>
            <p14:sldId id="360"/>
            <p14:sldId id="361"/>
            <p14:sldId id="362"/>
            <p14:sldId id="265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79" d="100"/>
          <a:sy n="79" d="100"/>
        </p:scale>
        <p:origin x="45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08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806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2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66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66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63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离题实验更新</a:t>
            </a:r>
            <a:endParaRPr kumimoji="1" lang="en-US" altLang="zh-CN" dirty="0"/>
          </a:p>
          <a:p>
            <a:r>
              <a:rPr kumimoji="1" lang="zh-CN" altLang="en-US" dirty="0"/>
              <a:t>标题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正文匹配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标题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正文匹配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D7AA91-2C1A-4EDB-A222-44128C4B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989" y="1634647"/>
            <a:ext cx="8012023" cy="42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01CFB-3B82-4C46-8DA6-46DB72A4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Sentence/Document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5F451-19A7-4B5C-9571-ACFCA559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词袋模型</a:t>
            </a:r>
            <a:endParaRPr lang="en-US" altLang="zh-CN" dirty="0"/>
          </a:p>
          <a:p>
            <a:pPr lvl="1"/>
            <a:r>
              <a:rPr lang="zh-CN" altLang="en-US" dirty="0"/>
              <a:t>基于统计的词袋模型</a:t>
            </a:r>
            <a:endParaRPr lang="en-US" altLang="zh-CN" dirty="0"/>
          </a:p>
          <a:p>
            <a:pPr lvl="1"/>
            <a:r>
              <a:rPr lang="zh-CN" altLang="en-US" dirty="0"/>
              <a:t>基于词向量的词袋模型</a:t>
            </a:r>
            <a:endParaRPr lang="en-US" altLang="zh-CN" dirty="0"/>
          </a:p>
          <a:p>
            <a:r>
              <a:rPr lang="en-US" altLang="zh-CN" dirty="0"/>
              <a:t>PV-DM/PV-DBOW</a:t>
            </a:r>
            <a:r>
              <a:rPr lang="zh-CN" altLang="en-US" dirty="0"/>
              <a:t>模型</a:t>
            </a:r>
            <a:r>
              <a:rPr lang="en-US" altLang="zh-CN" dirty="0"/>
              <a:t>(Doc2Vec)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RNN/CNN</a:t>
            </a:r>
            <a:r>
              <a:rPr lang="zh-CN" altLang="en-US" dirty="0"/>
              <a:t>的模型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BERT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B9350-CC8F-4E83-B605-3274B202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CE9C0-AA2D-4FDA-8665-036EAFDB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8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D0F19-DD33-4CFA-851F-FC7FD5D5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42225-12DA-4BA7-B41B-3FF8ACA2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基于统计的词袋模型</a:t>
            </a:r>
            <a:endParaRPr lang="en-US" altLang="zh-CN" dirty="0"/>
          </a:p>
          <a:p>
            <a:pPr lvl="1"/>
            <a:r>
              <a:rPr lang="en-US" altLang="zh-CN" dirty="0"/>
              <a:t>One-hot</a:t>
            </a:r>
          </a:p>
          <a:p>
            <a:pPr lvl="2"/>
            <a:r>
              <a:rPr lang="zh-CN" altLang="en-US" dirty="0"/>
              <a:t>例子可表示为：</a:t>
            </a:r>
            <a:r>
              <a:rPr lang="en-US" altLang="zh-CN" dirty="0"/>
              <a:t>[1, 1, 1, 1, 1, 0] ,</a:t>
            </a:r>
            <a:r>
              <a:rPr lang="zh-CN" altLang="en-US" dirty="0"/>
              <a:t> </a:t>
            </a:r>
            <a:r>
              <a:rPr lang="en-US" altLang="zh-CN" dirty="0"/>
              <a:t>[1, 0, 1, 1, 1, 1]</a:t>
            </a:r>
          </a:p>
          <a:p>
            <a:pPr lvl="1"/>
            <a:r>
              <a:rPr lang="en-US" altLang="zh-CN" dirty="0"/>
              <a:t>TF-IDF</a:t>
            </a:r>
          </a:p>
          <a:p>
            <a:pPr lvl="2"/>
            <a:r>
              <a:rPr lang="en-US" altLang="zh-CN" dirty="0"/>
              <a:t>TF</a:t>
            </a:r>
            <a:r>
              <a:rPr lang="zh-CN" altLang="en-US" dirty="0"/>
              <a:t>：词频，例子可表示为</a:t>
            </a:r>
            <a:r>
              <a:rPr lang="en-US" altLang="zh-CN" dirty="0"/>
              <a:t>[1,2,2,1,1,0], [1,0,2,1,1,2]</a:t>
            </a:r>
          </a:p>
          <a:p>
            <a:pPr lvl="2"/>
            <a:r>
              <a:rPr lang="en-US" altLang="zh-CN" dirty="0"/>
              <a:t>IDF</a:t>
            </a:r>
            <a:r>
              <a:rPr lang="zh-CN" altLang="en-US" dirty="0"/>
              <a:t>：逆文本频率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例如：‘</a:t>
            </a:r>
            <a:r>
              <a:rPr lang="en-US" altLang="zh-CN" dirty="0">
                <a:solidFill>
                  <a:srgbClr val="FF0000"/>
                </a:solidFill>
              </a:rPr>
              <a:t>I like you and you like me.</a:t>
            </a:r>
            <a:r>
              <a:rPr lang="zh-CN" altLang="en-US" dirty="0">
                <a:solidFill>
                  <a:srgbClr val="FF0000"/>
                </a:solidFill>
              </a:rPr>
              <a:t>’和‘</a:t>
            </a:r>
            <a:r>
              <a:rPr lang="en-US" altLang="zh-CN" dirty="0">
                <a:solidFill>
                  <a:srgbClr val="FF0000"/>
                </a:solidFill>
              </a:rPr>
              <a:t>I love you and you love me.</a:t>
            </a:r>
            <a:r>
              <a:rPr lang="zh-CN" altLang="en-US" dirty="0">
                <a:solidFill>
                  <a:srgbClr val="FF0000"/>
                </a:solidFill>
              </a:rPr>
              <a:t>’，词表</a:t>
            </a:r>
            <a:r>
              <a:rPr lang="en-US" altLang="zh-CN" dirty="0">
                <a:solidFill>
                  <a:srgbClr val="FF0000"/>
                </a:solidFill>
              </a:rPr>
              <a:t>{I, like, you, and, me, love}</a:t>
            </a:r>
          </a:p>
          <a:p>
            <a:r>
              <a:rPr lang="zh-CN" altLang="en-US" b="1" dirty="0"/>
              <a:t>向量特点</a:t>
            </a:r>
            <a:r>
              <a:rPr lang="zh-CN" altLang="en-US" dirty="0"/>
              <a:t>：高维、稀疏、离散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304FA-9C53-4105-BC34-BCB0DE1A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6C3210-7B79-4DF7-9B9F-B03B4E03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56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53A85-940F-469F-8476-4405566A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035B2-69EB-425A-AF8C-30E55FA6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基于词向量的词袋模型</a:t>
            </a:r>
            <a:endParaRPr lang="en-US" altLang="zh-CN" dirty="0"/>
          </a:p>
          <a:p>
            <a:pPr lvl="1"/>
            <a:r>
              <a:rPr lang="zh-CN" altLang="en-US" dirty="0"/>
              <a:t>最常见的方法是将一句话中的每个词的词向量求平均，作为句子表示</a:t>
            </a:r>
            <a:endParaRPr lang="en-US" altLang="zh-CN" dirty="0"/>
          </a:p>
          <a:p>
            <a:pPr lvl="2"/>
            <a:r>
              <a:rPr lang="en-US" altLang="zh-CN" dirty="0"/>
              <a:t>Word2Vec, </a:t>
            </a:r>
            <a:r>
              <a:rPr lang="en-US" altLang="zh-CN" dirty="0" err="1"/>
              <a:t>GloVe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FastText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使用词频、</a:t>
            </a:r>
            <a:r>
              <a:rPr lang="en-US" altLang="zh-CN" dirty="0"/>
              <a:t>TF-IDF</a:t>
            </a:r>
            <a:r>
              <a:rPr lang="zh-CN" altLang="en-US" dirty="0"/>
              <a:t>等对词向量加权后取平均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B77EE-C8E0-4ECD-A764-19C44EBF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BDC038-20AE-4ADC-A1E8-E9B465C3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A4C597-7B22-4C5F-B9AF-BD61CB3E0617}"/>
              </a:ext>
            </a:extLst>
          </p:cNvPr>
          <p:cNvSpPr txBox="1"/>
          <p:nvPr/>
        </p:nvSpPr>
        <p:spPr>
          <a:xfrm>
            <a:off x="838200" y="469311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根本问题：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统计模型得到的向量具有高维、稀疏、离散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缺失语序信息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7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7AC6-1FBE-4DED-AB74-220DCA05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PV-DM/PV-DBOW</a:t>
            </a:r>
            <a:r>
              <a:rPr lang="zh-CN" altLang="en-US" dirty="0"/>
              <a:t>模型</a:t>
            </a:r>
            <a:r>
              <a:rPr lang="en-US" altLang="zh-CN" dirty="0"/>
              <a:t>(Doc2Vec)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41943-C5EF-44E4-86CE-BFBE5D91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5546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PV-DM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CBOW</a:t>
            </a:r>
            <a:r>
              <a:rPr lang="zh-CN" altLang="en-US" dirty="0"/>
              <a:t>类似，即通过上下文预测下一个词。但在输入层处维护了一个文档 </a:t>
            </a:r>
            <a:r>
              <a:rPr lang="en-US" altLang="zh-CN" dirty="0"/>
              <a:t>ID </a:t>
            </a:r>
            <a:r>
              <a:rPr lang="zh-CN" altLang="en-US" dirty="0"/>
              <a:t>映射到一个向量的表格，目的是将当前文档的向量以及上下文向量联合输入模型，并让模型预测下一个词</a:t>
            </a:r>
            <a:endParaRPr lang="en-US" altLang="zh-CN" dirty="0"/>
          </a:p>
          <a:p>
            <a:r>
              <a:rPr lang="en-US" altLang="zh-CN" dirty="0"/>
              <a:t>PV-DBOW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Skip-gram </a:t>
            </a:r>
            <a:r>
              <a:rPr lang="zh-CN" altLang="en-US" dirty="0"/>
              <a:t>类似，通过文档来预测文档内的词。训练时随机采样一些文本片段，然后再从这个片段中采样一个词并根据上下文预测这个词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AA24E-6800-4EC5-B667-97EA931C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DC44D8-B35A-4EB1-83A5-CF842B44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38FA71-46B5-4250-B5C2-4219C5F8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68" y="1670541"/>
            <a:ext cx="3409524" cy="18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41DC25-6BB4-47AE-9FA6-52061F38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54" y="4278528"/>
            <a:ext cx="2780952" cy="18095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375CED-8FA5-48EB-93FE-D1D3EF5E1911}"/>
              </a:ext>
            </a:extLst>
          </p:cNvPr>
          <p:cNvSpPr txBox="1"/>
          <p:nvPr/>
        </p:nvSpPr>
        <p:spPr>
          <a:xfrm>
            <a:off x="8761423" y="3590381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1. PV-DM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28035-2C1A-4238-B4C0-D8AACF712251}"/>
              </a:ext>
            </a:extLst>
          </p:cNvPr>
          <p:cNvSpPr txBox="1"/>
          <p:nvPr/>
        </p:nvSpPr>
        <p:spPr>
          <a:xfrm>
            <a:off x="8810877" y="6169580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2. PV-DBOW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88B17-C401-4AFD-A9BE-FA480A11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RNN/CNN</a:t>
            </a:r>
            <a:r>
              <a:rPr lang="zh-CN" altLang="en-US" dirty="0"/>
              <a:t>的模型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D00F-679B-4D52-A66C-DB585223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4054" cy="4351338"/>
          </a:xfrm>
        </p:spPr>
        <p:txBody>
          <a:bodyPr/>
          <a:lstStyle/>
          <a:p>
            <a:r>
              <a:rPr lang="en-US" altLang="zh-CN" dirty="0" err="1"/>
              <a:t>TextCNN</a:t>
            </a:r>
            <a:endParaRPr lang="en-US" altLang="zh-CN" dirty="0"/>
          </a:p>
          <a:p>
            <a:pPr lvl="1"/>
            <a:r>
              <a:rPr lang="en-US" altLang="zh-CN" sz="1600" dirty="0"/>
              <a:t>A Convolutional Neural Network for Modelling Sentences ACL 2014</a:t>
            </a:r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优点：</a:t>
            </a:r>
            <a:endParaRPr lang="en-US" altLang="zh-CN" sz="1600" dirty="0"/>
          </a:p>
          <a:p>
            <a:pPr lvl="2"/>
            <a:r>
              <a:rPr lang="zh-CN" altLang="en-US" sz="1200" dirty="0"/>
              <a:t>网络结构简单，参数数目少，计算量少，训练速度快，通过引入已经训练好的词向量依旧有很不错的效果</a:t>
            </a:r>
            <a:endParaRPr lang="en-US" altLang="zh-CN" sz="1200" dirty="0"/>
          </a:p>
          <a:p>
            <a:pPr lvl="1"/>
            <a:r>
              <a:rPr lang="zh-CN" altLang="en-US" sz="1600" dirty="0"/>
              <a:t>缺点</a:t>
            </a:r>
            <a:endParaRPr lang="en-US" altLang="zh-CN" sz="1600" dirty="0"/>
          </a:p>
          <a:p>
            <a:pPr lvl="2"/>
            <a:r>
              <a:rPr lang="zh-CN" altLang="en-US" sz="1200" dirty="0"/>
              <a:t>需要人工指定卷积核的尺寸，而这个超参数对结果的影响很大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8AFB1-42F1-4573-9339-FE157A23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604E5-CBB2-4140-9903-C8296F17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403890-1595-4E45-ABEF-2BA8B43C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272" y="1077901"/>
            <a:ext cx="4695003" cy="492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FD33-21D1-4263-B086-0E7CDC19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BERT-based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69BA1-FC9B-4A98-B6FE-0EEF0975D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475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取预训练或者</a:t>
            </a:r>
            <a:r>
              <a:rPr lang="en-US" altLang="zh-CN" dirty="0"/>
              <a:t>fine-tune</a:t>
            </a:r>
            <a:r>
              <a:rPr lang="zh-CN" altLang="en-US" dirty="0"/>
              <a:t>之后的</a:t>
            </a:r>
            <a:r>
              <a:rPr lang="en-US" altLang="zh-CN" dirty="0"/>
              <a:t>BERT CLS</a:t>
            </a:r>
            <a:r>
              <a:rPr lang="zh-CN" altLang="en-US" dirty="0"/>
              <a:t>或者最后一层所有</a:t>
            </a:r>
            <a:r>
              <a:rPr lang="en-US" altLang="zh-CN" dirty="0"/>
              <a:t>Token</a:t>
            </a:r>
            <a:r>
              <a:rPr lang="zh-CN" altLang="en-US" dirty="0"/>
              <a:t>的平均值</a:t>
            </a:r>
            <a:endParaRPr lang="en-US" altLang="zh-CN" dirty="0"/>
          </a:p>
          <a:p>
            <a:pPr lvl="1"/>
            <a:r>
              <a:rPr lang="zh-CN" altLang="en-US" dirty="0"/>
              <a:t>其他向量表示，比如：第一层和最后一层取平均</a:t>
            </a:r>
            <a:endParaRPr lang="en-US" altLang="zh-CN" dirty="0"/>
          </a:p>
          <a:p>
            <a:r>
              <a:rPr lang="en-US" altLang="zh-CN" dirty="0"/>
              <a:t>Sentence-BERT: Sentence Embeddings using Siamese BERT-Networks</a:t>
            </a:r>
          </a:p>
          <a:p>
            <a:pPr lvl="1"/>
            <a:r>
              <a:rPr lang="zh-CN" altLang="en-US" dirty="0"/>
              <a:t>借鉴孪生网络模型的框架，将不同的句子输入到</a:t>
            </a:r>
            <a:r>
              <a:rPr lang="en-US" altLang="zh-CN" dirty="0" err="1"/>
              <a:t>bert</a:t>
            </a:r>
            <a:r>
              <a:rPr lang="zh-CN" altLang="en-US" dirty="0"/>
              <a:t>模型中，获取到每个句子的句子表征向量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减小时间开销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71D1C-DCB2-4C50-8C9E-C9395BEB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FB87A-F77F-4990-9EF4-59BE08F4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B49EB3-0DFC-42D5-A780-4FBC74E0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6" y="3996055"/>
            <a:ext cx="5723809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7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74469-52DD-4C8F-A6AD-69B29152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BERT-based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6D266-3353-4AA2-BFBC-575AE702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BERT-flow</a:t>
            </a:r>
          </a:p>
          <a:p>
            <a:pPr lvl="1"/>
            <a:r>
              <a:rPr lang="zh-CN" altLang="en-US" dirty="0"/>
              <a:t>提出</a:t>
            </a:r>
            <a:r>
              <a:rPr lang="en-US" altLang="zh-CN" dirty="0"/>
              <a:t>BERT</a:t>
            </a:r>
            <a:r>
              <a:rPr lang="zh-CN" altLang="en-US" dirty="0"/>
              <a:t>句向量空间语义不平滑的问题</a:t>
            </a:r>
            <a:endParaRPr lang="en-US" altLang="zh-CN" dirty="0"/>
          </a:p>
          <a:p>
            <a:pPr lvl="1"/>
            <a:r>
              <a:rPr lang="zh-CN" altLang="en-US" dirty="0"/>
              <a:t>提出利用标准化流（</a:t>
            </a:r>
            <a:r>
              <a:rPr lang="en-US" altLang="zh-CN" dirty="0"/>
              <a:t>flow</a:t>
            </a:r>
            <a:r>
              <a:rPr lang="zh-CN" altLang="en-US" dirty="0"/>
              <a:t>）将</a:t>
            </a:r>
            <a:r>
              <a:rPr lang="en-US" altLang="zh-CN" dirty="0"/>
              <a:t>BERT</a:t>
            </a:r>
            <a:r>
              <a:rPr lang="zh-CN" altLang="en-US" dirty="0"/>
              <a:t>句向量变换成一个光滑的、各向同性的标准高斯分布</a:t>
            </a:r>
            <a:endParaRPr lang="en-US" altLang="zh-CN" dirty="0"/>
          </a:p>
          <a:p>
            <a:r>
              <a:rPr lang="en-US" altLang="zh-CN" dirty="0"/>
              <a:t>BERT-whitening</a:t>
            </a:r>
          </a:p>
          <a:p>
            <a:pPr lvl="1"/>
            <a:r>
              <a:rPr lang="zh-CN" altLang="en-US" dirty="0"/>
              <a:t>对句向量进行线性变换，提高</a:t>
            </a:r>
            <a:r>
              <a:rPr lang="en-US" altLang="zh-CN" dirty="0"/>
              <a:t>BERT</a:t>
            </a:r>
            <a:r>
              <a:rPr lang="zh-CN" altLang="en-US" dirty="0"/>
              <a:t>语义向量相似度计算方面的效果</a:t>
            </a:r>
            <a:endParaRPr lang="en-US" altLang="zh-CN" dirty="0"/>
          </a:p>
          <a:p>
            <a:pPr lvl="2"/>
            <a:r>
              <a:rPr lang="zh-CN" altLang="en-US" dirty="0"/>
              <a:t>将均值变换为</a:t>
            </a:r>
            <a:r>
              <a:rPr lang="en-US" altLang="zh-CN" dirty="0"/>
              <a:t>0</a:t>
            </a:r>
            <a:r>
              <a:rPr lang="zh-CN" altLang="en-US" dirty="0"/>
              <a:t>、协方差矩阵变换为单位矩阵</a:t>
            </a:r>
          </a:p>
          <a:p>
            <a:pPr lvl="1"/>
            <a:r>
              <a:rPr lang="zh-CN" altLang="en-US" dirty="0"/>
              <a:t>降低</a:t>
            </a:r>
            <a:r>
              <a:rPr lang="en-US" altLang="zh-CN" dirty="0"/>
              <a:t>BERT</a:t>
            </a:r>
            <a:r>
              <a:rPr lang="zh-CN" altLang="en-US" dirty="0"/>
              <a:t>语义向量的维度</a:t>
            </a:r>
            <a:endParaRPr lang="en-US" altLang="zh-CN" dirty="0"/>
          </a:p>
          <a:p>
            <a:pPr lvl="2"/>
            <a:r>
              <a:rPr lang="en-US" altLang="zh-CN" dirty="0"/>
              <a:t>BERT-base</a:t>
            </a:r>
            <a:r>
              <a:rPr lang="zh-CN" altLang="en-US" dirty="0"/>
              <a:t>的</a:t>
            </a:r>
            <a:r>
              <a:rPr lang="en-US" altLang="zh-CN" dirty="0"/>
              <a:t>768</a:t>
            </a:r>
            <a:r>
              <a:rPr lang="zh-CN" altLang="en-US" dirty="0"/>
              <a:t>维只保留前</a:t>
            </a:r>
            <a:r>
              <a:rPr lang="en-US" altLang="zh-CN" dirty="0"/>
              <a:t>256</a:t>
            </a:r>
            <a:r>
              <a:rPr lang="zh-CN" altLang="en-US" dirty="0"/>
              <a:t>维，</a:t>
            </a:r>
            <a:r>
              <a:rPr lang="en-US" altLang="zh-CN" dirty="0"/>
              <a:t> BERT-large</a:t>
            </a:r>
            <a:r>
              <a:rPr lang="zh-CN" altLang="en-US" dirty="0"/>
              <a:t>的</a:t>
            </a:r>
            <a:r>
              <a:rPr lang="en-US" altLang="zh-CN" dirty="0"/>
              <a:t>1024</a:t>
            </a:r>
            <a:r>
              <a:rPr lang="zh-CN" altLang="en-US" dirty="0"/>
              <a:t>维只保留前</a:t>
            </a:r>
            <a:r>
              <a:rPr lang="en-US" altLang="zh-CN" dirty="0"/>
              <a:t>384</a:t>
            </a:r>
            <a:r>
              <a:rPr lang="zh-CN" altLang="en-US" dirty="0"/>
              <a:t>维，效果提升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DA6BA-D45A-4FD7-B8C3-D9FB3FD3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DED27C-80D8-4D65-A59B-5FD7A223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7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40298-EC31-4A57-99A7-2597B7B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BERT-based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001C2-E3AF-4658-A038-1678035C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endParaRPr lang="en-US" altLang="zh-CN" dirty="0"/>
          </a:p>
          <a:p>
            <a:pPr lvl="1"/>
            <a:r>
              <a:rPr lang="en-US" altLang="zh-CN" dirty="0"/>
              <a:t>Unsupervised </a:t>
            </a:r>
            <a:r>
              <a:rPr lang="en-US" altLang="zh-CN" dirty="0" err="1"/>
              <a:t>SimCSE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dropout</a:t>
            </a:r>
            <a:r>
              <a:rPr lang="zh-CN" altLang="en-US" dirty="0"/>
              <a:t>对文本增加噪音，来构造正样本对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1D578-EE0B-470C-A891-C39FB789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B9D3E-38FD-4009-A570-C893FDD4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18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300247-3D48-482F-AFA6-AC741113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67" y="3778589"/>
            <a:ext cx="8314286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4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69E6E-D5A7-4FF4-B426-CDF2152B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特定任务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15870-F6D2-4ED8-956D-9D373C66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Learning Dense Representations of Phrases at Scale</a:t>
            </a:r>
          </a:p>
          <a:p>
            <a:pPr lvl="1"/>
            <a:r>
              <a:rPr lang="zh-CN" altLang="en-US" dirty="0"/>
              <a:t>将开放域的</a:t>
            </a:r>
            <a:r>
              <a:rPr lang="zh-CN" altLang="en-US" b="1" dirty="0"/>
              <a:t>问答任务</a:t>
            </a:r>
            <a:r>
              <a:rPr lang="zh-CN" altLang="en-US" dirty="0"/>
              <a:t>表述为短语检索问题</a:t>
            </a:r>
            <a:endParaRPr lang="en-US" altLang="zh-CN" dirty="0"/>
          </a:p>
          <a:p>
            <a:pPr lvl="1"/>
            <a:r>
              <a:rPr lang="zh-CN" altLang="en-US" dirty="0"/>
              <a:t>提出单独学习稠密短语表示</a:t>
            </a:r>
            <a:endParaRPr lang="en-US" altLang="zh-CN" dirty="0"/>
          </a:p>
          <a:p>
            <a:pPr lvl="2"/>
            <a:r>
              <a:rPr lang="zh-CN" altLang="en-US" dirty="0"/>
              <a:t>通过问题生成和提炼学习与查询无关的短语表示</a:t>
            </a:r>
            <a:endParaRPr lang="en-US" altLang="zh-CN" dirty="0"/>
          </a:p>
          <a:p>
            <a:pPr lvl="2"/>
            <a:r>
              <a:rPr lang="zh-CN" altLang="en-US" dirty="0"/>
              <a:t>用于全局归一化的新型负采样方法</a:t>
            </a:r>
            <a:r>
              <a:rPr lang="en-US" altLang="zh-CN" dirty="0"/>
              <a:t>(Pre-batch Negatives)</a:t>
            </a:r>
          </a:p>
          <a:p>
            <a:pPr lvl="3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缓存之前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batch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中的短语表示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zh-CN" altLang="en-US" dirty="0"/>
              <a:t>用于迁移学习的查询端微调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7AA3E-3AA5-4EE1-82F7-8AFFC1AA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270B35-1B69-4063-88F3-BCF744DD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14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4B6BBB-5852-4BFC-9A87-8E275A79B38F}"/>
              </a:ext>
            </a:extLst>
          </p:cNvPr>
          <p:cNvSpPr txBox="1"/>
          <p:nvPr/>
        </p:nvSpPr>
        <p:spPr>
          <a:xfrm>
            <a:off x="838201" y="1522719"/>
            <a:ext cx="2743200" cy="406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实验策略：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计算测试集中任意两篇作文之间的相似度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对每篇作文，取</a:t>
            </a:r>
            <a:r>
              <a:rPr kumimoji="1" lang="en-US" altLang="zh-CN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topk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相似度取平均，作为当前作文评分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对所有作文，按照评分从小到大排序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结果差于</a:t>
            </a: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prompt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值增大指标波动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TFIDF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结果最优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6A570889-5BBB-4DE4-8B6C-38A2ADD35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18122"/>
              </p:ext>
            </p:extLst>
          </p:nvPr>
        </p:nvGraphicFramePr>
        <p:xfrm>
          <a:off x="4066175" y="1437998"/>
          <a:ext cx="7564152" cy="479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2106979402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439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TFIDF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108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Skip-gram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0.8231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99659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Doc2vec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912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0.8423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0641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/>
                        <a:t>Feature-</a:t>
                      </a:r>
                      <a:r>
                        <a:rPr lang="en-US" altLang="zh-CN" sz="1200" b="1" dirty="0" err="1"/>
                        <a:t>vec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0.8217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417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0.8155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2198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/>
                        <a:t>Bert-Classification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0.8434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6177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7476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/>
                        <a:t>Bert-Gen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43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0.8624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13821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C6B5DF9-6020-4B6C-B359-96D3E04B5C08}"/>
              </a:ext>
            </a:extLst>
          </p:cNvPr>
          <p:cNvSpPr txBox="1"/>
          <p:nvPr/>
        </p:nvSpPr>
        <p:spPr>
          <a:xfrm>
            <a:off x="5685183" y="733118"/>
            <a:ext cx="6096000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784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=51:733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1:14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6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4F98B-A27F-463A-9B1C-CF40A818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860F9-EE0A-43AE-B6EE-D816F870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通用的句子</a:t>
            </a:r>
            <a:r>
              <a:rPr lang="en-US" altLang="zh-CN" dirty="0"/>
              <a:t>/</a:t>
            </a:r>
            <a:r>
              <a:rPr lang="zh-CN" altLang="en-US" dirty="0"/>
              <a:t>文档向量表示在语义相似度任务上十分关键，对于下游任务，如文本匹配等也具备很大的挑战性，目前主流的方法：</a:t>
            </a:r>
            <a:endParaRPr lang="en-US" altLang="zh-CN" dirty="0"/>
          </a:p>
          <a:p>
            <a:pPr lvl="1"/>
            <a:r>
              <a:rPr lang="zh-CN" altLang="en-US" dirty="0"/>
              <a:t>结合传统方法与通过学习得到的分布式表示</a:t>
            </a:r>
            <a:endParaRPr lang="en-US" altLang="zh-CN" dirty="0"/>
          </a:p>
          <a:p>
            <a:pPr lvl="2"/>
            <a:r>
              <a:rPr lang="zh-CN" altLang="en-US" dirty="0"/>
              <a:t>使用词频、</a:t>
            </a:r>
            <a:r>
              <a:rPr lang="en-US" altLang="zh-CN" dirty="0"/>
              <a:t>IDF</a:t>
            </a:r>
            <a:r>
              <a:rPr lang="zh-CN" altLang="en-US" dirty="0"/>
              <a:t>对表示加权</a:t>
            </a:r>
            <a:endParaRPr lang="en-US" altLang="zh-CN" dirty="0"/>
          </a:p>
          <a:p>
            <a:pPr lvl="1"/>
            <a:r>
              <a:rPr lang="zh-CN" altLang="en-US" dirty="0"/>
              <a:t>直接对</a:t>
            </a:r>
            <a:r>
              <a:rPr lang="en-US" altLang="zh-CN" dirty="0"/>
              <a:t>BERT</a:t>
            </a:r>
            <a:r>
              <a:rPr lang="zh-CN" altLang="en-US" dirty="0"/>
              <a:t>等预训练表示进行魔改：</a:t>
            </a:r>
            <a:endParaRPr lang="en-US" altLang="zh-CN" dirty="0"/>
          </a:p>
          <a:p>
            <a:pPr lvl="2"/>
            <a:r>
              <a:rPr lang="zh-CN" altLang="en-US" dirty="0"/>
              <a:t>组合，变换</a:t>
            </a:r>
            <a:endParaRPr lang="en-US" altLang="zh-CN" dirty="0"/>
          </a:p>
          <a:p>
            <a:pPr lvl="1"/>
            <a:r>
              <a:rPr lang="zh-CN" altLang="en-US" dirty="0"/>
              <a:t>针对不同任务进行</a:t>
            </a:r>
            <a:r>
              <a:rPr lang="en-US" altLang="zh-CN" dirty="0"/>
              <a:t>Fine-tune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关键问题：负样本的构建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E91C8-9EDC-48C9-B88B-272F964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C19A7A-AB64-43F1-8E66-A138B184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82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02829"/>
              </p:ext>
            </p:extLst>
          </p:nvPr>
        </p:nvGraphicFramePr>
        <p:xfrm>
          <a:off x="2032001" y="2372529"/>
          <a:ext cx="8127999" cy="253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正文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正文匹配实验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复现已有表示增强的方法</a:t>
                      </a:r>
                      <a:endParaRPr lang="en-US" altLang="zh-CN" dirty="0"/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更新指标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标题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正文匹配实验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明确任务</a:t>
                      </a:r>
                      <a:endParaRPr lang="en-US" altLang="zh-CN" dirty="0"/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测试集确定</a:t>
                      </a:r>
                      <a:endParaRPr lang="en-US" altLang="zh-CN" dirty="0"/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方案确定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E7B1E8-A522-4C15-AB78-0AFC4F86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96098"/>
              </p:ext>
            </p:extLst>
          </p:nvPr>
        </p:nvGraphicFramePr>
        <p:xfrm>
          <a:off x="838200" y="705879"/>
          <a:ext cx="89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测试集调参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E27B6C9-744B-4E51-8A39-B3C038DE5536}"/>
              </a:ext>
            </a:extLst>
          </p:cNvPr>
          <p:cNvSpPr txBox="1"/>
          <p:nvPr/>
        </p:nvSpPr>
        <p:spPr>
          <a:xfrm>
            <a:off x="33131" y="43761"/>
            <a:ext cx="6096000" cy="60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784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=51:733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1:14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策略：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BERT-Gen Vector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拼接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TFIDF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向量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AE2160B1-D705-42FA-856E-DF8259C5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21190"/>
              </p:ext>
            </p:extLst>
          </p:nvPr>
        </p:nvGraphicFramePr>
        <p:xfrm>
          <a:off x="838200" y="1900555"/>
          <a:ext cx="899092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622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07778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prompt </a:t>
                      </a:r>
                      <a:r>
                        <a:rPr lang="en-US" altLang="zh-CN" sz="1200" dirty="0" err="1"/>
                        <a:t>topN</a:t>
                      </a:r>
                      <a:r>
                        <a:rPr lang="zh-CN" altLang="en-US" sz="1200" dirty="0"/>
                        <a:t>调参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8615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0428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4212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0.3372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17275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one-class </a:t>
                      </a:r>
                      <a:r>
                        <a:rPr lang="en-US" altLang="zh-CN" sz="1200" dirty="0" err="1"/>
                        <a:t>topN</a:t>
                      </a:r>
                      <a:r>
                        <a:rPr lang="zh-CN" altLang="en-US" sz="1200" dirty="0"/>
                        <a:t>调参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912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8641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03763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1988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417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23646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F338485-E3D6-4E7D-AAB4-213F018B6F46}"/>
              </a:ext>
            </a:extLst>
          </p:cNvPr>
          <p:cNvSpPr txBox="1"/>
          <p:nvPr/>
        </p:nvSpPr>
        <p:spPr>
          <a:xfrm>
            <a:off x="10310190" y="3444187"/>
            <a:ext cx="1598133" cy="282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直接在测试集上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TFIDF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后指标下降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自动调参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+TFIDF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结果提升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5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</a:t>
            </a: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E7B1E8-A522-4C15-AB78-0AFC4F86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58150"/>
              </p:ext>
            </p:extLst>
          </p:nvPr>
        </p:nvGraphicFramePr>
        <p:xfrm>
          <a:off x="838200" y="2050216"/>
          <a:ext cx="8537385" cy="213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622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671267101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离题作文数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 </a:t>
                      </a:r>
                      <a:r>
                        <a:rPr lang="zh-CN" altLang="en-US" sz="1200" dirty="0"/>
                        <a:t>中位数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0.2165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0.8991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&lt; </a:t>
                      </a:r>
                      <a:r>
                        <a:rPr lang="zh-CN" altLang="en-US" sz="1200" dirty="0"/>
                        <a:t>中位数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0.8432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06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 1/4</a:t>
                      </a:r>
                      <a:r>
                        <a:rPr lang="zh-CN" altLang="en-US" sz="1200" dirty="0"/>
                        <a:t>分位数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141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&lt; 1/4</a:t>
                      </a:r>
                      <a:r>
                        <a:rPr lang="zh-CN" altLang="en-US" sz="1200" dirty="0"/>
                        <a:t>分位数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737723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E15B5D7-3F21-4145-B260-587C63444CB4}"/>
              </a:ext>
            </a:extLst>
          </p:cNvPr>
          <p:cNvSpPr txBox="1"/>
          <p:nvPr/>
        </p:nvSpPr>
        <p:spPr>
          <a:xfrm>
            <a:off x="838200" y="1522719"/>
            <a:ext cx="10515600" cy="44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统计正文中包含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prompt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中关键词的个数，按照分位数划分，分别调参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F71043-E284-48D1-B1DC-F8C152A0C239}"/>
              </a:ext>
            </a:extLst>
          </p:cNvPr>
          <p:cNvSpPr txBox="1"/>
          <p:nvPr/>
        </p:nvSpPr>
        <p:spPr>
          <a:xfrm>
            <a:off x="374374" y="4945261"/>
            <a:ext cx="11208025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27B6C9-744B-4E51-8A39-B3C038DE5536}"/>
              </a:ext>
            </a:extLst>
          </p:cNvPr>
          <p:cNvSpPr txBox="1"/>
          <p:nvPr/>
        </p:nvSpPr>
        <p:spPr>
          <a:xfrm>
            <a:off x="5685183" y="733118"/>
            <a:ext cx="6096000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784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=51:733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1:14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0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中文离题实验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148912-4F12-4F64-8342-3DCF7ECED992}"/>
              </a:ext>
            </a:extLst>
          </p:cNvPr>
          <p:cNvSpPr txBox="1"/>
          <p:nvPr/>
        </p:nvSpPr>
        <p:spPr>
          <a:xfrm>
            <a:off x="9487488" y="4037222"/>
            <a:ext cx="2420836" cy="109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Bert-Classification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表示上结果最优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E7B1E8-A522-4C15-AB78-0AFC4F86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84586"/>
              </p:ext>
            </p:extLst>
          </p:nvPr>
        </p:nvGraphicFramePr>
        <p:xfrm>
          <a:off x="838200" y="3064719"/>
          <a:ext cx="787407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622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0.5898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Doc2vec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0.6337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Bert-Classification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91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Bert-Gen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0.5720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417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E15B5D7-3F21-4145-B260-587C63444CB4}"/>
              </a:ext>
            </a:extLst>
          </p:cNvPr>
          <p:cNvSpPr txBox="1"/>
          <p:nvPr/>
        </p:nvSpPr>
        <p:spPr>
          <a:xfrm>
            <a:off x="838200" y="1522719"/>
            <a:ext cx="10515600" cy="121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智学网初中作文，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500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=350:150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7:3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测试集上直接调参（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R@10+spearman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9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离题实验更新</a:t>
            </a:r>
            <a:endParaRPr kumimoji="1" lang="en-US" altLang="zh-CN" dirty="0"/>
          </a:p>
          <a:p>
            <a:r>
              <a:rPr kumimoji="1" lang="zh-CN" altLang="en-US" dirty="0"/>
              <a:t>标题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正文匹配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格式检查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成语古诗文检错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0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8C052-8711-4698-AD2A-A4999CB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英文离题实验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D25FE-06AF-4BAA-B7A5-BA0DB62C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2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统计正文中包含</a:t>
            </a:r>
            <a:r>
              <a:rPr lang="en-US" altLang="zh-CN" dirty="0"/>
              <a:t>prompt</a:t>
            </a:r>
            <a:r>
              <a:rPr lang="zh-CN" altLang="en-US" dirty="0"/>
              <a:t>中关键词的个数，按照中位数划分，分别调参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5F376-0AB8-4AD5-84FF-5199CBF3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ED2D54-61DA-4A90-9CC4-4D91269D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04A4A5B-0E6E-42A5-9579-8689F68E9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2588182"/>
                  </p:ext>
                </p:extLst>
              </p:nvPr>
            </p:nvGraphicFramePr>
            <p:xfrm>
              <a:off x="838200" y="2405798"/>
              <a:ext cx="892341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62">
                      <a:extLst>
                        <a:ext uri="{9D8B030D-6E8A-4147-A177-3AD203B41FA5}">
                          <a16:colId xmlns:a16="http://schemas.microsoft.com/office/drawing/2014/main" val="3504088531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59668705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1671267101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4290846765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961422086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2286519060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3622140272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806092294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3037968652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102327184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570499045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2267086067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80075301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fontAlgn="ctr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离题作文数</a:t>
                          </a:r>
                          <a:endParaRPr lang="en-US" sz="12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R@10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R@20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R@50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R@all</a:t>
                          </a:r>
                          <a:endParaRPr lang="en-US" sz="12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P@1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P@5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P@10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spearman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ndcg</a:t>
                          </a:r>
                          <a:endParaRPr lang="en-US" sz="12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ndcg@10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3644510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Bert-Gen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sz="1200" dirty="0"/>
                            <a:t> </a:t>
                          </a:r>
                          <a:r>
                            <a:rPr lang="zh-CN" altLang="en-US" sz="1200" dirty="0"/>
                            <a:t>中位数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0.6833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0.6833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0.6833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0.6833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0.1600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0.0800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0.2165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0.9863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0.8991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5302014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&lt; </a:t>
                          </a:r>
                          <a:r>
                            <a:rPr lang="zh-CN" altLang="en-US" sz="1200" dirty="0"/>
                            <a:t>中位数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0.6098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0.6169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0.6383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0.6526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0.3400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0.2200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0.1739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0.9697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0.8432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648407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sz="1200" dirty="0"/>
                            <a:t> 1/4</a:t>
                          </a:r>
                          <a:r>
                            <a:rPr lang="zh-CN" altLang="en-US" sz="1200" dirty="0"/>
                            <a:t>分位数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0.4500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0.0800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0.0500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0.1834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0.9870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0.9300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314124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&lt; 1/4</a:t>
                          </a:r>
                          <a:r>
                            <a:rPr lang="zh-CN" altLang="en-US" sz="1200" dirty="0"/>
                            <a:t>分位数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0.5181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0.5681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0.5748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0.5748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0.3600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0.2200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0.0234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0.9665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0.8540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27377233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TFIDF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sz="1200" dirty="0"/>
                            <a:t> </a:t>
                          </a:r>
                          <a:r>
                            <a:rPr lang="zh-CN" altLang="en-US" sz="1200" dirty="0"/>
                            <a:t>中位数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0.5333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0.0600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0.0400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0.0890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0.9808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0.9193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7395209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&lt; </a:t>
                          </a:r>
                          <a:r>
                            <a:rPr lang="zh-CN" altLang="en-US" sz="1200" dirty="0"/>
                            <a:t>中位数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40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0.5417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0.7036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0.7583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0.7655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0.3800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0.2300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0.1813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0.9652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0.8340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5413812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sz="1200" dirty="0"/>
                            <a:t> 1/4</a:t>
                          </a:r>
                          <a:r>
                            <a:rPr lang="zh-CN" altLang="en-US" sz="1200" dirty="0"/>
                            <a:t>分位数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0.3500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0.3500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0.0800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0.0400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0.1715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0.8872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0.8354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41975273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&lt; 1/4</a:t>
                          </a:r>
                          <a:r>
                            <a:rPr lang="zh-CN" altLang="en-US" sz="1200" dirty="0"/>
                            <a:t>分位数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0.4374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0.5640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0.6440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0.6774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0.3600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0.2300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0.1475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0.9678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0.8364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41270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04A4A5B-0E6E-42A5-9579-8689F68E9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2588182"/>
                  </p:ext>
                </p:extLst>
              </p:nvPr>
            </p:nvGraphicFramePr>
            <p:xfrm>
              <a:off x="838200" y="2405798"/>
              <a:ext cx="892341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62">
                      <a:extLst>
                        <a:ext uri="{9D8B030D-6E8A-4147-A177-3AD203B41FA5}">
                          <a16:colId xmlns:a16="http://schemas.microsoft.com/office/drawing/2014/main" val="3504088531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59668705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1671267101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4290846765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961422086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2286519060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3622140272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806092294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3037968652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102327184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570499045"/>
                        </a:ext>
                      </a:extLst>
                    </a:gridCol>
                    <a:gridCol w="585919">
                      <a:extLst>
                        <a:ext uri="{9D8B030D-6E8A-4147-A177-3AD203B41FA5}">
                          <a16:colId xmlns:a16="http://schemas.microsoft.com/office/drawing/2014/main" val="2267086067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80075301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fontAlgn="ctr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离题作文数</a:t>
                          </a:r>
                          <a:endParaRPr lang="en-US" sz="12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R@10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R@20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R@50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R@all</a:t>
                          </a:r>
                          <a:endParaRPr lang="en-US" sz="12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P@1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P@5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P@10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spearman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ndcg</a:t>
                          </a:r>
                          <a:endParaRPr lang="en-US" sz="12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ndcg@10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36445109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Bert-Gen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491" t="-101639" r="-663158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0.6833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0.6833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0.6833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0.6833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0.1600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0.0800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0.2165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0.9863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0.8991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5302014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&lt; </a:t>
                          </a:r>
                          <a:r>
                            <a:rPr lang="zh-CN" altLang="en-US" sz="1200" dirty="0"/>
                            <a:t>中位数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0.6098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0.6169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0.6383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0.6526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0.3400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0.2200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0.1739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0.9697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0.8432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648407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491" t="-301639" r="-66315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0.4500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0.0800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0.0500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0.1834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0.9870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0.9300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314124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&lt; 1/4</a:t>
                          </a:r>
                          <a:r>
                            <a:rPr lang="zh-CN" altLang="en-US" sz="1200" dirty="0"/>
                            <a:t>分位数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0.5181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0.5681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0.5748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0.5748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0.6000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0.3600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0.2200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0.0234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0.9665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0.8540 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27377233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TFIDF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491" t="-501639" r="-66315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0.5333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0.0600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0.0400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0.0890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0.9808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0.9193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7395209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&lt; </a:t>
                          </a:r>
                          <a:r>
                            <a:rPr lang="zh-CN" altLang="en-US" sz="1200" dirty="0"/>
                            <a:t>中位数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40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0.5417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0.7036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0.7583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0.7655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0.3800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0.2300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0.1813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0.9652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0.8340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5413812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491" t="-701639" r="-6631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0.3500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0.3500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0.0800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0.0400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0.1715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0.8872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0.8354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41975273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&lt; 1/4</a:t>
                          </a:r>
                          <a:r>
                            <a:rPr lang="zh-CN" altLang="en-US" sz="1200" dirty="0"/>
                            <a:t>分位数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0.4374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0.5640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0.6440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0.6774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0.5000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0.3600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0.2300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0.1475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0.9678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0.8364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41270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497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中文离题实验</a:t>
            </a: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E7B1E8-A522-4C15-AB78-0AFC4F86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98887"/>
              </p:ext>
            </p:extLst>
          </p:nvPr>
        </p:nvGraphicFramePr>
        <p:xfrm>
          <a:off x="838200" y="3064719"/>
          <a:ext cx="7954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11772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611772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611772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611772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611772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611772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611772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611772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0.1703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0.3243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0.0113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0.8771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0.5880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Skip-gram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0.0799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0.8037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4716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Doc2vec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0.0870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0.5293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0.7532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Bert-Classification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0.0985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0.1893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0.3234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0.4054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0.2114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0.9876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0.7074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2491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Bert-Gen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0.1677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0.1219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0.8527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132417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E15B5D7-3F21-4145-B260-587C63444CB4}"/>
              </a:ext>
            </a:extLst>
          </p:cNvPr>
          <p:cNvSpPr txBox="1"/>
          <p:nvPr/>
        </p:nvSpPr>
        <p:spPr>
          <a:xfrm>
            <a:off x="838200" y="1522719"/>
            <a:ext cx="10515600" cy="121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智学网初中作文，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2100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=350:1750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1:5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测试集上直接调参（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R@10+spearman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5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0F252252-A4F3-45CE-8F0F-EC35ADBB6EB8}"/>
              </a:ext>
            </a:extLst>
          </p:cNvPr>
          <p:cNvGrpSpPr/>
          <p:nvPr/>
        </p:nvGrpSpPr>
        <p:grpSpPr>
          <a:xfrm>
            <a:off x="3503334" y="1638299"/>
            <a:ext cx="3797660" cy="4343400"/>
            <a:chOff x="349496" y="3501213"/>
            <a:chExt cx="5329628" cy="3080046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DFB342F9-1E6F-410D-8E61-5F8D92A516E8}"/>
                </a:ext>
              </a:extLst>
            </p:cNvPr>
            <p:cNvSpPr/>
            <p:nvPr/>
          </p:nvSpPr>
          <p:spPr>
            <a:xfrm>
              <a:off x="531159" y="3501213"/>
              <a:ext cx="5147965" cy="3080046"/>
            </a:xfrm>
            <a:prstGeom prst="roundRect">
              <a:avLst>
                <a:gd name="adj" fmla="val 36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CDD064F9-634F-43C3-AFBF-ADF179E7F919}"/>
                </a:ext>
              </a:extLst>
            </p:cNvPr>
            <p:cNvGrpSpPr/>
            <p:nvPr/>
          </p:nvGrpSpPr>
          <p:grpSpPr>
            <a:xfrm>
              <a:off x="349496" y="3625104"/>
              <a:ext cx="5158492" cy="2889298"/>
              <a:chOff x="349496" y="3625104"/>
              <a:chExt cx="5158492" cy="2889298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0F9452B-1B55-458A-A29D-A73568FFCA19}"/>
                  </a:ext>
                </a:extLst>
              </p:cNvPr>
              <p:cNvSpPr txBox="1"/>
              <p:nvPr/>
            </p:nvSpPr>
            <p:spPr>
              <a:xfrm>
                <a:off x="2484562" y="6317973"/>
                <a:ext cx="2288435" cy="196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reference essays</a:t>
                </a:r>
                <a:endParaRPr lang="zh-CN" altLang="en-US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6BE713-A7E1-44BF-8397-242FE448FA4A}"/>
                  </a:ext>
                </a:extLst>
              </p:cNvPr>
              <p:cNvSpPr txBox="1"/>
              <p:nvPr/>
            </p:nvSpPr>
            <p:spPr>
              <a:xfrm>
                <a:off x="349496" y="6306746"/>
                <a:ext cx="1574127" cy="196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target essay</a:t>
                </a:r>
                <a:endParaRPr lang="zh-CN" altLang="en-US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10BA48A4-74AB-45D3-A1C8-A76DA6E1FD4E}"/>
                  </a:ext>
                </a:extLst>
              </p:cNvPr>
              <p:cNvGrpSpPr/>
              <p:nvPr/>
            </p:nvGrpSpPr>
            <p:grpSpPr>
              <a:xfrm>
                <a:off x="881780" y="5454790"/>
                <a:ext cx="4626208" cy="855480"/>
                <a:chOff x="1176144" y="4829458"/>
                <a:chExt cx="5075866" cy="855480"/>
              </a:xfrm>
            </p:grpSpPr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2AF8DB2C-3C91-4966-8DC0-3A5A4E1EA22E}"/>
                    </a:ext>
                  </a:extLst>
                </p:cNvPr>
                <p:cNvGrpSpPr/>
                <p:nvPr/>
              </p:nvGrpSpPr>
              <p:grpSpPr>
                <a:xfrm>
                  <a:off x="1176144" y="5144938"/>
                  <a:ext cx="5075866" cy="540000"/>
                  <a:chOff x="2524263" y="5138368"/>
                  <a:chExt cx="5075866" cy="540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矩形 11">
                        <a:extLst>
                          <a:ext uri="{FF2B5EF4-FFF2-40B4-BE49-F238E27FC236}">
                            <a16:creationId xmlns:a16="http://schemas.microsoft.com/office/drawing/2014/main" id="{8F2276EB-1013-4868-8880-C56C625882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4263" y="5267669"/>
                        <a:ext cx="813600" cy="2808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  <m:t>𝐸𝑠𝑠𝑎</m:t>
                            </m:r>
                            <m:sSub>
                              <m:sSubPr>
                                <m:ctrl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𝑡𝑎𝑟</m:t>
                                </m:r>
                              </m:sub>
                            </m:sSub>
                          </m:oMath>
                        </a14:m>
                        <a:r>
                          <a:rPr lang="zh-CN" altLang="en-US" sz="9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" name="矩形 11">
                        <a:extLst>
                          <a:ext uri="{FF2B5EF4-FFF2-40B4-BE49-F238E27FC236}">
                            <a16:creationId xmlns:a16="http://schemas.microsoft.com/office/drawing/2014/main" id="{8F2276EB-1013-4868-8880-C56C625882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24263" y="5267669"/>
                        <a:ext cx="813600" cy="28080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563406A9-20F2-4066-9DBB-17C9724D6AAC}"/>
                      </a:ext>
                    </a:extLst>
                  </p:cNvPr>
                  <p:cNvGrpSpPr/>
                  <p:nvPr/>
                </p:nvGrpSpPr>
                <p:grpSpPr>
                  <a:xfrm>
                    <a:off x="3460129" y="5138368"/>
                    <a:ext cx="4140000" cy="540000"/>
                    <a:chOff x="3906371" y="5257799"/>
                    <a:chExt cx="4572000" cy="757519"/>
                  </a:xfrm>
                </p:grpSpPr>
                <p:sp>
                  <p:nvSpPr>
                    <p:cNvPr id="19" name="矩形: 圆角 18">
                      <a:extLst>
                        <a:ext uri="{FF2B5EF4-FFF2-40B4-BE49-F238E27FC236}">
                          <a16:creationId xmlns:a16="http://schemas.microsoft.com/office/drawing/2014/main" id="{44C1C5DF-1C40-4684-8B17-1C1608F85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371" y="5257799"/>
                      <a:ext cx="4572000" cy="757519"/>
                    </a:xfrm>
                    <a:prstGeom prst="roundRect">
                      <a:avLst/>
                    </a:prstGeom>
                    <a:ln>
                      <a:prstDash val="sys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30" name="组合 29">
                      <a:extLst>
                        <a:ext uri="{FF2B5EF4-FFF2-40B4-BE49-F238E27FC236}">
                          <a16:creationId xmlns:a16="http://schemas.microsoft.com/office/drawing/2014/main" id="{EE57848D-EFD1-4D6A-9300-58EADA8E34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6748" y="5437094"/>
                      <a:ext cx="4275000" cy="396000"/>
                      <a:chOff x="4016748" y="5437094"/>
                      <a:chExt cx="4275000" cy="39600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" name="矩形 13">
                            <a:extLst>
                              <a:ext uri="{FF2B5EF4-FFF2-40B4-BE49-F238E27FC236}">
                                <a16:creationId xmlns:a16="http://schemas.microsoft.com/office/drawing/2014/main" id="{964DB4C4-15F1-4492-B3DC-3EC1351E19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16748" y="5437094"/>
                            <a:ext cx="900000" cy="396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𝐸𝑠𝑠𝑎</m:t>
                                  </m:r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𝑟𝑒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9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" name="矩形 13">
                            <a:extLst>
                              <a:ext uri="{FF2B5EF4-FFF2-40B4-BE49-F238E27FC236}">
                                <a16:creationId xmlns:a16="http://schemas.microsoft.com/office/drawing/2014/main" id="{964DB4C4-15F1-4492-B3DC-3EC1351E1976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16748" y="5437094"/>
                            <a:ext cx="900000" cy="39600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449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" name="矩形 15">
                            <a:extLst>
                              <a:ext uri="{FF2B5EF4-FFF2-40B4-BE49-F238E27FC236}">
                                <a16:creationId xmlns:a16="http://schemas.microsoft.com/office/drawing/2014/main" id="{85F66283-F05A-4048-9A57-2488738AD1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41748" y="5437094"/>
                            <a:ext cx="900000" cy="396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𝐸𝑠𝑠𝑎</m:t>
                                  </m:r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𝑟𝑒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9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" name="矩形 15">
                            <a:extLst>
                              <a:ext uri="{FF2B5EF4-FFF2-40B4-BE49-F238E27FC236}">
                                <a16:creationId xmlns:a16="http://schemas.microsoft.com/office/drawing/2014/main" id="{85F66283-F05A-4048-9A57-2488738AD1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141748" y="5437094"/>
                            <a:ext cx="900000" cy="396000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561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7" name="矩形 16">
                        <a:extLst>
                          <a:ext uri="{FF2B5EF4-FFF2-40B4-BE49-F238E27FC236}">
                            <a16:creationId xmlns:a16="http://schemas.microsoft.com/office/drawing/2014/main" id="{E4C3A539-DDB1-4BF1-976C-762480FC93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66748" y="5437094"/>
                        <a:ext cx="900000" cy="3960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/>
                          <a:t>……</a:t>
                        </a:r>
                        <a:endParaRPr lang="zh-CN" altLang="en-US" sz="1400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矩形 28">
                            <a:extLst>
                              <a:ext uri="{FF2B5EF4-FFF2-40B4-BE49-F238E27FC236}">
                                <a16:creationId xmlns:a16="http://schemas.microsoft.com/office/drawing/2014/main" id="{CBE3BBA3-0863-406B-8405-9B1D784A39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1748" y="5437094"/>
                            <a:ext cx="900000" cy="396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𝐸𝑠𝑠𝑎</m:t>
                                  </m:r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𝑟𝑒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9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矩形 28">
                            <a:extLst>
                              <a:ext uri="{FF2B5EF4-FFF2-40B4-BE49-F238E27FC236}">
                                <a16:creationId xmlns:a16="http://schemas.microsoft.com/office/drawing/2014/main" id="{CBE3BBA3-0863-406B-8405-9B1D784A39B2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391748" y="5437094"/>
                            <a:ext cx="900000" cy="396000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786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cxnSp>
              <p:nvCxnSpPr>
                <p:cNvPr id="53" name="直接箭头连接符 52">
                  <a:extLst>
                    <a:ext uri="{FF2B5EF4-FFF2-40B4-BE49-F238E27FC236}">
                      <a16:creationId xmlns:a16="http://schemas.microsoft.com/office/drawing/2014/main" id="{C92D205C-1B86-4F34-8D33-CB931B39720D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1582940" y="4829458"/>
                  <a:ext cx="0" cy="4447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5AB458A0-172D-4E50-986B-571FB5A28114}"/>
                    </a:ext>
                  </a:extLst>
                </p:cNvPr>
                <p:cNvCxnSpPr>
                  <a:stCxn id="19" idx="0"/>
                </p:cNvCxnSpPr>
                <p:nvPr/>
              </p:nvCxnSpPr>
              <p:spPr>
                <a:xfrm flipV="1">
                  <a:off x="4182010" y="4829458"/>
                  <a:ext cx="0" cy="31548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: 圆角 50">
                    <a:extLst>
                      <a:ext uri="{FF2B5EF4-FFF2-40B4-BE49-F238E27FC236}">
                        <a16:creationId xmlns:a16="http://schemas.microsoft.com/office/drawing/2014/main" id="{B9D80757-F73A-4674-85B3-736EEA03031F}"/>
                      </a:ext>
                    </a:extLst>
                  </p:cNvPr>
                  <p:cNvSpPr/>
                  <p:nvPr/>
                </p:nvSpPr>
                <p:spPr>
                  <a:xfrm>
                    <a:off x="822515" y="3625104"/>
                    <a:ext cx="4680000" cy="54000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zh-CN" altLang="en-US" sz="1400" b="0" i="1" dirty="0">
                        <a:latin typeface="Cambria Math" panose="02040503050406030204" pitchFamily="18" charset="0"/>
                      </a:rPr>
                      <a:t>，</a:t>
                    </a:r>
                    <a:endParaRPr lang="en-US" altLang="zh-CN" sz="14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:r>
                      <a:rPr lang="zh-CN" altLang="en-US" sz="1400" dirty="0"/>
                      <a:t>其中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𝑐𝑜𝑠𝑖𝑛𝑒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𝑠𝑖𝑚𝑖𝑎𝑙𝑟𝑖𝑡𝑦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altLang="zh-CN" sz="14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𝐼𝑛𝑑𝑒𝑥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𝑡𝑜𝑝𝑘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1" name="矩形: 圆角 50">
                    <a:extLst>
                      <a:ext uri="{FF2B5EF4-FFF2-40B4-BE49-F238E27FC236}">
                        <a16:creationId xmlns:a16="http://schemas.microsoft.com/office/drawing/2014/main" id="{B9D80757-F73A-4674-85B3-736EEA0303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15" y="3625104"/>
                    <a:ext cx="4680000" cy="5400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23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765E6A6A-C344-4DF6-8AE6-CA671B1F774A}"/>
                  </a:ext>
                </a:extLst>
              </p:cNvPr>
              <p:cNvGrpSpPr/>
              <p:nvPr/>
            </p:nvGrpSpPr>
            <p:grpSpPr>
              <a:xfrm>
                <a:off x="822515" y="4698903"/>
                <a:ext cx="4680000" cy="753588"/>
                <a:chOff x="816842" y="4701202"/>
                <a:chExt cx="4680000" cy="753588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8D76F51F-8878-42A9-8236-81C1B39FDD1C}"/>
                    </a:ext>
                  </a:extLst>
                </p:cNvPr>
                <p:cNvSpPr/>
                <p:nvPr/>
              </p:nvSpPr>
              <p:spPr>
                <a:xfrm>
                  <a:off x="816842" y="4914790"/>
                  <a:ext cx="4680000" cy="54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BERT-Gen Encoder</a:t>
                  </a:r>
                  <a:endParaRPr lang="zh-CN" altLang="en-US" b="1" dirty="0"/>
                </a:p>
              </p:txBody>
            </p:sp>
            <p:cxnSp>
              <p:nvCxnSpPr>
                <p:cNvPr id="129" name="直接箭头连接符 128">
                  <a:extLst>
                    <a:ext uri="{FF2B5EF4-FFF2-40B4-BE49-F238E27FC236}">
                      <a16:creationId xmlns:a16="http://schemas.microsoft.com/office/drawing/2014/main" id="{A94A9022-2BF4-4FEE-943D-2E12D47EA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3236" y="4701202"/>
                  <a:ext cx="1" cy="2201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箭头连接符 129">
                  <a:extLst>
                    <a:ext uri="{FF2B5EF4-FFF2-40B4-BE49-F238E27FC236}">
                      <a16:creationId xmlns:a16="http://schemas.microsoft.com/office/drawing/2014/main" id="{DB916CC2-BBC6-4E1E-9EE3-117A8CF4D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44400" y="4704451"/>
                  <a:ext cx="1" cy="2201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71BB0DEB-F008-4FCD-AF94-6508D6C7A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2708" y="4703046"/>
                  <a:ext cx="1" cy="2201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29F11182-74FC-4BE4-B7B6-F464E3A01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684" y="4707352"/>
                  <a:ext cx="1" cy="2201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D6BF820F-2BA2-43BA-9DA7-061D2E6AE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29102" y="4704253"/>
                  <a:ext cx="1" cy="2201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DB553FCC-E94A-4B87-B5CF-BC320304B6DB}"/>
                  </a:ext>
                </a:extLst>
              </p:cNvPr>
              <p:cNvGrpSpPr/>
              <p:nvPr/>
            </p:nvGrpSpPr>
            <p:grpSpPr>
              <a:xfrm>
                <a:off x="1085559" y="4162665"/>
                <a:ext cx="4010594" cy="545520"/>
                <a:chOff x="1085559" y="4162665"/>
                <a:chExt cx="4010594" cy="545520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141ACBA-A5D0-43F8-AF2B-332864B4ADCC}"/>
                    </a:ext>
                  </a:extLst>
                </p:cNvPr>
                <p:cNvGrpSpPr/>
                <p:nvPr/>
              </p:nvGrpSpPr>
              <p:grpSpPr>
                <a:xfrm>
                  <a:off x="1085559" y="4509159"/>
                  <a:ext cx="4010594" cy="199026"/>
                  <a:chOff x="2660636" y="3661712"/>
                  <a:chExt cx="4533821" cy="199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矩形 30">
                        <a:extLst>
                          <a:ext uri="{FF2B5EF4-FFF2-40B4-BE49-F238E27FC236}">
                            <a16:creationId xmlns:a16="http://schemas.microsoft.com/office/drawing/2014/main" id="{1A091A25-52C5-47C6-82EF-62CBE1597F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0636" y="3675215"/>
                        <a:ext cx="392400" cy="18552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zh-CN" altLang="en-US" sz="700" dirty="0"/>
                      </a:p>
                    </p:txBody>
                  </p:sp>
                </mc:Choice>
                <mc:Fallback xmlns="">
                  <p:sp>
                    <p:nvSpPr>
                      <p:cNvPr id="31" name="矩形 30">
                        <a:extLst>
                          <a:ext uri="{FF2B5EF4-FFF2-40B4-BE49-F238E27FC236}">
                            <a16:creationId xmlns:a16="http://schemas.microsoft.com/office/drawing/2014/main" id="{1A091A25-52C5-47C6-82EF-62CBE1597FE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60636" y="3675215"/>
                        <a:ext cx="392400" cy="18552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1" name="组合 40">
                    <a:extLst>
                      <a:ext uri="{FF2B5EF4-FFF2-40B4-BE49-F238E27FC236}">
                        <a16:creationId xmlns:a16="http://schemas.microsoft.com/office/drawing/2014/main" id="{E4B8D62F-CB29-480A-88A6-327E66152241}"/>
                      </a:ext>
                    </a:extLst>
                  </p:cNvPr>
                  <p:cNvGrpSpPr/>
                  <p:nvPr/>
                </p:nvGrpSpPr>
                <p:grpSpPr>
                  <a:xfrm>
                    <a:off x="3835200" y="3661712"/>
                    <a:ext cx="3359257" cy="198497"/>
                    <a:chOff x="4240901" y="3669839"/>
                    <a:chExt cx="3709787" cy="278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矩形 32">
                          <a:extLst>
                            <a:ext uri="{FF2B5EF4-FFF2-40B4-BE49-F238E27FC236}">
                              <a16:creationId xmlns:a16="http://schemas.microsoft.com/office/drawing/2014/main" id="{FC94C912-87DC-4DA2-80EC-FED8148AE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20900" y="3686864"/>
                          <a:ext cx="478937" cy="261428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7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sz="7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矩形 32">
                          <a:extLst>
                            <a:ext uri="{FF2B5EF4-FFF2-40B4-BE49-F238E27FC236}">
                              <a16:creationId xmlns:a16="http://schemas.microsoft.com/office/drawing/2014/main" id="{FC94C912-87DC-4DA2-80EC-FED8148AE2F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20900" y="3686864"/>
                          <a:ext cx="478937" cy="26142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矩形 33">
                          <a:extLst>
                            <a:ext uri="{FF2B5EF4-FFF2-40B4-BE49-F238E27FC236}">
                              <a16:creationId xmlns:a16="http://schemas.microsoft.com/office/drawing/2014/main" id="{BC22AFBF-092B-4BEE-BFFF-20EE25B6C2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18688" y="3669839"/>
                          <a:ext cx="432000" cy="261428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7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  <m:t>𝑟𝑁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sz="7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矩形 33">
                          <a:extLst>
                            <a:ext uri="{FF2B5EF4-FFF2-40B4-BE49-F238E27FC236}">
                              <a16:creationId xmlns:a16="http://schemas.microsoft.com/office/drawing/2014/main" id="{BC22AFBF-092B-4BEE-BFFF-20EE25B6C24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18688" y="3669839"/>
                          <a:ext cx="432000" cy="261428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232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90F38F41-5A64-4A31-A69C-62D82D307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4559" y="3674594"/>
                      <a:ext cx="432000" cy="261428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/>
                        <a:t>…</a:t>
                      </a:r>
                      <a:endParaRPr lang="zh-CN" altLang="en-US" sz="105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矩形 31">
                          <a:extLst>
                            <a:ext uri="{FF2B5EF4-FFF2-40B4-BE49-F238E27FC236}">
                              <a16:creationId xmlns:a16="http://schemas.microsoft.com/office/drawing/2014/main" id="{04752F4D-E203-43FD-86D2-A6C40B6C6F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40901" y="3686864"/>
                          <a:ext cx="432000" cy="261428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7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7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sz="700" dirty="0"/>
                        </a:p>
                      </p:txBody>
                    </p:sp>
                  </mc:Choice>
                  <mc:Fallback xmlns="">
                    <p:sp>
                      <p:nvSpPr>
                        <p:cNvPr id="32" name="矩形 31">
                          <a:extLst>
                            <a:ext uri="{FF2B5EF4-FFF2-40B4-BE49-F238E27FC236}">
                              <a16:creationId xmlns:a16="http://schemas.microsoft.com/office/drawing/2014/main" id="{04752F4D-E203-43FD-86D2-A6C40B6C6F1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40901" y="3686864"/>
                          <a:ext cx="432000" cy="26142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136" name="直接箭头连接符 135">
                  <a:extLst>
                    <a:ext uri="{FF2B5EF4-FFF2-40B4-BE49-F238E27FC236}">
                      <a16:creationId xmlns:a16="http://schemas.microsoft.com/office/drawing/2014/main" id="{7FEE84F4-F953-447C-8776-67A53946716F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1259117" y="4162665"/>
                  <a:ext cx="2911" cy="35999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>
                  <a:extLst>
                    <a:ext uri="{FF2B5EF4-FFF2-40B4-BE49-F238E27FC236}">
                      <a16:creationId xmlns:a16="http://schemas.microsoft.com/office/drawing/2014/main" id="{B9E55882-3A51-43EC-8C3B-5D88A5799262}"/>
                    </a:ext>
                  </a:extLst>
                </p:cNvPr>
                <p:cNvCxnSpPr>
                  <a:cxnSpLocks/>
                  <a:stCxn id="32" idx="0"/>
                </p:cNvCxnSpPr>
                <p:nvPr/>
              </p:nvCxnSpPr>
              <p:spPr>
                <a:xfrm flipV="1">
                  <a:off x="2297591" y="4167039"/>
                  <a:ext cx="0" cy="3542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947F46A9-8FCB-4BCD-B513-41E410465F37}"/>
                    </a:ext>
                  </a:extLst>
                </p:cNvPr>
                <p:cNvCxnSpPr>
                  <a:cxnSpLocks/>
                  <a:stCxn id="33" idx="0"/>
                </p:cNvCxnSpPr>
                <p:nvPr/>
              </p:nvCxnSpPr>
              <p:spPr>
                <a:xfrm flipH="1" flipV="1">
                  <a:off x="3179685" y="4172808"/>
                  <a:ext cx="1795" cy="34848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箭头连接符 138">
                  <a:extLst>
                    <a:ext uri="{FF2B5EF4-FFF2-40B4-BE49-F238E27FC236}">
                      <a16:creationId xmlns:a16="http://schemas.microsoft.com/office/drawing/2014/main" id="{2DED5BF4-FF13-446B-A079-A330DF400516}"/>
                    </a:ext>
                  </a:extLst>
                </p:cNvPr>
                <p:cNvCxnSpPr>
                  <a:cxnSpLocks/>
                  <a:stCxn id="37" idx="0"/>
                </p:cNvCxnSpPr>
                <p:nvPr/>
              </p:nvCxnSpPr>
              <p:spPr>
                <a:xfrm flipV="1">
                  <a:off x="4038715" y="4172808"/>
                  <a:ext cx="0" cy="33974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箭头连接符 139">
                  <a:extLst>
                    <a:ext uri="{FF2B5EF4-FFF2-40B4-BE49-F238E27FC236}">
                      <a16:creationId xmlns:a16="http://schemas.microsoft.com/office/drawing/2014/main" id="{6367746F-A906-4FEA-B4BA-76A286628A9B}"/>
                    </a:ext>
                  </a:extLst>
                </p:cNvPr>
                <p:cNvCxnSpPr>
                  <a:cxnSpLocks/>
                  <a:stCxn id="34" idx="0"/>
                </p:cNvCxnSpPr>
                <p:nvPr/>
              </p:nvCxnSpPr>
              <p:spPr>
                <a:xfrm flipV="1">
                  <a:off x="4923135" y="4167766"/>
                  <a:ext cx="0" cy="34139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C7DE2A2-E56E-4ED3-95FF-0992B8875BEB}"/>
              </a:ext>
            </a:extLst>
          </p:cNvPr>
          <p:cNvCxnSpPr>
            <a:cxnSpLocks/>
          </p:cNvCxnSpPr>
          <p:nvPr/>
        </p:nvCxnSpPr>
        <p:spPr>
          <a:xfrm flipV="1">
            <a:off x="7897787" y="2094991"/>
            <a:ext cx="1" cy="1873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177F7E0E-2CB1-4B94-9B3D-7D42D567DC4D}"/>
              </a:ext>
            </a:extLst>
          </p:cNvPr>
          <p:cNvGrpSpPr/>
          <p:nvPr/>
        </p:nvGrpSpPr>
        <p:grpSpPr>
          <a:xfrm>
            <a:off x="7779697" y="445930"/>
            <a:ext cx="4041330" cy="3216135"/>
            <a:chOff x="6461966" y="134661"/>
            <a:chExt cx="4314454" cy="3390756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B5F1405E-8B6B-41FF-956E-1E069EBBF9D5}"/>
                </a:ext>
              </a:extLst>
            </p:cNvPr>
            <p:cNvGrpSpPr/>
            <p:nvPr/>
          </p:nvGrpSpPr>
          <p:grpSpPr>
            <a:xfrm>
              <a:off x="6461966" y="134661"/>
              <a:ext cx="4298587" cy="3390756"/>
              <a:chOff x="6461966" y="134661"/>
              <a:chExt cx="4298587" cy="3390756"/>
            </a:xfrm>
          </p:grpSpPr>
          <p:sp>
            <p:nvSpPr>
              <p:cNvPr id="177" name="矩形: 圆角 176">
                <a:extLst>
                  <a:ext uri="{FF2B5EF4-FFF2-40B4-BE49-F238E27FC236}">
                    <a16:creationId xmlns:a16="http://schemas.microsoft.com/office/drawing/2014/main" id="{9495BB7A-AB56-4A42-993B-EFD80DF3A00D}"/>
                  </a:ext>
                </a:extLst>
              </p:cNvPr>
              <p:cNvSpPr/>
              <p:nvPr/>
            </p:nvSpPr>
            <p:spPr>
              <a:xfrm>
                <a:off x="6461966" y="134661"/>
                <a:ext cx="4298587" cy="3390756"/>
              </a:xfrm>
              <a:prstGeom prst="roundRect">
                <a:avLst>
                  <a:gd name="adj" fmla="val 4524"/>
                </a:avLst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152B595B-D6E6-4341-8A0D-C9569F8AC341}"/>
                  </a:ext>
                </a:extLst>
              </p:cNvPr>
              <p:cNvGrpSpPr/>
              <p:nvPr/>
            </p:nvGrpSpPr>
            <p:grpSpPr>
              <a:xfrm>
                <a:off x="6737439" y="495580"/>
                <a:ext cx="3724585" cy="2931189"/>
                <a:chOff x="6737439" y="495580"/>
                <a:chExt cx="3724585" cy="2931189"/>
              </a:xfrm>
            </p:grpSpPr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BD42C421-F9C4-48BC-A44B-CEEA067079FE}"/>
                    </a:ext>
                  </a:extLst>
                </p:cNvPr>
                <p:cNvSpPr/>
                <p:nvPr/>
              </p:nvSpPr>
              <p:spPr>
                <a:xfrm>
                  <a:off x="6737440" y="1176318"/>
                  <a:ext cx="3724584" cy="45952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Encoder</a:t>
                  </a:r>
                  <a:endParaRPr lang="zh-CN" altLang="en-US" b="1" dirty="0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BBAFAC5B-E6BF-420A-8046-54BA24C8BA3A}"/>
                    </a:ext>
                  </a:extLst>
                </p:cNvPr>
                <p:cNvGrpSpPr/>
                <p:nvPr/>
              </p:nvGrpSpPr>
              <p:grpSpPr>
                <a:xfrm>
                  <a:off x="6737439" y="495580"/>
                  <a:ext cx="3708179" cy="674723"/>
                  <a:chOff x="6736358" y="1593959"/>
                  <a:chExt cx="4659387" cy="792894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B5140D6D-19F1-4F2D-A00E-F05DE4F38943}"/>
                      </a:ext>
                    </a:extLst>
                  </p:cNvPr>
                  <p:cNvGrpSpPr/>
                  <p:nvPr/>
                </p:nvGrpSpPr>
                <p:grpSpPr>
                  <a:xfrm>
                    <a:off x="6736358" y="1593959"/>
                    <a:ext cx="4659387" cy="540000"/>
                    <a:chOff x="6736358" y="1593959"/>
                    <a:chExt cx="4659387" cy="54000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6" name="矩形 85">
                          <a:extLst>
                            <a:ext uri="{FF2B5EF4-FFF2-40B4-BE49-F238E27FC236}">
                              <a16:creationId xmlns:a16="http://schemas.microsoft.com/office/drawing/2014/main" id="{7A2B1EE4-425D-41B9-B225-E7F7E0CEA4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54220" y="1723260"/>
                          <a:ext cx="741525" cy="2808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𝑇𝑖𝑡𝑙𝑒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𝑡𝑎𝑟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900" dirty="0"/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86" name="矩形 85">
                          <a:extLst>
                            <a:ext uri="{FF2B5EF4-FFF2-40B4-BE49-F238E27FC236}">
                              <a16:creationId xmlns:a16="http://schemas.microsoft.com/office/drawing/2014/main" id="{7A2B1EE4-425D-41B9-B225-E7F7E0CEA49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54220" y="1723260"/>
                          <a:ext cx="741525" cy="280800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87" name="组合 86">
                      <a:extLst>
                        <a:ext uri="{FF2B5EF4-FFF2-40B4-BE49-F238E27FC236}">
                          <a16:creationId xmlns:a16="http://schemas.microsoft.com/office/drawing/2014/main" id="{1D73793C-5F48-4187-8344-87EC3E8448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36358" y="1593959"/>
                      <a:ext cx="3773245" cy="540000"/>
                      <a:chOff x="3906371" y="5257799"/>
                      <a:chExt cx="4572000" cy="757519"/>
                    </a:xfrm>
                  </p:grpSpPr>
                  <p:sp>
                    <p:nvSpPr>
                      <p:cNvPr id="88" name="矩形: 圆角 87">
                        <a:extLst>
                          <a:ext uri="{FF2B5EF4-FFF2-40B4-BE49-F238E27FC236}">
                            <a16:creationId xmlns:a16="http://schemas.microsoft.com/office/drawing/2014/main" id="{2F3E0963-5161-43AC-A5CD-6550A2EDD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6371" y="5257799"/>
                        <a:ext cx="4572000" cy="757519"/>
                      </a:xfrm>
                      <a:prstGeom prst="roundRect">
                        <a:avLst/>
                      </a:prstGeom>
                      <a:ln>
                        <a:prstDash val="sysDash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grpSp>
                    <p:nvGrpSpPr>
                      <p:cNvPr id="89" name="组合 88">
                        <a:extLst>
                          <a:ext uri="{FF2B5EF4-FFF2-40B4-BE49-F238E27FC236}">
                            <a16:creationId xmlns:a16="http://schemas.microsoft.com/office/drawing/2014/main" id="{D72285BC-3384-4804-9D51-A9094EE1D1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16748" y="5437094"/>
                        <a:ext cx="4275000" cy="396000"/>
                        <a:chOff x="4016748" y="5437094"/>
                        <a:chExt cx="4275000" cy="396000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0" name="矩形 89">
                              <a:extLst>
                                <a:ext uri="{FF2B5EF4-FFF2-40B4-BE49-F238E27FC236}">
                                  <a16:creationId xmlns:a16="http://schemas.microsoft.com/office/drawing/2014/main" id="{D3A0B9A1-DA4D-4000-B2A6-B574970B7D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16748" y="5437094"/>
                              <a:ext cx="900000" cy="3960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𝑇𝑖𝑡𝑙𝑒</m:t>
                                        </m:r>
                                      </m:e>
                                      <m:sub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𝑟𝑒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9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0" name="矩形 89">
                              <a:extLst>
                                <a:ext uri="{FF2B5EF4-FFF2-40B4-BE49-F238E27FC236}">
                                  <a16:creationId xmlns:a16="http://schemas.microsoft.com/office/drawing/2014/main" id="{D3A0B9A1-DA4D-4000-B2A6-B574970B7DCA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016748" y="5437094"/>
                              <a:ext cx="900000" cy="396000"/>
                            </a:xfrm>
                            <a:prstGeom prst="rect">
                              <a:avLst/>
                            </a:prstGeom>
                            <a:blipFill>
                              <a:blip r:embed="rId12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1" name="矩形 90">
                              <a:extLst>
                                <a:ext uri="{FF2B5EF4-FFF2-40B4-BE49-F238E27FC236}">
                                  <a16:creationId xmlns:a16="http://schemas.microsoft.com/office/drawing/2014/main" id="{5861E2D3-8462-42F7-A8E4-8FAA5BB617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141748" y="5437094"/>
                              <a:ext cx="900000" cy="3960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𝑇𝑖𝑡𝑙</m:t>
                                    </m:r>
                                    <m:sSub>
                                      <m:sSub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𝑟𝑒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9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1" name="矩形 90">
                              <a:extLst>
                                <a:ext uri="{FF2B5EF4-FFF2-40B4-BE49-F238E27FC236}">
                                  <a16:creationId xmlns:a16="http://schemas.microsoft.com/office/drawing/2014/main" id="{5861E2D3-8462-42F7-A8E4-8FAA5BB6172A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141748" y="5437094"/>
                              <a:ext cx="900000" cy="396000"/>
                            </a:xfrm>
                            <a:prstGeom prst="rect">
                              <a:avLst/>
                            </a:prstGeom>
                            <a:blipFill>
                              <a:blip r:embed="rId13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92" name="矩形 91">
                          <a:extLst>
                            <a:ext uri="{FF2B5EF4-FFF2-40B4-BE49-F238E27FC236}">
                              <a16:creationId xmlns:a16="http://schemas.microsoft.com/office/drawing/2014/main" id="{CEE9EC58-24A2-4655-817A-9E71EC1F8B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6748" y="5437094"/>
                          <a:ext cx="900000" cy="396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900" dirty="0"/>
                            <a:t>……</a:t>
                          </a:r>
                          <a:endParaRPr lang="zh-CN" altLang="en-US" sz="900" dirty="0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3" name="矩形 92">
                              <a:extLst>
                                <a:ext uri="{FF2B5EF4-FFF2-40B4-BE49-F238E27FC236}">
                                  <a16:creationId xmlns:a16="http://schemas.microsoft.com/office/drawing/2014/main" id="{653E34DB-3D86-4BD7-9845-20DFF7CE90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1748" y="5437094"/>
                              <a:ext cx="900000" cy="3960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𝑇𝑖𝑡𝑙𝑒</m:t>
                                        </m:r>
                                      </m:e>
                                      <m:sub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𝑟𝑒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9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3" name="矩形 92">
                              <a:extLst>
                                <a:ext uri="{FF2B5EF4-FFF2-40B4-BE49-F238E27FC236}">
                                  <a16:creationId xmlns:a16="http://schemas.microsoft.com/office/drawing/2014/main" id="{653E34DB-3D86-4BD7-9845-20DFF7CE900B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391748" y="5437094"/>
                              <a:ext cx="900000" cy="396000"/>
                            </a:xfrm>
                            <a:prstGeom prst="rect">
                              <a:avLst/>
                            </a:prstGeom>
                            <a:blipFill>
                              <a:blip r:embed="rId14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p:cxnSp>
                <p:nvCxnSpPr>
                  <p:cNvPr id="114" name="直接箭头连接符 113">
                    <a:extLst>
                      <a:ext uri="{FF2B5EF4-FFF2-40B4-BE49-F238E27FC236}">
                        <a16:creationId xmlns:a16="http://schemas.microsoft.com/office/drawing/2014/main" id="{36D3023B-181A-41DF-8FAD-A8D7DF65B27D}"/>
                      </a:ext>
                    </a:extLst>
                  </p:cNvPr>
                  <p:cNvCxnSpPr>
                    <a:stCxn id="88" idx="2"/>
                  </p:cNvCxnSpPr>
                  <p:nvPr/>
                </p:nvCxnSpPr>
                <p:spPr>
                  <a:xfrm flipH="1">
                    <a:off x="8619565" y="2133959"/>
                    <a:ext cx="3416" cy="25249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箭头连接符 115">
                    <a:extLst>
                      <a:ext uri="{FF2B5EF4-FFF2-40B4-BE49-F238E27FC236}">
                        <a16:creationId xmlns:a16="http://schemas.microsoft.com/office/drawing/2014/main" id="{E12D8FCA-A202-49FA-B846-6BBC049EEF2B}"/>
                      </a:ext>
                    </a:extLst>
                  </p:cNvPr>
                  <p:cNvCxnSpPr>
                    <a:cxnSpLocks/>
                    <a:stCxn id="86" idx="2"/>
                  </p:cNvCxnSpPr>
                  <p:nvPr/>
                </p:nvCxnSpPr>
                <p:spPr>
                  <a:xfrm>
                    <a:off x="11024983" y="2004060"/>
                    <a:ext cx="1605" cy="38279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84E6EC79-1D18-495C-BE3A-CD327F15202F}"/>
                    </a:ext>
                  </a:extLst>
                </p:cNvPr>
                <p:cNvGrpSpPr/>
                <p:nvPr/>
              </p:nvGrpSpPr>
              <p:grpSpPr>
                <a:xfrm>
                  <a:off x="6737439" y="1615663"/>
                  <a:ext cx="3552511" cy="1145856"/>
                  <a:chOff x="6737439" y="1615663"/>
                  <a:chExt cx="3552511" cy="114585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矩形 148">
                        <a:extLst>
                          <a:ext uri="{FF2B5EF4-FFF2-40B4-BE49-F238E27FC236}">
                            <a16:creationId xmlns:a16="http://schemas.microsoft.com/office/drawing/2014/main" id="{AF7BE52A-E1D3-4B19-A2D1-F32E95A7A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13698" y="1837521"/>
                        <a:ext cx="276252" cy="26345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zh-CN" altLang="en-US" sz="700" dirty="0"/>
                      </a:p>
                    </p:txBody>
                  </p:sp>
                </mc:Choice>
                <mc:Fallback xmlns="">
                  <p:sp>
                    <p:nvSpPr>
                      <p:cNvPr id="149" name="矩形 148">
                        <a:extLst>
                          <a:ext uri="{FF2B5EF4-FFF2-40B4-BE49-F238E27FC236}">
                            <a16:creationId xmlns:a16="http://schemas.microsoft.com/office/drawing/2014/main" id="{AF7BE52A-E1D3-4B19-A2D1-F32E95A7A78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13698" y="1837521"/>
                        <a:ext cx="276252" cy="263458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00" name="组合 199">
                    <a:extLst>
                      <a:ext uri="{FF2B5EF4-FFF2-40B4-BE49-F238E27FC236}">
                        <a16:creationId xmlns:a16="http://schemas.microsoft.com/office/drawing/2014/main" id="{C5CC2D4B-6634-45B5-B0DE-012FDBFA2A62}"/>
                      </a:ext>
                    </a:extLst>
                  </p:cNvPr>
                  <p:cNvGrpSpPr/>
                  <p:nvPr/>
                </p:nvGrpSpPr>
                <p:grpSpPr>
                  <a:xfrm>
                    <a:off x="7065768" y="1624462"/>
                    <a:ext cx="2340847" cy="460107"/>
                    <a:chOff x="1973746" y="5988253"/>
                    <a:chExt cx="2340847" cy="460107"/>
                  </a:xfrm>
                </p:grpSpPr>
                <p:grpSp>
                  <p:nvGrpSpPr>
                    <p:cNvPr id="150" name="组合 149">
                      <a:extLst>
                        <a:ext uri="{FF2B5EF4-FFF2-40B4-BE49-F238E27FC236}">
                          <a16:creationId xmlns:a16="http://schemas.microsoft.com/office/drawing/2014/main" id="{25199399-BA2D-4EE9-9ECE-53B0E6F722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73746" y="6186303"/>
                      <a:ext cx="2340847" cy="262057"/>
                      <a:chOff x="4240693" y="3516406"/>
                      <a:chExt cx="3671999" cy="43200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1" name="矩形 150">
                            <a:extLst>
                              <a:ext uri="{FF2B5EF4-FFF2-40B4-BE49-F238E27FC236}">
                                <a16:creationId xmlns:a16="http://schemas.microsoft.com/office/drawing/2014/main" id="{C4AF7F78-8728-4B1A-B795-28F3957428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20693" y="3516406"/>
                            <a:ext cx="432000" cy="43200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7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1" name="矩形 150">
                            <a:extLst>
                              <a:ext uri="{FF2B5EF4-FFF2-40B4-BE49-F238E27FC236}">
                                <a16:creationId xmlns:a16="http://schemas.microsoft.com/office/drawing/2014/main" id="{C4AF7F78-8728-4B1A-B795-28F3957428EE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20693" y="3516406"/>
                            <a:ext cx="432000" cy="432000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2" name="矩形 151">
                            <a:extLst>
                              <a:ext uri="{FF2B5EF4-FFF2-40B4-BE49-F238E27FC236}">
                                <a16:creationId xmlns:a16="http://schemas.microsoft.com/office/drawing/2014/main" id="{59446DE1-17EA-40AA-B002-246742D873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80692" y="3516406"/>
                            <a:ext cx="432000" cy="43200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𝑟𝑘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7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2" name="矩形 151">
                            <a:extLst>
                              <a:ext uri="{FF2B5EF4-FFF2-40B4-BE49-F238E27FC236}">
                                <a16:creationId xmlns:a16="http://schemas.microsoft.com/office/drawing/2014/main" id="{59446DE1-17EA-40AA-B002-246742D873B5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480692" y="3516406"/>
                            <a:ext cx="432000" cy="432000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53" name="矩形 152">
                        <a:extLst>
                          <a:ext uri="{FF2B5EF4-FFF2-40B4-BE49-F238E27FC236}">
                            <a16:creationId xmlns:a16="http://schemas.microsoft.com/office/drawing/2014/main" id="{2C62B350-A9F0-4D6A-A54A-52CCEF0B7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0693" y="3516406"/>
                        <a:ext cx="432000" cy="43200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100" dirty="0"/>
                          <a:t>… </a:t>
                        </a:r>
                        <a:endParaRPr lang="zh-CN" altLang="en-US" sz="1100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4" name="矩形 153">
                            <a:extLst>
                              <a:ext uri="{FF2B5EF4-FFF2-40B4-BE49-F238E27FC236}">
                                <a16:creationId xmlns:a16="http://schemas.microsoft.com/office/drawing/2014/main" id="{3193E1F1-9C2E-4DAA-87AA-D9398F6307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40693" y="3516406"/>
                            <a:ext cx="432000" cy="43200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7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sz="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7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4" name="矩形 153">
                            <a:extLst>
                              <a:ext uri="{FF2B5EF4-FFF2-40B4-BE49-F238E27FC236}">
                                <a16:creationId xmlns:a16="http://schemas.microsoft.com/office/drawing/2014/main" id="{3193E1F1-9C2E-4DAA-87AA-D9398F6307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240693" y="3516406"/>
                            <a:ext cx="432000" cy="432000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145" name="直接箭头连接符 144">
                      <a:extLst>
                        <a:ext uri="{FF2B5EF4-FFF2-40B4-BE49-F238E27FC236}">
                          <a16:creationId xmlns:a16="http://schemas.microsoft.com/office/drawing/2014/main" id="{C4FC2715-670B-45BE-B4CA-2E183C155E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124437" y="5990565"/>
                      <a:ext cx="1" cy="187308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箭头连接符 145">
                      <a:extLst>
                        <a:ext uri="{FF2B5EF4-FFF2-40B4-BE49-F238E27FC236}">
                          <a16:creationId xmlns:a16="http://schemas.microsoft.com/office/drawing/2014/main" id="{480A2B1C-0799-402D-BA09-DE7CE2FDA4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99655" y="5990010"/>
                      <a:ext cx="1" cy="187308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直接箭头连接符 146">
                      <a:extLst>
                        <a:ext uri="{FF2B5EF4-FFF2-40B4-BE49-F238E27FC236}">
                          <a16:creationId xmlns:a16="http://schemas.microsoft.com/office/drawing/2014/main" id="{1ECE2FB4-D7C0-4720-B46D-C0CEE2C0DE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74872" y="5989171"/>
                      <a:ext cx="1" cy="187308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直接箭头连接符 147">
                      <a:extLst>
                        <a:ext uri="{FF2B5EF4-FFF2-40B4-BE49-F238E27FC236}">
                          <a16:creationId xmlns:a16="http://schemas.microsoft.com/office/drawing/2014/main" id="{EC29F98C-A571-46F0-BA93-C4199DBA2A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94110" y="5988253"/>
                      <a:ext cx="1" cy="187308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087F6C82-50D7-4D23-9DEA-F47CC401F16B}"/>
                      </a:ext>
                    </a:extLst>
                  </p:cNvPr>
                  <p:cNvGrpSpPr/>
                  <p:nvPr/>
                </p:nvGrpSpPr>
                <p:grpSpPr>
                  <a:xfrm>
                    <a:off x="6737439" y="1615663"/>
                    <a:ext cx="3413108" cy="1145856"/>
                    <a:chOff x="6272403" y="2918286"/>
                    <a:chExt cx="4288626" cy="134654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5" name="矩形: 圆角 154">
                          <a:extLst>
                            <a:ext uri="{FF2B5EF4-FFF2-40B4-BE49-F238E27FC236}">
                              <a16:creationId xmlns:a16="http://schemas.microsoft.com/office/drawing/2014/main" id="{E9A5C283-9DFC-4A7A-A78E-D234AE1464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2403" y="3724834"/>
                          <a:ext cx="3496009" cy="539999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oMath>
                          </a14:m>
                          <a:r>
                            <a:rPr lang="zh-CN" altLang="en-US" sz="1400" dirty="0"/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55" name="矩形: 圆角 154">
                          <a:extLst>
                            <a:ext uri="{FF2B5EF4-FFF2-40B4-BE49-F238E27FC236}">
                              <a16:creationId xmlns:a16="http://schemas.microsoft.com/office/drawing/2014/main" id="{E9A5C283-9DFC-4A7A-A78E-D234AE14647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72403" y="3724834"/>
                          <a:ext cx="3496009" cy="539999"/>
                        </a:xfrm>
                        <a:prstGeom prst="roundRect">
                          <a:avLst/>
                        </a:prstGeom>
                        <a:blipFill>
                          <a:blip r:embed="rId19"/>
                          <a:stretch>
                            <a:fillRect t="-78378" b="-13513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7" name="直接箭头连接符 156">
                      <a:extLst>
                        <a:ext uri="{FF2B5EF4-FFF2-40B4-BE49-F238E27FC236}">
                          <a16:creationId xmlns:a16="http://schemas.microsoft.com/office/drawing/2014/main" id="{C24B699E-0854-478C-AD42-AFB882BA99B3}"/>
                        </a:ext>
                      </a:extLst>
                    </p:cNvPr>
                    <p:cNvCxnSpPr>
                      <a:cxnSpLocks/>
                      <a:stCxn id="154" idx="2"/>
                    </p:cNvCxnSpPr>
                    <p:nvPr/>
                  </p:nvCxnSpPr>
                  <p:spPr>
                    <a:xfrm>
                      <a:off x="6857972" y="3453504"/>
                      <a:ext cx="0" cy="256075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直接箭头连接符 159">
                      <a:extLst>
                        <a:ext uri="{FF2B5EF4-FFF2-40B4-BE49-F238E27FC236}">
                          <a16:creationId xmlns:a16="http://schemas.microsoft.com/office/drawing/2014/main" id="{FE5E8C4C-0E18-46FB-AF98-BF5EA49D13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71143" y="3463075"/>
                      <a:ext cx="0" cy="256075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直接箭头连接符 160">
                      <a:extLst>
                        <a:ext uri="{FF2B5EF4-FFF2-40B4-BE49-F238E27FC236}">
                          <a16:creationId xmlns:a16="http://schemas.microsoft.com/office/drawing/2014/main" id="{811602E8-6CA5-4F44-8181-FF94A30C34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61103" y="3476894"/>
                      <a:ext cx="0" cy="256075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直接箭头连接符 161">
                      <a:extLst>
                        <a:ext uri="{FF2B5EF4-FFF2-40B4-BE49-F238E27FC236}">
                          <a16:creationId xmlns:a16="http://schemas.microsoft.com/office/drawing/2014/main" id="{6E02C839-8BAE-4B3F-AE5C-975EEE561E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61029" y="2918286"/>
                      <a:ext cx="0" cy="256075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1" name="组合 170">
                  <a:extLst>
                    <a:ext uri="{FF2B5EF4-FFF2-40B4-BE49-F238E27FC236}">
                      <a16:creationId xmlns:a16="http://schemas.microsoft.com/office/drawing/2014/main" id="{C322FE95-7106-4D95-B7A1-0BBF91DC64C5}"/>
                    </a:ext>
                  </a:extLst>
                </p:cNvPr>
                <p:cNvGrpSpPr/>
                <p:nvPr/>
              </p:nvGrpSpPr>
              <p:grpSpPr>
                <a:xfrm>
                  <a:off x="6737440" y="2100985"/>
                  <a:ext cx="3724584" cy="1325784"/>
                  <a:chOff x="6272403" y="3472790"/>
                  <a:chExt cx="4680000" cy="155797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4" name="矩形: 圆角 163">
                        <a:extLst>
                          <a:ext uri="{FF2B5EF4-FFF2-40B4-BE49-F238E27FC236}">
                            <a16:creationId xmlns:a16="http://schemas.microsoft.com/office/drawing/2014/main" id="{6BC962B6-A9CA-42D6-AF27-1AE5B189B9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72403" y="4490769"/>
                        <a:ext cx="4680000" cy="54000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𝑐𝑜𝑠𝑖𝑛𝑒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𝑠𝑖𝑚𝑖𝑙𝑎𝑟𝑖𝑡𝑦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64" name="矩形: 圆角 163">
                        <a:extLst>
                          <a:ext uri="{FF2B5EF4-FFF2-40B4-BE49-F238E27FC236}">
                            <a16:creationId xmlns:a16="http://schemas.microsoft.com/office/drawing/2014/main" id="{6BC962B6-A9CA-42D6-AF27-1AE5B189B9F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72403" y="4490769"/>
                        <a:ext cx="4680000" cy="540000"/>
                      </a:xfrm>
                      <a:prstGeom prst="round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66" name="直接箭头连接符 165">
                    <a:extLst>
                      <a:ext uri="{FF2B5EF4-FFF2-40B4-BE49-F238E27FC236}">
                        <a16:creationId xmlns:a16="http://schemas.microsoft.com/office/drawing/2014/main" id="{E43AF30A-95B5-4372-9514-E46462B2ECBE}"/>
                      </a:ext>
                    </a:extLst>
                  </p:cNvPr>
                  <p:cNvCxnSpPr>
                    <a:cxnSpLocks/>
                    <a:stCxn id="149" idx="2"/>
                  </p:cNvCxnSpPr>
                  <p:nvPr/>
                </p:nvCxnSpPr>
                <p:spPr>
                  <a:xfrm>
                    <a:off x="10562633" y="3472790"/>
                    <a:ext cx="4735" cy="103627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箭头连接符 168">
                    <a:extLst>
                      <a:ext uri="{FF2B5EF4-FFF2-40B4-BE49-F238E27FC236}">
                        <a16:creationId xmlns:a16="http://schemas.microsoft.com/office/drawing/2014/main" id="{7D0DE2EE-55EF-4CB5-9F02-2FBA621C27F8}"/>
                      </a:ext>
                    </a:extLst>
                  </p:cNvPr>
                  <p:cNvCxnSpPr>
                    <a:cxnSpLocks/>
                    <a:stCxn id="155" idx="2"/>
                  </p:cNvCxnSpPr>
                  <p:nvPr/>
                </p:nvCxnSpPr>
                <p:spPr>
                  <a:xfrm>
                    <a:off x="8020408" y="4249029"/>
                    <a:ext cx="0" cy="22715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0FEC2B2-FA47-478C-AFAA-64387F2ECB11}"/>
                </a:ext>
              </a:extLst>
            </p:cNvPr>
            <p:cNvSpPr txBox="1"/>
            <p:nvPr/>
          </p:nvSpPr>
          <p:spPr>
            <a:xfrm>
              <a:off x="9695332" y="177710"/>
              <a:ext cx="1081088" cy="292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target title</a:t>
              </a:r>
              <a:endPara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0803238-4EE3-424A-B327-4FADC2581AD9}"/>
                </a:ext>
              </a:extLst>
            </p:cNvPr>
            <p:cNvSpPr txBox="1"/>
            <p:nvPr/>
          </p:nvSpPr>
          <p:spPr>
            <a:xfrm>
              <a:off x="6651910" y="190560"/>
              <a:ext cx="2953359" cy="292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i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Topk</a:t>
              </a:r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most similar reference titles</a:t>
              </a:r>
              <a:endPara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D0A4596-8820-4935-B22D-04E4A647FC2B}"/>
              </a:ext>
            </a:extLst>
          </p:cNvPr>
          <p:cNvSpPr txBox="1"/>
          <p:nvPr/>
        </p:nvSpPr>
        <p:spPr>
          <a:xfrm>
            <a:off x="3198851" y="1297559"/>
            <a:ext cx="445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1: </a:t>
            </a:r>
            <a:r>
              <a:rPr lang="en-US" altLang="zh-CN" sz="14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Topk</a:t>
            </a:r>
            <a:r>
              <a:rPr lang="en-US" altLang="zh-CN" sz="1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most similar reference titles function</a:t>
            </a:r>
            <a:endParaRPr lang="zh-CN" altLang="en-US" sz="14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D92040D3-767F-4841-8F42-C5B749B55FAD}"/>
              </a:ext>
            </a:extLst>
          </p:cNvPr>
          <p:cNvGrpSpPr/>
          <p:nvPr/>
        </p:nvGrpSpPr>
        <p:grpSpPr>
          <a:xfrm>
            <a:off x="236509" y="2931488"/>
            <a:ext cx="3084836" cy="2155412"/>
            <a:chOff x="6670383" y="3900224"/>
            <a:chExt cx="4298400" cy="2660203"/>
          </a:xfrm>
        </p:grpSpPr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CCE67CFC-997D-47D0-9FF0-5339ACE28D8F}"/>
                </a:ext>
              </a:extLst>
            </p:cNvPr>
            <p:cNvSpPr/>
            <p:nvPr/>
          </p:nvSpPr>
          <p:spPr>
            <a:xfrm>
              <a:off x="6670383" y="3900224"/>
              <a:ext cx="4298400" cy="2660203"/>
            </a:xfrm>
            <a:prstGeom prst="roundRect">
              <a:avLst>
                <a:gd name="adj" fmla="val 532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242369FE-E34F-412C-9191-C4157C09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779849" y="4259803"/>
              <a:ext cx="3985549" cy="2222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E0A309BB-D719-4F86-A7B5-94A368D5D051}"/>
                </a:ext>
              </a:extLst>
            </p:cNvPr>
            <p:cNvSpPr txBox="1"/>
            <p:nvPr/>
          </p:nvSpPr>
          <p:spPr>
            <a:xfrm>
              <a:off x="7447214" y="3940035"/>
              <a:ext cx="3328450" cy="3418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i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BERT-Gen Encoder Structure</a:t>
              </a:r>
              <a:endParaRPr lang="zh-CN" altLang="en-US" sz="1200" b="1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70FC611-CD24-4290-82D2-E0EF7E257B00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 flipV="1">
            <a:off x="7175151" y="1006190"/>
            <a:ext cx="862580" cy="11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57D6C18-03C6-439A-B494-8EE943BED946}"/>
              </a:ext>
            </a:extLst>
          </p:cNvPr>
          <p:cNvSpPr txBox="1"/>
          <p:nvPr/>
        </p:nvSpPr>
        <p:spPr>
          <a:xfrm>
            <a:off x="7987371" y="168796"/>
            <a:ext cx="361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2: </a:t>
            </a:r>
            <a:r>
              <a:rPr lang="en-US" altLang="zh-CN" sz="1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title similarity function</a:t>
            </a:r>
            <a:endParaRPr lang="zh-CN" altLang="en-US" sz="14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59B0DB51-2B33-488E-9E2A-6070AA6F11F5}"/>
              </a:ext>
            </a:extLst>
          </p:cNvPr>
          <p:cNvSpPr txBox="1"/>
          <p:nvPr/>
        </p:nvSpPr>
        <p:spPr>
          <a:xfrm>
            <a:off x="665130" y="160979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标题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正文匹配方案</a:t>
            </a: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03DDC68B-3BB4-4367-B15A-053EEA19507B}"/>
              </a:ext>
            </a:extLst>
          </p:cNvPr>
          <p:cNvCxnSpPr>
            <a:stCxn id="18" idx="1"/>
            <a:endCxn id="186" idx="3"/>
          </p:cNvCxnSpPr>
          <p:nvPr/>
        </p:nvCxnSpPr>
        <p:spPr>
          <a:xfrm flipH="1">
            <a:off x="3321345" y="4009193"/>
            <a:ext cx="51904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3334E20B-85FB-413C-925D-8947AC1C7937}"/>
              </a:ext>
            </a:extLst>
          </p:cNvPr>
          <p:cNvCxnSpPr>
            <a:cxnSpLocks/>
          </p:cNvCxnSpPr>
          <p:nvPr/>
        </p:nvCxnSpPr>
        <p:spPr>
          <a:xfrm>
            <a:off x="9118900" y="2304260"/>
            <a:ext cx="0" cy="206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47339CC-4C9C-478D-8B95-3A351F783B23}"/>
              </a:ext>
            </a:extLst>
          </p:cNvPr>
          <p:cNvSpPr txBox="1"/>
          <p:nvPr/>
        </p:nvSpPr>
        <p:spPr>
          <a:xfrm>
            <a:off x="8044343" y="3706794"/>
            <a:ext cx="3306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3: </a:t>
            </a:r>
            <a:r>
              <a:rPr lang="zh-CN" altLang="en-US" sz="14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Off-topic detection function</a:t>
            </a:r>
            <a:endParaRPr lang="zh-CN" altLang="en-US" sz="14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AC2A3B3B-05AB-46A7-AB30-AD3A281BC8AE}"/>
              </a:ext>
            </a:extLst>
          </p:cNvPr>
          <p:cNvSpPr/>
          <p:nvPr/>
        </p:nvSpPr>
        <p:spPr>
          <a:xfrm>
            <a:off x="7786559" y="4043272"/>
            <a:ext cx="3991146" cy="1285535"/>
          </a:xfrm>
          <a:prstGeom prst="roundRect">
            <a:avLst>
              <a:gd name="adj" fmla="val 368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4071B-8975-4F28-BAB7-1BADB0BD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3052-D2C3-4977-A3E9-9EEC5E4D4C61}" type="datetime1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6517A-9D15-4CEE-99E9-AB0D621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72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4536</TotalTime>
  <Words>1986</Words>
  <Application>Microsoft Office PowerPoint</Application>
  <PresentationFormat>宽屏</PresentationFormat>
  <Paragraphs>810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工作列表</vt:lpstr>
      <vt:lpstr>英文离题实验</vt:lpstr>
      <vt:lpstr>PowerPoint 演示文稿</vt:lpstr>
      <vt:lpstr>英文离题实验</vt:lpstr>
      <vt:lpstr>中文离题实验</vt:lpstr>
      <vt:lpstr>上周工作</vt:lpstr>
      <vt:lpstr>英文离题实验</vt:lpstr>
      <vt:lpstr>中文离题实验</vt:lpstr>
      <vt:lpstr>PowerPoint 演示文稿</vt:lpstr>
      <vt:lpstr>标题-正文匹配</vt:lpstr>
      <vt:lpstr>Universal Sentence/Document Representation</vt:lpstr>
      <vt:lpstr>词袋模型</vt:lpstr>
      <vt:lpstr>词袋模型</vt:lpstr>
      <vt:lpstr>PV-DM/PV-DBOW模型(Doc2Vec)</vt:lpstr>
      <vt:lpstr>基于RNN/CNN的模型</vt:lpstr>
      <vt:lpstr>BERT-based模型</vt:lpstr>
      <vt:lpstr>BERT-based模型</vt:lpstr>
      <vt:lpstr>BERT-based模型</vt:lpstr>
      <vt:lpstr>特定任务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1544</cp:revision>
  <cp:lastPrinted>2020-10-20T06:37:41Z</cp:lastPrinted>
  <dcterms:created xsi:type="dcterms:W3CDTF">2020-10-30T08:06:32Z</dcterms:created>
  <dcterms:modified xsi:type="dcterms:W3CDTF">2021-06-03T06:09:38Z</dcterms:modified>
</cp:coreProperties>
</file>