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76" r:id="rId4"/>
    <p:sldId id="258" r:id="rId5"/>
    <p:sldId id="277" r:id="rId6"/>
    <p:sldId id="265" r:id="rId7"/>
    <p:sldId id="266" r:id="rId8"/>
    <p:sldId id="268" r:id="rId9"/>
    <p:sldId id="267" r:id="rId10"/>
    <p:sldId id="278" r:id="rId11"/>
    <p:sldId id="262" r:id="rId12"/>
    <p:sldId id="269" r:id="rId13"/>
    <p:sldId id="279" r:id="rId14"/>
    <p:sldId id="263" r:id="rId15"/>
    <p:sldId id="270" r:id="rId16"/>
    <p:sldId id="271" r:id="rId17"/>
    <p:sldId id="272" r:id="rId18"/>
    <p:sldId id="273" r:id="rId19"/>
    <p:sldId id="274" r:id="rId20"/>
    <p:sldId id="280"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p:restoredTop sz="83273" autoAdjust="0"/>
  </p:normalViewPr>
  <p:slideViewPr>
    <p:cSldViewPr snapToGrid="0" snapToObjects="1">
      <p:cViewPr varScale="1">
        <p:scale>
          <a:sx n="78" d="100"/>
          <a:sy n="78" d="100"/>
        </p:scale>
        <p:origin x="21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6A8BD-C49D-0048-BFB2-D42EEAE99376}" type="datetimeFigureOut">
              <a:rPr kumimoji="1" lang="zh-CN" altLang="en-US" smtClean="0"/>
              <a:t>2021/3/11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8754C-69E8-9E40-BBFD-45455C58E888}" type="slidenum">
              <a:rPr kumimoji="1" lang="zh-CN" altLang="en-US" smtClean="0"/>
              <a:t>‹#›</a:t>
            </a:fld>
            <a:endParaRPr kumimoji="1" lang="zh-CN" altLang="en-US"/>
          </a:p>
        </p:txBody>
      </p:sp>
    </p:spTree>
    <p:extLst>
      <p:ext uri="{BB962C8B-B14F-4D97-AF65-F5344CB8AC3E}">
        <p14:creationId xmlns:p14="http://schemas.microsoft.com/office/powerpoint/2010/main" val="232885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a:t>
            </a:fld>
            <a:endParaRPr kumimoji="1" lang="zh-CN" altLang="en-US"/>
          </a:p>
        </p:txBody>
      </p:sp>
    </p:spTree>
    <p:extLst>
      <p:ext uri="{BB962C8B-B14F-4D97-AF65-F5344CB8AC3E}">
        <p14:creationId xmlns:p14="http://schemas.microsoft.com/office/powerpoint/2010/main" val="2773656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10</a:t>
            </a:fld>
            <a:endParaRPr kumimoji="1" lang="zh-CN" altLang="en-US"/>
          </a:p>
        </p:txBody>
      </p:sp>
    </p:spTree>
    <p:extLst>
      <p:ext uri="{BB962C8B-B14F-4D97-AF65-F5344CB8AC3E}">
        <p14:creationId xmlns:p14="http://schemas.microsoft.com/office/powerpoint/2010/main" val="158835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11</a:t>
            </a:fld>
            <a:endParaRPr kumimoji="1" lang="zh-CN" altLang="en-US"/>
          </a:p>
        </p:txBody>
      </p:sp>
    </p:spTree>
    <p:extLst>
      <p:ext uri="{BB962C8B-B14F-4D97-AF65-F5344CB8AC3E}">
        <p14:creationId xmlns:p14="http://schemas.microsoft.com/office/powerpoint/2010/main" val="213680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12</a:t>
            </a:fld>
            <a:endParaRPr kumimoji="1" lang="zh-CN" altLang="en-US"/>
          </a:p>
        </p:txBody>
      </p:sp>
    </p:spTree>
    <p:extLst>
      <p:ext uri="{BB962C8B-B14F-4D97-AF65-F5344CB8AC3E}">
        <p14:creationId xmlns:p14="http://schemas.microsoft.com/office/powerpoint/2010/main" val="250121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13</a:t>
            </a:fld>
            <a:endParaRPr kumimoji="1" lang="zh-CN" altLang="en-US"/>
          </a:p>
        </p:txBody>
      </p:sp>
    </p:spTree>
    <p:extLst>
      <p:ext uri="{BB962C8B-B14F-4D97-AF65-F5344CB8AC3E}">
        <p14:creationId xmlns:p14="http://schemas.microsoft.com/office/powerpoint/2010/main" val="111093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14</a:t>
            </a:fld>
            <a:endParaRPr kumimoji="1" lang="zh-CN" altLang="en-US"/>
          </a:p>
        </p:txBody>
      </p:sp>
    </p:spTree>
    <p:extLst>
      <p:ext uri="{BB962C8B-B14F-4D97-AF65-F5344CB8AC3E}">
        <p14:creationId xmlns:p14="http://schemas.microsoft.com/office/powerpoint/2010/main" val="115419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15</a:t>
            </a:fld>
            <a:endParaRPr kumimoji="1" lang="zh-CN" altLang="en-US"/>
          </a:p>
        </p:txBody>
      </p:sp>
    </p:spTree>
    <p:extLst>
      <p:ext uri="{BB962C8B-B14F-4D97-AF65-F5344CB8AC3E}">
        <p14:creationId xmlns:p14="http://schemas.microsoft.com/office/powerpoint/2010/main" val="2056387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16</a:t>
            </a:fld>
            <a:endParaRPr kumimoji="1" lang="zh-CN" altLang="en-US"/>
          </a:p>
        </p:txBody>
      </p:sp>
    </p:spTree>
    <p:extLst>
      <p:ext uri="{BB962C8B-B14F-4D97-AF65-F5344CB8AC3E}">
        <p14:creationId xmlns:p14="http://schemas.microsoft.com/office/powerpoint/2010/main" val="2439030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17</a:t>
            </a:fld>
            <a:endParaRPr kumimoji="1" lang="zh-CN" altLang="en-US"/>
          </a:p>
        </p:txBody>
      </p:sp>
    </p:spTree>
    <p:extLst>
      <p:ext uri="{BB962C8B-B14F-4D97-AF65-F5344CB8AC3E}">
        <p14:creationId xmlns:p14="http://schemas.microsoft.com/office/powerpoint/2010/main" val="1498005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18</a:t>
            </a:fld>
            <a:endParaRPr kumimoji="1" lang="zh-CN" altLang="en-US"/>
          </a:p>
        </p:txBody>
      </p:sp>
    </p:spTree>
    <p:extLst>
      <p:ext uri="{BB962C8B-B14F-4D97-AF65-F5344CB8AC3E}">
        <p14:creationId xmlns:p14="http://schemas.microsoft.com/office/powerpoint/2010/main" val="223102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19</a:t>
            </a:fld>
            <a:endParaRPr kumimoji="1" lang="zh-CN" altLang="en-US"/>
          </a:p>
        </p:txBody>
      </p:sp>
    </p:spTree>
    <p:extLst>
      <p:ext uri="{BB962C8B-B14F-4D97-AF65-F5344CB8AC3E}">
        <p14:creationId xmlns:p14="http://schemas.microsoft.com/office/powerpoint/2010/main" val="418313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2</a:t>
            </a:fld>
            <a:endParaRPr kumimoji="1" lang="zh-CN" altLang="en-US"/>
          </a:p>
        </p:txBody>
      </p:sp>
    </p:spTree>
    <p:extLst>
      <p:ext uri="{BB962C8B-B14F-4D97-AF65-F5344CB8AC3E}">
        <p14:creationId xmlns:p14="http://schemas.microsoft.com/office/powerpoint/2010/main" val="2052800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20</a:t>
            </a:fld>
            <a:endParaRPr kumimoji="1" lang="zh-CN" altLang="en-US"/>
          </a:p>
        </p:txBody>
      </p:sp>
    </p:spTree>
    <p:extLst>
      <p:ext uri="{BB962C8B-B14F-4D97-AF65-F5344CB8AC3E}">
        <p14:creationId xmlns:p14="http://schemas.microsoft.com/office/powerpoint/2010/main" val="3622408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21</a:t>
            </a:fld>
            <a:endParaRPr kumimoji="1" lang="zh-CN" altLang="en-US"/>
          </a:p>
        </p:txBody>
      </p:sp>
    </p:spTree>
    <p:extLst>
      <p:ext uri="{BB962C8B-B14F-4D97-AF65-F5344CB8AC3E}">
        <p14:creationId xmlns:p14="http://schemas.microsoft.com/office/powerpoint/2010/main" val="76221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3</a:t>
            </a:fld>
            <a:endParaRPr kumimoji="1" lang="zh-CN" altLang="en-US"/>
          </a:p>
        </p:txBody>
      </p:sp>
    </p:spTree>
    <p:extLst>
      <p:ext uri="{BB962C8B-B14F-4D97-AF65-F5344CB8AC3E}">
        <p14:creationId xmlns:p14="http://schemas.microsoft.com/office/powerpoint/2010/main" val="315605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a:t>
            </a:r>
            <a:r>
              <a:rPr kumimoji="1" lang="en-US" altLang="zh-CN" dirty="0"/>
              <a:t>BERT</a:t>
            </a:r>
            <a:r>
              <a:rPr kumimoji="1" lang="zh-CN" altLang="en-US" dirty="0"/>
              <a:t>总是会引起句子的非平滑各向异性语义空间，这会损害其语义相似性的表现。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4</a:t>
            </a:fld>
            <a:endParaRPr kumimoji="1" lang="zh-CN" altLang="en-US"/>
          </a:p>
        </p:txBody>
      </p:sp>
    </p:spTree>
    <p:extLst>
      <p:ext uri="{BB962C8B-B14F-4D97-AF65-F5344CB8AC3E}">
        <p14:creationId xmlns:p14="http://schemas.microsoft.com/office/powerpoint/2010/main" val="303008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5</a:t>
            </a:fld>
            <a:endParaRPr kumimoji="1" lang="zh-CN" altLang="en-US"/>
          </a:p>
        </p:txBody>
      </p:sp>
    </p:spTree>
    <p:extLst>
      <p:ext uri="{BB962C8B-B14F-4D97-AF65-F5344CB8AC3E}">
        <p14:creationId xmlns:p14="http://schemas.microsoft.com/office/powerpoint/2010/main" val="423455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6</a:t>
            </a:fld>
            <a:endParaRPr kumimoji="1" lang="zh-CN" altLang="en-US"/>
          </a:p>
        </p:txBody>
      </p:sp>
    </p:spTree>
    <p:extLst>
      <p:ext uri="{BB962C8B-B14F-4D97-AF65-F5344CB8AC3E}">
        <p14:creationId xmlns:p14="http://schemas.microsoft.com/office/powerpoint/2010/main" val="1029851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7</a:t>
            </a:fld>
            <a:endParaRPr kumimoji="1" lang="zh-CN" altLang="en-US"/>
          </a:p>
        </p:txBody>
      </p:sp>
    </p:spTree>
    <p:extLst>
      <p:ext uri="{BB962C8B-B14F-4D97-AF65-F5344CB8AC3E}">
        <p14:creationId xmlns:p14="http://schemas.microsoft.com/office/powerpoint/2010/main" val="127721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Breaking the </a:t>
            </a:r>
            <a:r>
              <a:rPr kumimoji="1" lang="en-US" altLang="zh-CN" dirty="0" err="1"/>
              <a:t>softmax</a:t>
            </a:r>
            <a:r>
              <a:rPr kumimoji="1" lang="en-US" altLang="zh-CN" dirty="0"/>
              <a:t> bottleneck: A high-rank </a:t>
            </a:r>
            <a:r>
              <a:rPr kumimoji="1" lang="en-US" altLang="zh-CN" dirty="0" err="1"/>
              <a:t>rnn</a:t>
            </a:r>
            <a:r>
              <a:rPr kumimoji="1" lang="en-US" altLang="zh-CN" dirty="0"/>
              <a:t> language model.</a:t>
            </a:r>
            <a:r>
              <a:rPr kumimoji="1" lang="zh-CN" altLang="en-US" dirty="0"/>
              <a:t>简单来说，语言模型的训练过程就是不断调整每个句子在空间中的位置的过程。更高层次的上下文与上下文间的共现关系也会在预训练的过程中得到推理和传播，而上下文</a:t>
            </a:r>
            <a:r>
              <a:rPr kumimoji="1" lang="en-US" altLang="zh-CN" dirty="0"/>
              <a:t>embedding</a:t>
            </a:r>
            <a:r>
              <a:rPr kumimoji="1" lang="zh-CN" altLang="en-US" dirty="0"/>
              <a:t>之间的隐含交互作用也会由高阶的共现关系产生。</a:t>
            </a:r>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8</a:t>
            </a:fld>
            <a:endParaRPr kumimoji="1" lang="zh-CN" altLang="en-US"/>
          </a:p>
        </p:txBody>
      </p:sp>
    </p:spTree>
    <p:extLst>
      <p:ext uri="{BB962C8B-B14F-4D97-AF65-F5344CB8AC3E}">
        <p14:creationId xmlns:p14="http://schemas.microsoft.com/office/powerpoint/2010/main" val="108814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以词向量作为探讨对象，因为词向量和句向量共享相同的</a:t>
            </a:r>
            <a:r>
              <a:rPr kumimoji="1" lang="en-US" altLang="zh-CN" dirty="0"/>
              <a:t>embedding space</a:t>
            </a:r>
            <a:r>
              <a:rPr kumimoji="1" lang="zh-CN" altLang="en-US" dirty="0"/>
              <a:t>，因此句向量表现出来的性质，在词向量上也是相同的</a:t>
            </a:r>
            <a:endParaRPr kumimoji="1" lang="en-US" altLang="zh-CN" dirty="0"/>
          </a:p>
          <a:p>
            <a:endParaRPr kumimoji="1" lang="en-US" altLang="zh-CN" dirty="0"/>
          </a:p>
          <a:p>
            <a:r>
              <a:rPr kumimoji="1" lang="zh-CN" altLang="en-US" dirty="0"/>
              <a:t>低频词的词向量分布较稀疏，造成它们周围存在较多的“空洞”，所谓的“空洞”即几乎不能表征语义或者说在进行语义表征时，该部分空间的语义是不明确的</a:t>
            </a:r>
            <a:endParaRPr kumimoji="1" lang="en-US" altLang="zh-CN" dirty="0"/>
          </a:p>
          <a:p>
            <a:endParaRPr kumimoji="1" lang="en-US" altLang="zh-CN" dirty="0"/>
          </a:p>
          <a:p>
            <a:r>
              <a:rPr kumimoji="1" lang="zh-CN" altLang="en-US" dirty="0"/>
              <a:t>句子级：如果两个句子都是由高频词组成，那么它们存在共现词时，相似度可能会很高，而如果都是由低频词组成时，得到的相似度则可能会相对较低； </a:t>
            </a:r>
            <a:endParaRPr kumimoji="1" lang="en-US" altLang="zh-CN" dirty="0"/>
          </a:p>
          <a:p>
            <a:r>
              <a:rPr kumimoji="1" lang="zh-CN" altLang="en-US" dirty="0"/>
              <a:t>单词级：假设两个词在语义上是等价的，但是它们的词频差异导致了它们空间上的距离偏差，这时词向量的距离就不能很好的表征语义相关度。</a:t>
            </a:r>
          </a:p>
        </p:txBody>
      </p:sp>
      <p:sp>
        <p:nvSpPr>
          <p:cNvPr id="4" name="灯片编号占位符 3"/>
          <p:cNvSpPr>
            <a:spLocks noGrp="1"/>
          </p:cNvSpPr>
          <p:nvPr>
            <p:ph type="sldNum" sz="quarter" idx="5"/>
          </p:nvPr>
        </p:nvSpPr>
        <p:spPr/>
        <p:txBody>
          <a:bodyPr/>
          <a:lstStyle/>
          <a:p>
            <a:fld id="{D678754C-69E8-9E40-BBFD-45455C58E888}" type="slidenum">
              <a:rPr kumimoji="1" lang="zh-CN" altLang="en-US" smtClean="0"/>
              <a:t>9</a:t>
            </a:fld>
            <a:endParaRPr kumimoji="1" lang="zh-CN" altLang="en-US"/>
          </a:p>
        </p:txBody>
      </p:sp>
    </p:spTree>
    <p:extLst>
      <p:ext uri="{BB962C8B-B14F-4D97-AF65-F5344CB8AC3E}">
        <p14:creationId xmlns:p14="http://schemas.microsoft.com/office/powerpoint/2010/main" val="38706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73C2A-CF5A-814E-9407-E4972868746F}"/>
              </a:ext>
            </a:extLst>
          </p:cNvPr>
          <p:cNvSpPr>
            <a:spLocks noGrp="1"/>
          </p:cNvSpPr>
          <p:nvPr>
            <p:ph type="ctrTitle" hasCustomPrompt="1"/>
          </p:nvPr>
        </p:nvSpPr>
        <p:spPr>
          <a:xfrm>
            <a:off x="1524000" y="1122363"/>
            <a:ext cx="9144000" cy="2387600"/>
          </a:xfrm>
        </p:spPr>
        <p:txBody>
          <a:bodyPr anchor="b"/>
          <a:lstStyle>
            <a:lvl1pPr algn="ctr">
              <a:defRPr sz="6000">
                <a:latin typeface="+mj-ea"/>
                <a:ea typeface="+mj-ea"/>
                <a:cs typeface="Times New Roman" panose="02020603050405020304" pitchFamily="18" charset="0"/>
              </a:defRPr>
            </a:lvl1pPr>
          </a:lstStyle>
          <a:p>
            <a:r>
              <a:rPr kumimoji="1" lang="zh-CN" altLang="en-US" dirty="0"/>
              <a:t>标题</a:t>
            </a:r>
          </a:p>
        </p:txBody>
      </p:sp>
      <p:sp>
        <p:nvSpPr>
          <p:cNvPr id="3" name="副标题 2">
            <a:extLst>
              <a:ext uri="{FF2B5EF4-FFF2-40B4-BE49-F238E27FC236}">
                <a16:creationId xmlns:a16="http://schemas.microsoft.com/office/drawing/2014/main" id="{C9164235-AF0C-0A4C-9CC9-A1F185878ABF}"/>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mj-ea"/>
                <a:ea typeface="+mj-ea"/>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报告人</a:t>
            </a:r>
          </a:p>
        </p:txBody>
      </p:sp>
      <p:sp>
        <p:nvSpPr>
          <p:cNvPr id="4" name="日期占位符 3">
            <a:extLst>
              <a:ext uri="{FF2B5EF4-FFF2-40B4-BE49-F238E27FC236}">
                <a16:creationId xmlns:a16="http://schemas.microsoft.com/office/drawing/2014/main" id="{09BB8C1C-E32E-DF48-B022-A538193386B7}"/>
              </a:ext>
            </a:extLst>
          </p:cNvPr>
          <p:cNvSpPr>
            <a:spLocks noGrp="1"/>
          </p:cNvSpPr>
          <p:nvPr>
            <p:ph type="dt" sz="half" idx="10"/>
          </p:nvPr>
        </p:nvSpPr>
        <p:spPr/>
        <p:txBody>
          <a:bodyPr/>
          <a:lstStyle/>
          <a:p>
            <a:fld id="{EDD9BC12-7CE0-2344-9A1E-943D7D86BB3C}"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E13E0A15-9AB7-1542-B809-9A4131D737D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F054278-71A1-854C-AE34-4B4DA016DB4B}"/>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93222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1FE2B-83AC-0842-88A6-B3872F64DDF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CCFDD59-6925-294E-B8FA-3E10F1646237}"/>
              </a:ext>
            </a:extLst>
          </p:cNvPr>
          <p:cNvSpPr>
            <a:spLocks noGrp="1"/>
          </p:cNvSpPr>
          <p:nvPr>
            <p:ph type="body" orient="vert" idx="1"/>
          </p:nvPr>
        </p:nvSpPr>
        <p:spPr/>
        <p:txBody>
          <a:bodyPr vert="eaVert"/>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723DBBB-7F77-014D-A874-97937375FFF8}"/>
              </a:ext>
            </a:extLst>
          </p:cNvPr>
          <p:cNvSpPr>
            <a:spLocks noGrp="1"/>
          </p:cNvSpPr>
          <p:nvPr>
            <p:ph type="dt" sz="half" idx="10"/>
          </p:nvPr>
        </p:nvSpPr>
        <p:spPr/>
        <p:txBody>
          <a:bodyPr/>
          <a:lstStyle/>
          <a:p>
            <a:fld id="{91C06B60-5671-EA4C-9361-E42A603F5044}"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C8A62414-C0B6-904D-9E42-19A2BA026D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1BE9CFC-238E-6D42-90E0-711CE9D998F3}"/>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267280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A3ECAA-B177-ED46-831B-4C3B9B1D392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3C55EC7-F225-EB48-8CDA-699EE584303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AB72BCB-725E-1549-BA7D-769E4BDA488B}"/>
              </a:ext>
            </a:extLst>
          </p:cNvPr>
          <p:cNvSpPr>
            <a:spLocks noGrp="1"/>
          </p:cNvSpPr>
          <p:nvPr>
            <p:ph type="dt" sz="half" idx="10"/>
          </p:nvPr>
        </p:nvSpPr>
        <p:spPr/>
        <p:txBody>
          <a:bodyPr/>
          <a:lstStyle/>
          <a:p>
            <a:fld id="{ACF77D76-A4B7-FB4C-9F23-3499EF120D88}"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8460E410-A07D-814B-92E8-24048CEB68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E6BEF8-ED2C-E64A-9FE9-B52489026EC7}"/>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325200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EF73A-A3D0-CC42-819A-BDBB3646601D}"/>
              </a:ext>
            </a:extLst>
          </p:cNvPr>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kumimoji="1" lang="zh-CN" altLang="en-US" dirty="0"/>
              <a:t>标题</a:t>
            </a:r>
          </a:p>
        </p:txBody>
      </p:sp>
      <p:sp>
        <p:nvSpPr>
          <p:cNvPr id="3" name="内容占位符 2">
            <a:extLst>
              <a:ext uri="{FF2B5EF4-FFF2-40B4-BE49-F238E27FC236}">
                <a16:creationId xmlns:a16="http://schemas.microsoft.com/office/drawing/2014/main" id="{B0132E01-9B87-3A4A-BB95-206A82830546}"/>
              </a:ext>
            </a:extLst>
          </p:cNvPr>
          <p:cNvSpPr>
            <a:spLocks noGrp="1"/>
          </p:cNvSpPr>
          <p:nvPr>
            <p:ph idx="1" hasCustomPrompt="1"/>
          </p:nvPr>
        </p:nvSpPr>
        <p:spPr/>
        <p:txBody>
          <a:bodyPr/>
          <a:lstStyle>
            <a:lvl1pPr>
              <a:lnSpc>
                <a:spcPct val="100000"/>
              </a:lnSpc>
              <a:defRPr>
                <a:latin typeface="Times New Roman" panose="02020603050405020304" pitchFamily="18" charset="0"/>
                <a:cs typeface="Times New Roman" panose="02020603050405020304" pitchFamily="18" charset="0"/>
              </a:defRPr>
            </a:lvl1pPr>
            <a:lvl2pPr marL="685800" indent="-228600">
              <a:lnSpc>
                <a:spcPct val="100000"/>
              </a:lnSpc>
              <a:buFont typeface="Wingdings" pitchFamily="2" charset="2"/>
              <a:buChar char="p"/>
              <a:defRPr>
                <a:solidFill>
                  <a:schemeClr val="accent1">
                    <a:lumMod val="50000"/>
                  </a:schemeClr>
                </a:solidFill>
                <a:latin typeface="+mj-ea"/>
                <a:ea typeface="+mj-ea"/>
                <a:cs typeface="Times New Roman" panose="02020603050405020304" pitchFamily="18" charset="0"/>
              </a:defRPr>
            </a:lvl2pPr>
            <a:lvl3pPr>
              <a:lnSpc>
                <a:spcPct val="100000"/>
              </a:lnSpc>
              <a:defRPr>
                <a:solidFill>
                  <a:srgbClr val="002060"/>
                </a:solidFill>
                <a:latin typeface="+mj-ea"/>
                <a:ea typeface="+mj-ea"/>
                <a:cs typeface="Times New Roman" panose="02020603050405020304" pitchFamily="18" charset="0"/>
              </a:defRPr>
            </a:lvl3pPr>
          </a:lstStyle>
          <a:p>
            <a:r>
              <a:rPr kumimoji="1" lang="zh-CN" altLang="en-US" dirty="0"/>
              <a:t>第一
第二</a:t>
            </a:r>
            <a:endParaRPr kumimoji="1" lang="en-US" altLang="zh-CN" dirty="0"/>
          </a:p>
          <a:p>
            <a:pPr lvl="1"/>
            <a:r>
              <a:rPr kumimoji="1" lang="zh-CN" altLang="en-US" dirty="0"/>
              <a:t> 第一层</a:t>
            </a:r>
            <a:endParaRPr kumimoji="1" lang="en-US" altLang="zh-CN" dirty="0"/>
          </a:p>
          <a:p>
            <a:pPr lvl="2"/>
            <a:r>
              <a:rPr kumimoji="1" lang="zh-CN" altLang="en-US" dirty="0"/>
              <a:t> 第二层 
 第二层</a:t>
            </a:r>
          </a:p>
        </p:txBody>
      </p:sp>
      <p:sp>
        <p:nvSpPr>
          <p:cNvPr id="4" name="日期占位符 3">
            <a:extLst>
              <a:ext uri="{FF2B5EF4-FFF2-40B4-BE49-F238E27FC236}">
                <a16:creationId xmlns:a16="http://schemas.microsoft.com/office/drawing/2014/main" id="{16CCB0A8-64A3-D342-9CF3-C7DFE6F0ACC6}"/>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A2E1D02A-F5C2-CD40-B5F2-FA10248B1EE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24D325-D530-F441-83D5-5215948EC2EC}"/>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72197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2C0A7-6EA0-EA41-9ED3-E1296369165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5C1887E-560C-CB43-BA2C-F801E6572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6724663-013B-074B-88FA-ABA3A493137E}"/>
              </a:ext>
            </a:extLst>
          </p:cNvPr>
          <p:cNvSpPr>
            <a:spLocks noGrp="1"/>
          </p:cNvSpPr>
          <p:nvPr>
            <p:ph type="dt" sz="half" idx="10"/>
          </p:nvPr>
        </p:nvSpPr>
        <p:spPr/>
        <p:txBody>
          <a:bodyPr/>
          <a:lstStyle/>
          <a:p>
            <a:fld id="{0F1906C0-1E2A-3B45-8D2B-845F9960A1E2}"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11787B48-F2DE-A54C-A605-CACFD52C9B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12A106A-1ABE-2840-9130-1E173D40121B}"/>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294589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09761-C9E2-9341-A55C-0F3F72E2DA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6021B92-9532-9D46-8EC0-1B08276938DC}"/>
              </a:ext>
            </a:extLst>
          </p:cNvPr>
          <p:cNvSpPr>
            <a:spLocks noGrp="1"/>
          </p:cNvSpPr>
          <p:nvPr>
            <p:ph sz="half" idx="1"/>
          </p:nvPr>
        </p:nvSpPr>
        <p:spPr>
          <a:xfrm>
            <a:off x="838200" y="1825625"/>
            <a:ext cx="5181600" cy="4351338"/>
          </a:xfrm>
        </p:spPr>
        <p:txBody>
          <a:bodyPr/>
          <a:lstStyle>
            <a:lvl2pPr>
              <a:lnSpc>
                <a:spcPct val="100000"/>
              </a:lnSpc>
              <a:defRPr>
                <a:solidFill>
                  <a:srgbClr val="002060"/>
                </a:solidFill>
                <a:latin typeface="+mj-ea"/>
                <a:ea typeface="+mj-ea"/>
              </a:defRPr>
            </a:lvl2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11A5835-41A4-D449-93A8-74D6BC25E861}"/>
              </a:ext>
            </a:extLst>
          </p:cNvPr>
          <p:cNvSpPr>
            <a:spLocks noGrp="1"/>
          </p:cNvSpPr>
          <p:nvPr>
            <p:ph sz="half" idx="2"/>
          </p:nvPr>
        </p:nvSpPr>
        <p:spPr>
          <a:xfrm>
            <a:off x="6172200" y="1825625"/>
            <a:ext cx="5181600" cy="4351338"/>
          </a:xfrm>
        </p:spPr>
        <p:txBody>
          <a:bodyPr/>
          <a:lstStyle>
            <a:lvl2pPr>
              <a:lnSpc>
                <a:spcPct val="100000"/>
              </a:lnSpc>
              <a:defRPr>
                <a:solidFill>
                  <a:srgbClr val="002060"/>
                </a:solidFill>
                <a:latin typeface="+mj-ea"/>
                <a:ea typeface="+mj-ea"/>
              </a:defRPr>
            </a:lvl2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DACB22D-8E18-1D44-B801-F1A92486C17D}"/>
              </a:ext>
            </a:extLst>
          </p:cNvPr>
          <p:cNvSpPr>
            <a:spLocks noGrp="1"/>
          </p:cNvSpPr>
          <p:nvPr>
            <p:ph type="dt" sz="half" idx="10"/>
          </p:nvPr>
        </p:nvSpPr>
        <p:spPr/>
        <p:txBody>
          <a:bodyPr/>
          <a:lstStyle/>
          <a:p>
            <a:fld id="{B47DA175-E50F-124A-A7EE-6231F7116BE0}" type="datetime1">
              <a:rPr kumimoji="1" lang="zh-CN" altLang="en-US" smtClean="0"/>
              <a:t>2021/3/11</a:t>
            </a:fld>
            <a:endParaRPr kumimoji="1" lang="zh-CN" altLang="en-US"/>
          </a:p>
        </p:txBody>
      </p:sp>
      <p:sp>
        <p:nvSpPr>
          <p:cNvPr id="6" name="页脚占位符 5">
            <a:extLst>
              <a:ext uri="{FF2B5EF4-FFF2-40B4-BE49-F238E27FC236}">
                <a16:creationId xmlns:a16="http://schemas.microsoft.com/office/drawing/2014/main" id="{64478D40-AC77-BD40-8919-AC317E42C8F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2C172D-0CFF-EE4B-8ABE-9A752C7390FD}"/>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346445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E8AD0-8629-2F4E-B4BC-44EF1125F25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FCD4CD-53D8-154C-95A4-D5EB57596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6AD816B-6F1C-3740-A881-2A9CA2A0A47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p:txBody>
      </p:sp>
      <p:sp>
        <p:nvSpPr>
          <p:cNvPr id="5" name="文本占位符 4">
            <a:extLst>
              <a:ext uri="{FF2B5EF4-FFF2-40B4-BE49-F238E27FC236}">
                <a16:creationId xmlns:a16="http://schemas.microsoft.com/office/drawing/2014/main" id="{3390E038-78D2-C543-AA00-ADB21DEF6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E4DA036-66A3-F148-A957-05D18C5FAB3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p:txBody>
      </p:sp>
      <p:sp>
        <p:nvSpPr>
          <p:cNvPr id="7" name="日期占位符 6">
            <a:extLst>
              <a:ext uri="{FF2B5EF4-FFF2-40B4-BE49-F238E27FC236}">
                <a16:creationId xmlns:a16="http://schemas.microsoft.com/office/drawing/2014/main" id="{221D79E1-132F-334D-B1E0-A3C8B08F0CBE}"/>
              </a:ext>
            </a:extLst>
          </p:cNvPr>
          <p:cNvSpPr>
            <a:spLocks noGrp="1"/>
          </p:cNvSpPr>
          <p:nvPr>
            <p:ph type="dt" sz="half" idx="10"/>
          </p:nvPr>
        </p:nvSpPr>
        <p:spPr/>
        <p:txBody>
          <a:bodyPr/>
          <a:lstStyle/>
          <a:p>
            <a:fld id="{17A8FC5C-B301-C849-89D6-7467770338A6}" type="datetime1">
              <a:rPr kumimoji="1" lang="zh-CN" altLang="en-US" smtClean="0"/>
              <a:t>2021/3/11</a:t>
            </a:fld>
            <a:endParaRPr kumimoji="1" lang="zh-CN" altLang="en-US"/>
          </a:p>
        </p:txBody>
      </p:sp>
      <p:sp>
        <p:nvSpPr>
          <p:cNvPr id="8" name="页脚占位符 7">
            <a:extLst>
              <a:ext uri="{FF2B5EF4-FFF2-40B4-BE49-F238E27FC236}">
                <a16:creationId xmlns:a16="http://schemas.microsoft.com/office/drawing/2014/main" id="{17CAFB97-C034-124E-A2CC-DE13D129568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B3DAE0-B1B8-F542-B0D5-AB0A5F6B3F29}"/>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423310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3D260-D316-8B44-97B7-19E309C5052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834D878-4488-E540-8D51-C0127D7F6F44}"/>
              </a:ext>
            </a:extLst>
          </p:cNvPr>
          <p:cNvSpPr>
            <a:spLocks noGrp="1"/>
          </p:cNvSpPr>
          <p:nvPr>
            <p:ph type="dt" sz="half" idx="10"/>
          </p:nvPr>
        </p:nvSpPr>
        <p:spPr/>
        <p:txBody>
          <a:bodyPr/>
          <a:lstStyle/>
          <a:p>
            <a:fld id="{AF44B86B-B0A4-DF47-8F8F-9A8263402C82}" type="datetime1">
              <a:rPr kumimoji="1" lang="zh-CN" altLang="en-US" smtClean="0"/>
              <a:t>2021/3/11</a:t>
            </a:fld>
            <a:endParaRPr kumimoji="1" lang="zh-CN" altLang="en-US"/>
          </a:p>
        </p:txBody>
      </p:sp>
      <p:sp>
        <p:nvSpPr>
          <p:cNvPr id="4" name="页脚占位符 3">
            <a:extLst>
              <a:ext uri="{FF2B5EF4-FFF2-40B4-BE49-F238E27FC236}">
                <a16:creationId xmlns:a16="http://schemas.microsoft.com/office/drawing/2014/main" id="{04E582DF-608D-1845-A695-EAD66B92673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A7C3579-D703-3F4C-9F25-B5F3C1B7E5B4}"/>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329465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FD6ED-0B12-2346-AD27-DB5C8171CE64}"/>
              </a:ext>
            </a:extLst>
          </p:cNvPr>
          <p:cNvSpPr>
            <a:spLocks noGrp="1"/>
          </p:cNvSpPr>
          <p:nvPr>
            <p:ph type="dt" sz="half" idx="10"/>
          </p:nvPr>
        </p:nvSpPr>
        <p:spPr/>
        <p:txBody>
          <a:bodyPr/>
          <a:lstStyle/>
          <a:p>
            <a:fld id="{389C279D-8514-674D-9B8A-0C3572E9C912}" type="datetime1">
              <a:rPr kumimoji="1" lang="zh-CN" altLang="en-US" smtClean="0"/>
              <a:t>2021/3/11</a:t>
            </a:fld>
            <a:endParaRPr kumimoji="1" lang="zh-CN" altLang="en-US"/>
          </a:p>
        </p:txBody>
      </p:sp>
      <p:sp>
        <p:nvSpPr>
          <p:cNvPr id="3" name="页脚占位符 2">
            <a:extLst>
              <a:ext uri="{FF2B5EF4-FFF2-40B4-BE49-F238E27FC236}">
                <a16:creationId xmlns:a16="http://schemas.microsoft.com/office/drawing/2014/main" id="{F647D752-2E70-D944-8EAF-648FAE46587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22B654C-26B2-3A4C-863D-DDA03EA186C1}"/>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131910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C929A-FD40-B642-982E-C0DA4E57F51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27C2A23-5327-0043-BC4A-AB884F91F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p:txBody>
      </p:sp>
      <p:sp>
        <p:nvSpPr>
          <p:cNvPr id="4" name="文本占位符 3">
            <a:extLst>
              <a:ext uri="{FF2B5EF4-FFF2-40B4-BE49-F238E27FC236}">
                <a16:creationId xmlns:a16="http://schemas.microsoft.com/office/drawing/2014/main" id="{3219B6A8-7A6B-8F4B-8E60-66CFC5357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521183-EEAB-7544-A569-733EEBCBCB3A}"/>
              </a:ext>
            </a:extLst>
          </p:cNvPr>
          <p:cNvSpPr>
            <a:spLocks noGrp="1"/>
          </p:cNvSpPr>
          <p:nvPr>
            <p:ph type="dt" sz="half" idx="10"/>
          </p:nvPr>
        </p:nvSpPr>
        <p:spPr/>
        <p:txBody>
          <a:bodyPr/>
          <a:lstStyle/>
          <a:p>
            <a:fld id="{F585E63D-82FD-5A4B-A074-2490653C2491}" type="datetime1">
              <a:rPr kumimoji="1" lang="zh-CN" altLang="en-US" smtClean="0"/>
              <a:t>2021/3/11</a:t>
            </a:fld>
            <a:endParaRPr kumimoji="1" lang="zh-CN" altLang="en-US"/>
          </a:p>
        </p:txBody>
      </p:sp>
      <p:sp>
        <p:nvSpPr>
          <p:cNvPr id="6" name="页脚占位符 5">
            <a:extLst>
              <a:ext uri="{FF2B5EF4-FFF2-40B4-BE49-F238E27FC236}">
                <a16:creationId xmlns:a16="http://schemas.microsoft.com/office/drawing/2014/main" id="{6BB0C317-BC71-A749-BAB7-BBD6453BB5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FD637D6-DB82-CB4B-90BA-68B480C26F0F}"/>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379882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4B22-5B13-6245-A60D-79C069C8848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36DD8DC-2B47-6D46-868A-933ED236A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a:extLst>
              <a:ext uri="{FF2B5EF4-FFF2-40B4-BE49-F238E27FC236}">
                <a16:creationId xmlns:a16="http://schemas.microsoft.com/office/drawing/2014/main" id="{D159F9E6-ED71-0847-9F1B-4E4124F18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2D16336-6B5F-F847-BAB7-9669C61713A6}"/>
              </a:ext>
            </a:extLst>
          </p:cNvPr>
          <p:cNvSpPr>
            <a:spLocks noGrp="1"/>
          </p:cNvSpPr>
          <p:nvPr>
            <p:ph type="dt" sz="half" idx="10"/>
          </p:nvPr>
        </p:nvSpPr>
        <p:spPr/>
        <p:txBody>
          <a:bodyPr/>
          <a:lstStyle/>
          <a:p>
            <a:fld id="{94E529F4-15CC-F644-A018-0EC935AC3153}" type="datetime1">
              <a:rPr kumimoji="1" lang="zh-CN" altLang="en-US" smtClean="0"/>
              <a:t>2021/3/11</a:t>
            </a:fld>
            <a:endParaRPr kumimoji="1" lang="zh-CN" altLang="en-US"/>
          </a:p>
        </p:txBody>
      </p:sp>
      <p:sp>
        <p:nvSpPr>
          <p:cNvPr id="6" name="页脚占位符 5">
            <a:extLst>
              <a:ext uri="{FF2B5EF4-FFF2-40B4-BE49-F238E27FC236}">
                <a16:creationId xmlns:a16="http://schemas.microsoft.com/office/drawing/2014/main" id="{0E808D10-1CED-0044-A056-EC1CC3F29E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4DCF4CD-2D85-184A-A2F5-0315AEDD6E4F}"/>
              </a:ext>
            </a:extLst>
          </p:cNvPr>
          <p:cNvSpPr>
            <a:spLocks noGrp="1"/>
          </p:cNvSpPr>
          <p:nvPr>
            <p:ph type="sldNum" sz="quarter" idx="12"/>
          </p:nvPr>
        </p:nvSpPr>
        <p:spPr/>
        <p:txBody>
          <a:body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75818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0C5CBF-F5A0-524A-BCA7-F6AA33712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标题</a:t>
            </a:r>
          </a:p>
        </p:txBody>
      </p:sp>
      <p:sp>
        <p:nvSpPr>
          <p:cNvPr id="3" name="文本占位符 2">
            <a:extLst>
              <a:ext uri="{FF2B5EF4-FFF2-40B4-BE49-F238E27FC236}">
                <a16:creationId xmlns:a16="http://schemas.microsoft.com/office/drawing/2014/main" id="{B7BC7C1B-641E-3A4E-888B-9391CB5AE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第一</a:t>
            </a:r>
            <a:endParaRPr kumimoji="1" lang="en-US" altLang="zh-CN" dirty="0"/>
          </a:p>
          <a:p>
            <a:r>
              <a:rPr kumimoji="1" lang="zh-CN" altLang="en-US" dirty="0"/>
              <a:t>第二</a:t>
            </a:r>
            <a:endParaRPr kumimoji="1" lang="en-US" altLang="zh-CN" dirty="0"/>
          </a:p>
          <a:p>
            <a:r>
              <a:rPr kumimoji="1" lang="zh-CN" altLang="en-US" dirty="0"/>
              <a:t>第三</a:t>
            </a:r>
            <a:endParaRPr kumimoji="1" lang="en-US" altLang="zh-CN" dirty="0"/>
          </a:p>
          <a:p>
            <a:r>
              <a:rPr kumimoji="1" lang="zh-CN" altLang="en-US" dirty="0"/>
              <a:t>第四</a:t>
            </a:r>
          </a:p>
        </p:txBody>
      </p:sp>
      <p:sp>
        <p:nvSpPr>
          <p:cNvPr id="4" name="日期占位符 3">
            <a:extLst>
              <a:ext uri="{FF2B5EF4-FFF2-40B4-BE49-F238E27FC236}">
                <a16:creationId xmlns:a16="http://schemas.microsoft.com/office/drawing/2014/main" id="{786CADF1-1709-444C-B9F5-95347B83B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A511-8F1C-AB42-A849-9D0FEFE624FD}" type="datetime1">
              <a:rPr kumimoji="1" lang="zh-CN" altLang="en-US" smtClean="0"/>
              <a:t>2021/3/11</a:t>
            </a:fld>
            <a:endParaRPr kumimoji="1" lang="zh-CN" altLang="en-US"/>
          </a:p>
        </p:txBody>
      </p:sp>
      <p:sp>
        <p:nvSpPr>
          <p:cNvPr id="5" name="页脚占位符 4">
            <a:extLst>
              <a:ext uri="{FF2B5EF4-FFF2-40B4-BE49-F238E27FC236}">
                <a16:creationId xmlns:a16="http://schemas.microsoft.com/office/drawing/2014/main" id="{3A0CEEED-A8CE-9948-A41C-5E7E80065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AD9C749-665C-8349-94D2-F6D465B6DB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4A4A4-CBB6-AB41-9966-F86452EE4B5C}" type="slidenum">
              <a:rPr kumimoji="1" lang="zh-CN" altLang="en-US" smtClean="0"/>
              <a:t>‹#›</a:t>
            </a:fld>
            <a:endParaRPr kumimoji="1" lang="zh-CN" altLang="en-US"/>
          </a:p>
        </p:txBody>
      </p:sp>
    </p:spTree>
    <p:extLst>
      <p:ext uri="{BB962C8B-B14F-4D97-AF65-F5344CB8AC3E}">
        <p14:creationId xmlns:p14="http://schemas.microsoft.com/office/powerpoint/2010/main" val="335977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accent1">
              <a:lumMod val="50000"/>
            </a:schemeClr>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accent1">
              <a:lumMod val="50000"/>
            </a:schemeClr>
          </a:solidFill>
          <a:latin typeface="+mj-ea"/>
          <a:ea typeface="+mj-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42357-60E1-7141-A130-E46098CF2907}"/>
              </a:ext>
            </a:extLst>
          </p:cNvPr>
          <p:cNvSpPr>
            <a:spLocks noGrp="1"/>
          </p:cNvSpPr>
          <p:nvPr>
            <p:ph type="ctrTitle"/>
          </p:nvPr>
        </p:nvSpPr>
        <p:spPr>
          <a:xfrm>
            <a:off x="1" y="1186959"/>
            <a:ext cx="12191999" cy="1939510"/>
          </a:xfrm>
          <a:solidFill>
            <a:srgbClr val="002060"/>
          </a:solidFill>
        </p:spPr>
        <p:txBody>
          <a:bodyPr anchor="ctr">
            <a:normAutofit/>
          </a:bodyPr>
          <a:lstStyle/>
          <a:p>
            <a:r>
              <a:rPr kumimoji="1" lang="en-US" altLang="zh-CN" sz="3600" dirty="0">
                <a:solidFill>
                  <a:srgbClr val="FFC000"/>
                </a:solidFill>
              </a:rPr>
              <a:t>On the Sentence Embeddings from Pre-trained Language Models</a:t>
            </a:r>
            <a:endParaRPr kumimoji="1" lang="zh-CN" altLang="en-US" sz="3600" dirty="0">
              <a:solidFill>
                <a:srgbClr val="FFC000"/>
              </a:solidFill>
            </a:endParaRPr>
          </a:p>
        </p:txBody>
      </p:sp>
      <p:sp>
        <p:nvSpPr>
          <p:cNvPr id="3" name="副标题 2">
            <a:extLst>
              <a:ext uri="{FF2B5EF4-FFF2-40B4-BE49-F238E27FC236}">
                <a16:creationId xmlns:a16="http://schemas.microsoft.com/office/drawing/2014/main" id="{E83D7781-29E6-214D-95C6-41546FECFA10}"/>
              </a:ext>
            </a:extLst>
          </p:cNvPr>
          <p:cNvSpPr>
            <a:spLocks noGrp="1"/>
          </p:cNvSpPr>
          <p:nvPr>
            <p:ph type="subTitle" idx="1"/>
          </p:nvPr>
        </p:nvSpPr>
        <p:spPr>
          <a:xfrm>
            <a:off x="1012785" y="3255264"/>
            <a:ext cx="10166430" cy="2002536"/>
          </a:xfrm>
        </p:spPr>
        <p:txBody>
          <a:bodyPr>
            <a:normAutofit fontScale="92500" lnSpcReduction="10000"/>
          </a:bodyPr>
          <a:lstStyle/>
          <a:p>
            <a:endParaRPr kumimoji="1" lang="en-US" altLang="zh-CN" dirty="0">
              <a:solidFill>
                <a:schemeClr val="accent1">
                  <a:lumMod val="50000"/>
                </a:schemeClr>
              </a:solidFill>
            </a:endParaRPr>
          </a:p>
          <a:p>
            <a:r>
              <a:rPr kumimoji="1" lang="en-US" altLang="zh-CN" sz="2000" b="1" dirty="0"/>
              <a:t>EMNLP</a:t>
            </a:r>
            <a:r>
              <a:rPr kumimoji="1" lang="zh-CN" altLang="en-US" sz="2000" b="1" dirty="0"/>
              <a:t>，</a:t>
            </a:r>
            <a:r>
              <a:rPr kumimoji="1" lang="en-US" altLang="zh-CN" sz="2000" b="1" dirty="0"/>
              <a:t>2020</a:t>
            </a:r>
            <a:endParaRPr kumimoji="1" lang="fr-FR" altLang="zh-CN" sz="2000" b="1" dirty="0"/>
          </a:p>
          <a:p>
            <a:r>
              <a:rPr kumimoji="1" lang="fr-FR" altLang="zh-CN" sz="2000" b="1" dirty="0" err="1"/>
              <a:t>ByteDance</a:t>
            </a:r>
            <a:r>
              <a:rPr kumimoji="1" lang="fr-FR" altLang="zh-CN" sz="2000" b="1" dirty="0"/>
              <a:t> AI Lab</a:t>
            </a:r>
            <a:r>
              <a:rPr kumimoji="1" lang="zh-CN" altLang="en-US" sz="2000" b="1" dirty="0"/>
              <a:t>，</a:t>
            </a:r>
            <a:r>
              <a:rPr kumimoji="1" lang="en-US" altLang="zh-CN" sz="2000" b="1" dirty="0"/>
              <a:t>CMU</a:t>
            </a:r>
          </a:p>
          <a:p>
            <a:r>
              <a:rPr kumimoji="1" lang="en-US" altLang="zh-CN" sz="2000" b="1" dirty="0"/>
              <a:t>Paper: https://arxiv.org/abs/2011.05864</a:t>
            </a:r>
          </a:p>
          <a:p>
            <a:r>
              <a:rPr kumimoji="1" lang="en-US" altLang="zh-CN" sz="2000" b="1" dirty="0"/>
              <a:t>Code: </a:t>
            </a:r>
            <a:r>
              <a:rPr kumimoji="1" lang="sv-SE" altLang="zh-CN" sz="2000" b="1"/>
              <a:t>https://github.com/ bohanli/BERT-flow</a:t>
            </a:r>
            <a:endParaRPr kumimoji="1" lang="en-US" altLang="zh-CN" sz="2200" dirty="0"/>
          </a:p>
        </p:txBody>
      </p:sp>
      <p:sp>
        <p:nvSpPr>
          <p:cNvPr id="4" name="日期占位符 3">
            <a:extLst>
              <a:ext uri="{FF2B5EF4-FFF2-40B4-BE49-F238E27FC236}">
                <a16:creationId xmlns:a16="http://schemas.microsoft.com/office/drawing/2014/main" id="{3662866D-E8E3-4B42-B89D-683A60424F49}"/>
              </a:ext>
            </a:extLst>
          </p:cNvPr>
          <p:cNvSpPr>
            <a:spLocks noGrp="1"/>
          </p:cNvSpPr>
          <p:nvPr>
            <p:ph type="dt" sz="half" idx="10"/>
          </p:nvPr>
        </p:nvSpPr>
        <p:spPr/>
        <p:txBody>
          <a:bodyPr/>
          <a:lstStyle/>
          <a:p>
            <a:fld id="{B8482288-F197-A548-9996-FE5E03972E94}" type="datetime1">
              <a:rPr kumimoji="1" lang="zh-CN" altLang="en-US" smtClean="0"/>
              <a:t>2021/3/11</a:t>
            </a:fld>
            <a:endParaRPr kumimoji="1" lang="zh-CN" altLang="en-US" dirty="0"/>
          </a:p>
        </p:txBody>
      </p:sp>
      <p:sp>
        <p:nvSpPr>
          <p:cNvPr id="5" name="灯片编号占位符 4">
            <a:extLst>
              <a:ext uri="{FF2B5EF4-FFF2-40B4-BE49-F238E27FC236}">
                <a16:creationId xmlns:a16="http://schemas.microsoft.com/office/drawing/2014/main" id="{D02DEECE-4446-2D4C-89FF-7F397F2CE4BA}"/>
              </a:ext>
            </a:extLst>
          </p:cNvPr>
          <p:cNvSpPr>
            <a:spLocks noGrp="1"/>
          </p:cNvSpPr>
          <p:nvPr>
            <p:ph type="sldNum" sz="quarter" idx="12"/>
          </p:nvPr>
        </p:nvSpPr>
        <p:spPr/>
        <p:txBody>
          <a:bodyPr/>
          <a:lstStyle/>
          <a:p>
            <a:fld id="{E704A4A4-CBB6-AB41-9966-F86452EE4B5C}" type="slidenum">
              <a:rPr kumimoji="1" lang="zh-CN" altLang="en-US" smtClean="0"/>
              <a:t>1</a:t>
            </a:fld>
            <a:endParaRPr kumimoji="1" lang="zh-CN" altLang="en-US"/>
          </a:p>
        </p:txBody>
      </p:sp>
    </p:spTree>
    <p:extLst>
      <p:ext uri="{BB962C8B-B14F-4D97-AF65-F5344CB8AC3E}">
        <p14:creationId xmlns:p14="http://schemas.microsoft.com/office/powerpoint/2010/main" val="133689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solidFill>
                  <a:schemeClr val="bg1">
                    <a:lumMod val="50000"/>
                  </a:schemeClr>
                </a:solidFill>
              </a:rPr>
              <a:t>背景介绍</a:t>
            </a:r>
            <a:endParaRPr kumimoji="1" lang="en-US" altLang="zh-CN" dirty="0">
              <a:solidFill>
                <a:schemeClr val="bg1">
                  <a:lumMod val="50000"/>
                </a:schemeClr>
              </a:solidFill>
            </a:endParaRPr>
          </a:p>
          <a:p>
            <a:r>
              <a:rPr kumimoji="1" lang="en-US" altLang="zh-CN" kern="1200" dirty="0">
                <a:solidFill>
                  <a:schemeClr val="bg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t>BERT-</a:t>
            </a:r>
            <a:r>
              <a:rPr kumimoji="1" lang="en-US" altLang="zh-CN" dirty="0" err="1"/>
              <a:t>folw</a:t>
            </a:r>
            <a:r>
              <a:rPr kumimoji="1" lang="zh-CN" altLang="en-US" dirty="0"/>
              <a:t>介绍</a:t>
            </a:r>
            <a:endParaRPr kumimoji="1" lang="en-US" altLang="zh-CN" dirty="0"/>
          </a:p>
          <a:p>
            <a:r>
              <a:rPr kumimoji="1" lang="zh-CN" altLang="en-US" dirty="0">
                <a:solidFill>
                  <a:schemeClr val="bg1">
                    <a:lumMod val="50000"/>
                  </a:schemeClr>
                </a:solidFill>
              </a:rPr>
              <a:t>实验分析</a:t>
            </a:r>
            <a:endParaRPr kumimoji="1" lang="en-US" altLang="zh-CN" dirty="0">
              <a:solidFill>
                <a:schemeClr val="bg1">
                  <a:lumMod val="50000"/>
                </a:schemeClr>
              </a:solidFill>
            </a:endParaRPr>
          </a:p>
          <a:p>
            <a:r>
              <a:rPr kumimoji="1" lang="zh-CN" altLang="en-US" dirty="0">
                <a:solidFill>
                  <a:schemeClr val="bg1">
                    <a:lumMod val="50000"/>
                  </a:schemeClr>
                </a:solidFill>
              </a:rPr>
              <a:t>总结</a:t>
            </a:r>
            <a:endParaRPr kumimoji="1" lang="en-US" altLang="zh-CN" dirty="0">
              <a:solidFill>
                <a:schemeClr val="bg1">
                  <a:lumMod val="50000"/>
                </a:schemeClr>
              </a:solidFill>
            </a:endParaRP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10</a:t>
            </a:fld>
            <a:endParaRPr kumimoji="1" lang="zh-CN" altLang="en-US"/>
          </a:p>
        </p:txBody>
      </p:sp>
    </p:spTree>
    <p:extLst>
      <p:ext uri="{BB962C8B-B14F-4D97-AF65-F5344CB8AC3E}">
        <p14:creationId xmlns:p14="http://schemas.microsoft.com/office/powerpoint/2010/main" val="292215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en-US" altLang="zh-CN" dirty="0"/>
              <a:t>BERT-</a:t>
            </a:r>
            <a:r>
              <a:rPr kumimoji="1" lang="en-US" altLang="zh-CN" dirty="0" err="1"/>
              <a:t>folw</a:t>
            </a:r>
            <a:endParaRPr kumimoji="1" lang="zh-CN" altLang="en-US" dirty="0"/>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000" dirty="0"/>
              <a:t>为了解决</a:t>
            </a:r>
            <a:r>
              <a:rPr kumimoji="1" lang="en-US" altLang="zh-CN" sz="2000" dirty="0"/>
              <a:t>BERT</a:t>
            </a:r>
            <a:r>
              <a:rPr kumimoji="1" lang="zh-CN" altLang="en-US" sz="2000" dirty="0"/>
              <a:t>句向量分布不平滑问题，作者提出利用标准化流</a:t>
            </a:r>
            <a:r>
              <a:rPr kumimoji="1" lang="en-US" altLang="zh-CN" sz="2000" dirty="0"/>
              <a:t>(Normalizing Flows)</a:t>
            </a:r>
            <a:r>
              <a:rPr kumimoji="1" lang="zh-CN" altLang="en-US" sz="2000" dirty="0"/>
              <a:t>将</a:t>
            </a:r>
            <a:r>
              <a:rPr kumimoji="1" lang="en-US" altLang="zh-CN" sz="2000" dirty="0"/>
              <a:t>BERT</a:t>
            </a:r>
            <a:r>
              <a:rPr kumimoji="1" lang="zh-CN" altLang="en-US" sz="2000" dirty="0"/>
              <a:t>句向量分布变换为一个光滑的、各向同性的标准高斯分布。如下图</a:t>
            </a:r>
            <a:r>
              <a:rPr kumimoji="1" lang="en-US" altLang="zh-CN" sz="2000" dirty="0"/>
              <a:t>:</a:t>
            </a:r>
          </a:p>
          <a:p>
            <a:pPr marL="0" indent="0">
              <a:buNone/>
            </a:pPr>
            <a:endParaRPr kumimoji="1" lang="en-US" altLang="zh-CN" sz="2000"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11</a:t>
            </a:fld>
            <a:endParaRPr kumimoji="1" lang="zh-CN" altLang="en-US"/>
          </a:p>
        </p:txBody>
      </p:sp>
      <p:pic>
        <p:nvPicPr>
          <p:cNvPr id="7" name="图片 6">
            <a:extLst>
              <a:ext uri="{FF2B5EF4-FFF2-40B4-BE49-F238E27FC236}">
                <a16:creationId xmlns:a16="http://schemas.microsoft.com/office/drawing/2014/main" id="{79FA253C-8746-422E-89AF-1327EA5DACE1}"/>
              </a:ext>
            </a:extLst>
          </p:cNvPr>
          <p:cNvPicPr>
            <a:picLocks noChangeAspect="1"/>
          </p:cNvPicPr>
          <p:nvPr/>
        </p:nvPicPr>
        <p:blipFill>
          <a:blip r:embed="rId3"/>
          <a:stretch>
            <a:fillRect/>
          </a:stretch>
        </p:blipFill>
        <p:spPr>
          <a:xfrm>
            <a:off x="1056061" y="3248229"/>
            <a:ext cx="4211304" cy="2364048"/>
          </a:xfrm>
          <a:prstGeom prst="rect">
            <a:avLst/>
          </a:prstGeom>
        </p:spPr>
      </p:pic>
      <p:sp>
        <p:nvSpPr>
          <p:cNvPr id="8" name="文本框 7">
            <a:extLst>
              <a:ext uri="{FF2B5EF4-FFF2-40B4-BE49-F238E27FC236}">
                <a16:creationId xmlns:a16="http://schemas.microsoft.com/office/drawing/2014/main" id="{A363921F-2EAE-404B-9A98-BE24CBB40876}"/>
              </a:ext>
            </a:extLst>
          </p:cNvPr>
          <p:cNvSpPr txBox="1"/>
          <p:nvPr/>
        </p:nvSpPr>
        <p:spPr>
          <a:xfrm>
            <a:off x="5673576" y="2862869"/>
            <a:ext cx="5771766" cy="3134769"/>
          </a:xfrm>
          <a:prstGeom prst="rect">
            <a:avLst/>
          </a:prstGeom>
          <a:noFill/>
        </p:spPr>
        <p:txBody>
          <a:bodyPr wrap="square" rtlCol="0">
            <a:spAutoFit/>
          </a:bodyPr>
          <a:lstStyle/>
          <a:p>
            <a:pPr>
              <a:lnSpc>
                <a:spcPct val="125000"/>
              </a:lnSpc>
            </a:pPr>
            <a:r>
              <a:rPr kumimoji="1" lang="zh-CN" altLang="en-US" sz="2000" b="1" dirty="0">
                <a:solidFill>
                  <a:schemeClr val="accent1">
                    <a:lumMod val="50000"/>
                  </a:schemeClr>
                </a:solidFill>
                <a:latin typeface="Times New Roman" panose="02020603050405020304" pitchFamily="18" charset="0"/>
                <a:ea typeface="+mj-ea"/>
                <a:cs typeface="Times New Roman" panose="02020603050405020304" pitchFamily="18" charset="0"/>
              </a:rPr>
              <a:t>动机：  </a:t>
            </a:r>
            <a:endParaRPr kumimoji="1" lang="en-US" altLang="zh-CN" sz="2000" b="1"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标准高斯分布是各向同性的，在传统的词嵌入方法中，研究表明词向量矩阵的前面几个奇异值通常和高频词高度相关，通过将嵌入分布变换到各向同性的分布上，奇异值就可以被压缩</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a:lnSpc>
                <a:spcPct val="125000"/>
              </a:lnSpc>
            </a:pP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标准高斯分布是凸的，或者说是没有</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空洞</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，因此语义分布更为光滑</a:t>
            </a:r>
          </a:p>
        </p:txBody>
      </p:sp>
    </p:spTree>
    <p:extLst>
      <p:ext uri="{BB962C8B-B14F-4D97-AF65-F5344CB8AC3E}">
        <p14:creationId xmlns:p14="http://schemas.microsoft.com/office/powerpoint/2010/main" val="374413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en-US" altLang="zh-CN" dirty="0"/>
              <a:t>Flow-based Generative Model</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000" dirty="0"/>
                  <a:t>基于标准化流的生成模型定义了一个从潜在空间</a:t>
                </a:r>
                <a14:m>
                  <m:oMath xmlns:m="http://schemas.openxmlformats.org/officeDocument/2006/math">
                    <m:r>
                      <a:rPr kumimoji="1" lang="en-US" altLang="zh-CN" sz="2000" b="0" i="1" smtClean="0">
                        <a:latin typeface="Cambria Math" panose="02040503050406030204" pitchFamily="18" charset="0"/>
                      </a:rPr>
                      <m:t>𝑧</m:t>
                    </m:r>
                  </m:oMath>
                </a14:m>
                <a:r>
                  <a:rPr kumimoji="1" lang="zh-CN" altLang="en-US" sz="2000" dirty="0"/>
                  <a:t>观测空间</a:t>
                </a:r>
                <a14:m>
                  <m:oMath xmlns:m="http://schemas.openxmlformats.org/officeDocument/2006/math">
                    <m:r>
                      <a:rPr kumimoji="1" lang="en-US" altLang="zh-CN" sz="2000" b="0" i="1" smtClean="0">
                        <a:latin typeface="Cambria Math" panose="02040503050406030204" pitchFamily="18" charset="0"/>
                      </a:rPr>
                      <m:t>𝑢</m:t>
                    </m:r>
                  </m:oMath>
                </a14:m>
                <a:r>
                  <a:rPr kumimoji="1" lang="zh-CN" altLang="en-US" sz="2000" dirty="0"/>
                  <a:t>的可逆变换 ，生成过程为</a:t>
                </a:r>
                <a:r>
                  <a:rPr kumimoji="1" lang="en-US" altLang="zh-CN" sz="2000" dirty="0"/>
                  <a:t>:</a:t>
                </a:r>
              </a:p>
              <a:p>
                <a:endParaRPr kumimoji="1" lang="en-US" altLang="zh-CN" sz="2000" dirty="0"/>
              </a:p>
              <a:p>
                <a:endParaRPr kumimoji="1" lang="en-US" altLang="zh-CN" sz="2000" dirty="0"/>
              </a:p>
              <a:p>
                <a:endParaRPr kumimoji="1" lang="en-US" altLang="zh-CN" sz="2000" dirty="0"/>
              </a:p>
              <a:p>
                <a:endParaRPr kumimoji="1" lang="en-US" altLang="zh-CN" sz="2000" dirty="0"/>
              </a:p>
              <a:p>
                <a:pPr lvl="1"/>
                <a:r>
                  <a:rPr kumimoji="1" lang="zh-CN" altLang="en-US" sz="1600" dirty="0"/>
                  <a:t> 即将服从高斯分布的随机变量</a:t>
                </a:r>
                <a14:m>
                  <m:oMath xmlns:m="http://schemas.openxmlformats.org/officeDocument/2006/math">
                    <m:r>
                      <a:rPr kumimoji="1" lang="en-US" altLang="zh-CN" sz="1600" b="0" i="1" smtClean="0">
                        <a:latin typeface="Cambria Math" panose="02040503050406030204" pitchFamily="18" charset="0"/>
                      </a:rPr>
                      <m:t>𝑧</m:t>
                    </m:r>
                  </m:oMath>
                </a14:m>
                <a:r>
                  <a:rPr kumimoji="1" lang="zh-CN" altLang="en-US" sz="1600" dirty="0"/>
                  <a:t>映射到</a:t>
                </a:r>
                <a:r>
                  <a:rPr kumimoji="1" lang="en-US" altLang="zh-CN" sz="1600" dirty="0"/>
                  <a:t>BERT</a:t>
                </a:r>
                <a:r>
                  <a:rPr kumimoji="1" lang="zh-CN" altLang="en-US" sz="1600" dirty="0"/>
                  <a:t>编码的</a:t>
                </a:r>
                <a14:m>
                  <m:oMath xmlns:m="http://schemas.openxmlformats.org/officeDocument/2006/math">
                    <m:r>
                      <a:rPr kumimoji="1" lang="en-US" altLang="zh-CN" sz="1600" b="0" i="1" smtClean="0">
                        <a:latin typeface="Cambria Math" panose="02040503050406030204" pitchFamily="18" charset="0"/>
                      </a:rPr>
                      <m:t>𝑢</m:t>
                    </m:r>
                  </m:oMath>
                </a14:m>
                <a:r>
                  <a:rPr kumimoji="1" lang="en-US" altLang="zh-CN" sz="1600" dirty="0"/>
                  <a:t> </a:t>
                </a:r>
                <a:r>
                  <a:rPr kumimoji="1" lang="zh-CN" altLang="en-US" sz="1600" dirty="0"/>
                  <a:t>，则反函数</a:t>
                </a:r>
                <a14:m>
                  <m:oMath xmlns:m="http://schemas.openxmlformats.org/officeDocument/2006/math">
                    <m:sSup>
                      <m:sSupPr>
                        <m:ctrlPr>
                          <a:rPr kumimoji="1" lang="en-US" altLang="zh-CN" sz="1600" b="0" i="1" smtClean="0">
                            <a:latin typeface="Cambria Math" panose="02040503050406030204" pitchFamily="18" charset="0"/>
                          </a:rPr>
                        </m:ctrlPr>
                      </m:sSupPr>
                      <m:e>
                        <m:r>
                          <a:rPr kumimoji="1" lang="en-US" altLang="zh-CN" sz="1600" b="0" i="1" smtClean="0">
                            <a:latin typeface="Cambria Math" panose="02040503050406030204" pitchFamily="18" charset="0"/>
                          </a:rPr>
                          <m:t>𝑓</m:t>
                        </m:r>
                      </m:e>
                      <m:sup>
                        <m:r>
                          <a:rPr kumimoji="1" lang="en-US" altLang="zh-CN" sz="1600" b="0" i="1" smtClean="0">
                            <a:latin typeface="Cambria Math" panose="02040503050406030204" pitchFamily="18" charset="0"/>
                          </a:rPr>
                          <m:t>−1</m:t>
                        </m:r>
                      </m:sup>
                    </m:sSup>
                  </m:oMath>
                </a14:m>
                <a:r>
                  <a:rPr kumimoji="1" lang="zh-CN" altLang="en-US" sz="1600" dirty="0"/>
                  <a:t>就能把</a:t>
                </a:r>
                <a14:m>
                  <m:oMath xmlns:m="http://schemas.openxmlformats.org/officeDocument/2006/math">
                    <m:r>
                      <a:rPr kumimoji="1" lang="en-US" altLang="zh-CN" sz="1600" b="0" i="1" smtClean="0">
                        <a:latin typeface="Cambria Math" panose="02040503050406030204" pitchFamily="18" charset="0"/>
                      </a:rPr>
                      <m:t>𝑢</m:t>
                    </m:r>
                  </m:oMath>
                </a14:m>
                <a:r>
                  <a:rPr kumimoji="1" lang="zh-CN" altLang="en-US" sz="1600" dirty="0"/>
                  <a:t>映射到高斯分布上</a:t>
                </a:r>
                <a:endParaRPr kumimoji="1" lang="en-US" altLang="zh-CN" sz="1600" dirty="0"/>
              </a:p>
              <a:p>
                <a:r>
                  <a:rPr kumimoji="1" lang="zh-CN" altLang="en-US" sz="2000" dirty="0"/>
                  <a:t>在训练的过程中保持</a:t>
                </a:r>
                <a:r>
                  <a:rPr kumimoji="1" lang="en-US" altLang="zh-CN" sz="2000" dirty="0"/>
                  <a:t>BERT</a:t>
                </a:r>
                <a:r>
                  <a:rPr kumimoji="1" lang="zh-CN" altLang="en-US" sz="2000" dirty="0"/>
                  <a:t>的参数不变，只优化标准化流的参数，优化目标为最大化从高斯分布中产生</a:t>
                </a:r>
                <a:r>
                  <a:rPr kumimoji="1" lang="en-US" altLang="zh-CN" sz="2000" dirty="0"/>
                  <a:t>BERT</a:t>
                </a:r>
                <a:r>
                  <a:rPr kumimoji="1" lang="zh-CN" altLang="en-US" sz="2000" dirty="0"/>
                  <a:t>表示的概率：</a:t>
                </a:r>
                <a:endParaRPr kumimoji="1" lang="en-US" altLang="zh-CN" sz="2000" dirty="0"/>
              </a:p>
              <a:p>
                <a:endParaRPr kumimoji="1" lang="en-US" altLang="zh-CN" sz="2000" dirty="0"/>
              </a:p>
              <a:p>
                <a:pPr marL="0" indent="0">
                  <a:buNone/>
                </a:pPr>
                <a:endParaRPr kumimoji="1" lang="en-US" altLang="zh-CN" sz="2000" dirty="0"/>
              </a:p>
            </p:txBody>
          </p:sp>
        </mc:Choice>
        <mc:Fallback xmlns="">
          <p:sp>
            <p:nvSpPr>
              <p:cNvPr id="3" name="内容占位符 2">
                <a:extLst>
                  <a:ext uri="{FF2B5EF4-FFF2-40B4-BE49-F238E27FC236}">
                    <a16:creationId xmlns:a16="http://schemas.microsoft.com/office/drawing/2014/main" id="{1FF8DA3B-D7E1-3F4E-9342-205AFD6C648A}"/>
                  </a:ext>
                </a:extLst>
              </p:cNvPr>
              <p:cNvSpPr>
                <a:spLocks noGrp="1" noRot="1" noChangeAspect="1" noMove="1" noResize="1" noEditPoints="1" noAdjustHandles="1" noChangeArrowheads="1" noChangeShapeType="1" noTextEdit="1"/>
              </p:cNvSpPr>
              <p:nvPr>
                <p:ph idx="1"/>
              </p:nvPr>
            </p:nvSpPr>
            <p:spPr>
              <a:blipFill>
                <a:blip r:embed="rId3"/>
                <a:stretch>
                  <a:fillRect l="-522" t="-700" r="-11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12</a:t>
            </a:fld>
            <a:endParaRPr kumimoji="1" lang="zh-CN" altLang="en-US"/>
          </a:p>
        </p:txBody>
      </p:sp>
      <p:pic>
        <p:nvPicPr>
          <p:cNvPr id="10" name="图片 9">
            <a:extLst>
              <a:ext uri="{FF2B5EF4-FFF2-40B4-BE49-F238E27FC236}">
                <a16:creationId xmlns:a16="http://schemas.microsoft.com/office/drawing/2014/main" id="{FCEA04A3-98E3-427B-8107-C76E88F27A3B}"/>
              </a:ext>
            </a:extLst>
          </p:cNvPr>
          <p:cNvPicPr>
            <a:picLocks noChangeAspect="1"/>
          </p:cNvPicPr>
          <p:nvPr/>
        </p:nvPicPr>
        <p:blipFill>
          <a:blip r:embed="rId4"/>
          <a:stretch>
            <a:fillRect/>
          </a:stretch>
        </p:blipFill>
        <p:spPr>
          <a:xfrm>
            <a:off x="4103566" y="2257159"/>
            <a:ext cx="3984869" cy="1578494"/>
          </a:xfrm>
          <a:prstGeom prst="rect">
            <a:avLst/>
          </a:prstGeom>
        </p:spPr>
      </p:pic>
      <p:pic>
        <p:nvPicPr>
          <p:cNvPr id="12" name="图片 11">
            <a:extLst>
              <a:ext uri="{FF2B5EF4-FFF2-40B4-BE49-F238E27FC236}">
                <a16:creationId xmlns:a16="http://schemas.microsoft.com/office/drawing/2014/main" id="{269A4269-8947-4A67-9428-3B9909CC19FA}"/>
              </a:ext>
            </a:extLst>
          </p:cNvPr>
          <p:cNvPicPr>
            <a:picLocks noChangeAspect="1"/>
          </p:cNvPicPr>
          <p:nvPr/>
        </p:nvPicPr>
        <p:blipFill>
          <a:blip r:embed="rId5"/>
          <a:stretch>
            <a:fillRect/>
          </a:stretch>
        </p:blipFill>
        <p:spPr>
          <a:xfrm>
            <a:off x="2309487" y="4902190"/>
            <a:ext cx="7573027" cy="1105847"/>
          </a:xfrm>
          <a:prstGeom prst="rect">
            <a:avLst/>
          </a:prstGeom>
        </p:spPr>
      </p:pic>
    </p:spTree>
    <p:extLst>
      <p:ext uri="{BB962C8B-B14F-4D97-AF65-F5344CB8AC3E}">
        <p14:creationId xmlns:p14="http://schemas.microsoft.com/office/powerpoint/2010/main" val="173630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solidFill>
                  <a:schemeClr val="bg1">
                    <a:lumMod val="50000"/>
                  </a:schemeClr>
                </a:solidFill>
              </a:rPr>
              <a:t>背景介绍</a:t>
            </a:r>
            <a:endParaRPr kumimoji="1" lang="en-US" altLang="zh-CN" dirty="0">
              <a:solidFill>
                <a:schemeClr val="bg1">
                  <a:lumMod val="50000"/>
                </a:schemeClr>
              </a:solidFill>
            </a:endParaRPr>
          </a:p>
          <a:p>
            <a:r>
              <a:rPr kumimoji="1" lang="en-US" altLang="zh-CN" kern="1200" dirty="0">
                <a:solidFill>
                  <a:schemeClr val="bg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solidFill>
                  <a:schemeClr val="bg1">
                    <a:lumMod val="50000"/>
                  </a:schemeClr>
                </a:solidFill>
              </a:rPr>
              <a:t>BERT-</a:t>
            </a:r>
            <a:r>
              <a:rPr kumimoji="1" lang="en-US" altLang="zh-CN" dirty="0" err="1">
                <a:solidFill>
                  <a:schemeClr val="bg1">
                    <a:lumMod val="50000"/>
                  </a:schemeClr>
                </a:solidFill>
              </a:rPr>
              <a:t>folw</a:t>
            </a:r>
            <a:r>
              <a:rPr kumimoji="1" lang="zh-CN" altLang="en-US" dirty="0">
                <a:solidFill>
                  <a:schemeClr val="bg1">
                    <a:lumMod val="50000"/>
                  </a:schemeClr>
                </a:solidFill>
              </a:rPr>
              <a:t>介绍</a:t>
            </a:r>
            <a:endParaRPr kumimoji="1" lang="en-US" altLang="zh-CN" dirty="0">
              <a:solidFill>
                <a:schemeClr val="bg1">
                  <a:lumMod val="50000"/>
                </a:schemeClr>
              </a:solidFill>
            </a:endParaRPr>
          </a:p>
          <a:p>
            <a:r>
              <a:rPr kumimoji="1" lang="zh-CN" altLang="en-US" dirty="0"/>
              <a:t>实验分析</a:t>
            </a:r>
            <a:endParaRPr kumimoji="1" lang="en-US" altLang="zh-CN" dirty="0"/>
          </a:p>
          <a:p>
            <a:r>
              <a:rPr kumimoji="1" lang="zh-CN" altLang="en-US" dirty="0">
                <a:solidFill>
                  <a:schemeClr val="bg1">
                    <a:lumMod val="50000"/>
                  </a:schemeClr>
                </a:solidFill>
              </a:rPr>
              <a:t>总结</a:t>
            </a:r>
            <a:endParaRPr kumimoji="1" lang="en-US" altLang="zh-CN" dirty="0">
              <a:solidFill>
                <a:schemeClr val="bg1">
                  <a:lumMod val="50000"/>
                </a:schemeClr>
              </a:solidFill>
            </a:endParaRP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13</a:t>
            </a:fld>
            <a:endParaRPr kumimoji="1" lang="zh-CN" altLang="en-US"/>
          </a:p>
        </p:txBody>
      </p:sp>
    </p:spTree>
    <p:extLst>
      <p:ext uri="{BB962C8B-B14F-4D97-AF65-F5344CB8AC3E}">
        <p14:creationId xmlns:p14="http://schemas.microsoft.com/office/powerpoint/2010/main" val="284107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实验分析</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400" b="1" dirty="0"/>
              <a:t>测试集：</a:t>
            </a:r>
            <a:endParaRPr kumimoji="1" lang="en-US" altLang="zh-CN" sz="2400" b="1" dirty="0"/>
          </a:p>
          <a:p>
            <a:pPr lvl="1"/>
            <a:r>
              <a:rPr kumimoji="1" lang="zh-CN" altLang="en-US" sz="2000" b="1" dirty="0"/>
              <a:t> </a:t>
            </a:r>
            <a:r>
              <a:rPr kumimoji="1" lang="en-US" altLang="zh-CN" sz="2000" dirty="0"/>
              <a:t>STS-B</a:t>
            </a:r>
            <a:r>
              <a:rPr kumimoji="1" lang="zh-CN" altLang="en-US" sz="2000" dirty="0"/>
              <a:t>，</a:t>
            </a:r>
            <a:r>
              <a:rPr kumimoji="1" lang="en-US" altLang="zh-CN" sz="2000" dirty="0"/>
              <a:t>SICK-R</a:t>
            </a:r>
            <a:r>
              <a:rPr kumimoji="1" lang="zh-CN" altLang="en-US" sz="2000" dirty="0"/>
              <a:t>，</a:t>
            </a:r>
            <a:r>
              <a:rPr kumimoji="1" lang="en-US" altLang="zh-CN" sz="2000" dirty="0"/>
              <a:t>STS tasks 2012-2016</a:t>
            </a:r>
            <a:r>
              <a:rPr kumimoji="1" lang="zh-CN" altLang="en-US" sz="2000" dirty="0"/>
              <a:t>的测试集上进行模型评估</a:t>
            </a:r>
            <a:endParaRPr kumimoji="1" lang="en-US" altLang="zh-CN" sz="2000" dirty="0"/>
          </a:p>
          <a:p>
            <a:r>
              <a:rPr kumimoji="1" lang="zh-CN" altLang="en-US" sz="2400" b="1" dirty="0"/>
              <a:t>评估方法：</a:t>
            </a:r>
            <a:endParaRPr kumimoji="1" lang="en-US" altLang="zh-CN" sz="2400" b="1" dirty="0"/>
          </a:p>
          <a:p>
            <a:pPr lvl="1"/>
            <a:r>
              <a:rPr kumimoji="1" lang="zh-CN" altLang="en-US" sz="2000" b="1" dirty="0"/>
              <a:t> </a:t>
            </a:r>
            <a:r>
              <a:rPr kumimoji="1" lang="zh-CN" altLang="en-US" sz="2000" dirty="0"/>
              <a:t>首先使用句子编码器得到句向量，然后计算句向量对的</a:t>
            </a:r>
            <a:r>
              <a:rPr kumimoji="1" lang="en-US" altLang="zh-CN" sz="2000" dirty="0"/>
              <a:t>cosine</a:t>
            </a:r>
            <a:r>
              <a:rPr kumimoji="1" lang="zh-CN" altLang="en-US" sz="2000" dirty="0"/>
              <a:t>相似度作为语义相似度的预测值，最后计算预测相似度和人工标注相似度的</a:t>
            </a:r>
            <a:r>
              <a:rPr kumimoji="1" lang="en-US" altLang="zh-CN" sz="2000" dirty="0"/>
              <a:t>Spearman</a:t>
            </a:r>
            <a:r>
              <a:rPr kumimoji="1" lang="zh-CN" altLang="en-US" sz="2000" dirty="0"/>
              <a:t>秩相关系数</a:t>
            </a:r>
            <a:endParaRPr kumimoji="1" lang="en-US" altLang="zh-CN" sz="2000"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14</a:t>
            </a:fld>
            <a:endParaRPr kumimoji="1" lang="zh-CN" altLang="en-US"/>
          </a:p>
        </p:txBody>
      </p:sp>
    </p:spTree>
    <p:extLst>
      <p:ext uri="{BB962C8B-B14F-4D97-AF65-F5344CB8AC3E}">
        <p14:creationId xmlns:p14="http://schemas.microsoft.com/office/powerpoint/2010/main" val="410333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无监督实验</a:t>
            </a:r>
            <a:r>
              <a:rPr kumimoji="1" lang="en-US" altLang="zh-CN" dirty="0"/>
              <a:t>Unsupervised Training</a:t>
            </a:r>
            <a:endParaRPr kumimoji="1" lang="zh-CN" altLang="en-US" dirty="0"/>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400" b="1" dirty="0"/>
              <a:t>固定</a:t>
            </a:r>
            <a:r>
              <a:rPr kumimoji="1" lang="en-US" altLang="zh-CN" sz="2400" b="1" dirty="0"/>
              <a:t>BERT</a:t>
            </a:r>
            <a:r>
              <a:rPr kumimoji="1" lang="zh-CN" altLang="en-US" sz="2400" b="1" dirty="0"/>
              <a:t>参数，训练</a:t>
            </a:r>
            <a:r>
              <a:rPr kumimoji="1" lang="en-US" altLang="zh-CN" sz="2400" b="1" dirty="0"/>
              <a:t>flow</a:t>
            </a:r>
            <a:r>
              <a:rPr kumimoji="1" lang="zh-CN" altLang="en-US" sz="2400" b="1" dirty="0"/>
              <a:t>部分参数</a:t>
            </a:r>
            <a:endParaRPr kumimoji="1" lang="en-US" altLang="zh-CN" sz="2400" b="1"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15</a:t>
            </a:fld>
            <a:endParaRPr kumimoji="1" lang="zh-CN" altLang="en-US"/>
          </a:p>
        </p:txBody>
      </p:sp>
      <p:pic>
        <p:nvPicPr>
          <p:cNvPr id="7" name="图片 6">
            <a:extLst>
              <a:ext uri="{FF2B5EF4-FFF2-40B4-BE49-F238E27FC236}">
                <a16:creationId xmlns:a16="http://schemas.microsoft.com/office/drawing/2014/main" id="{3F000DCF-588B-4B0A-BF34-93F2869F1F27}"/>
              </a:ext>
            </a:extLst>
          </p:cNvPr>
          <p:cNvPicPr>
            <a:picLocks noChangeAspect="1"/>
          </p:cNvPicPr>
          <p:nvPr/>
        </p:nvPicPr>
        <p:blipFill>
          <a:blip r:embed="rId3"/>
          <a:stretch>
            <a:fillRect/>
          </a:stretch>
        </p:blipFill>
        <p:spPr>
          <a:xfrm>
            <a:off x="445270" y="2313617"/>
            <a:ext cx="6873217" cy="3225246"/>
          </a:xfrm>
          <a:prstGeom prst="rect">
            <a:avLst/>
          </a:prstGeom>
        </p:spPr>
      </p:pic>
      <p:sp>
        <p:nvSpPr>
          <p:cNvPr id="9" name="文本框 8">
            <a:extLst>
              <a:ext uri="{FF2B5EF4-FFF2-40B4-BE49-F238E27FC236}">
                <a16:creationId xmlns:a16="http://schemas.microsoft.com/office/drawing/2014/main" id="{B112734D-C5F1-47CC-9ACB-A36E6240A809}"/>
              </a:ext>
            </a:extLst>
          </p:cNvPr>
          <p:cNvSpPr txBox="1"/>
          <p:nvPr/>
        </p:nvSpPr>
        <p:spPr>
          <a:xfrm>
            <a:off x="445270" y="5538863"/>
            <a:ext cx="6097022" cy="523220"/>
          </a:xfrm>
          <a:prstGeom prst="rect">
            <a:avLst/>
          </a:prstGeom>
          <a:noFill/>
        </p:spPr>
        <p:txBody>
          <a:bodyPr wrap="square">
            <a:spAutoFit/>
          </a:bodyPr>
          <a:lstStyle/>
          <a:p>
            <a:r>
              <a:rPr lang="zh-CN" altLang="en-US" sz="1400" dirty="0">
                <a:solidFill>
                  <a:schemeClr val="bg1">
                    <a:lumMod val="50000"/>
                  </a:schemeClr>
                </a:solidFill>
              </a:rPr>
              <a:t>＊</a:t>
            </a:r>
            <a:r>
              <a:rPr lang="zh-CN" altLang="en-US" sz="1400" b="1" dirty="0">
                <a:solidFill>
                  <a:schemeClr val="bg1">
                    <a:lumMod val="50000"/>
                  </a:schemeClr>
                </a:solidFill>
              </a:rPr>
              <a:t>flow(target)：</a:t>
            </a:r>
            <a:r>
              <a:rPr lang="zh-CN" altLang="en-US" sz="1400" dirty="0">
                <a:solidFill>
                  <a:schemeClr val="bg1">
                    <a:lumMod val="50000"/>
                  </a:schemeClr>
                </a:solidFill>
              </a:rPr>
              <a:t>在整个目标数据集上(train+val+test)训练</a:t>
            </a:r>
            <a:r>
              <a:rPr lang="en-US" altLang="zh-CN" sz="1400" dirty="0">
                <a:solidFill>
                  <a:schemeClr val="bg1">
                    <a:lumMod val="50000"/>
                  </a:schemeClr>
                </a:solidFill>
              </a:rPr>
              <a:t>flow</a:t>
            </a:r>
          </a:p>
          <a:p>
            <a:r>
              <a:rPr lang="zh-CN" altLang="en-US" sz="1400" dirty="0">
                <a:solidFill>
                  <a:schemeClr val="bg1">
                    <a:lumMod val="50000"/>
                  </a:schemeClr>
                </a:solidFill>
              </a:rPr>
              <a:t>＊</a:t>
            </a:r>
            <a:r>
              <a:rPr lang="en-US" altLang="zh-CN" sz="1400" b="1" dirty="0">
                <a:solidFill>
                  <a:schemeClr val="bg1">
                    <a:lumMod val="50000"/>
                  </a:schemeClr>
                </a:solidFill>
              </a:rPr>
              <a:t>flow</a:t>
            </a:r>
            <a:r>
              <a:rPr lang="zh-CN" altLang="en-US" sz="1400" b="1" dirty="0">
                <a:solidFill>
                  <a:schemeClr val="bg1">
                    <a:lumMod val="50000"/>
                  </a:schemeClr>
                </a:solidFill>
              </a:rPr>
              <a:t>(</a:t>
            </a:r>
            <a:r>
              <a:rPr lang="en-US" altLang="zh-CN" sz="1400" b="1" dirty="0">
                <a:solidFill>
                  <a:schemeClr val="bg1">
                    <a:lumMod val="50000"/>
                  </a:schemeClr>
                </a:solidFill>
              </a:rPr>
              <a:t>NLI</a:t>
            </a:r>
            <a:r>
              <a:rPr lang="zh-CN" altLang="en-US" sz="1400" b="1" dirty="0">
                <a:solidFill>
                  <a:schemeClr val="bg1">
                    <a:lumMod val="50000"/>
                  </a:schemeClr>
                </a:solidFill>
              </a:rPr>
              <a:t>)：</a:t>
            </a:r>
            <a:r>
              <a:rPr lang="zh-CN" altLang="en-US" sz="1400" dirty="0">
                <a:solidFill>
                  <a:schemeClr val="bg1">
                    <a:lumMod val="50000"/>
                  </a:schemeClr>
                </a:solidFill>
              </a:rPr>
              <a:t>在SNLI和MNLI数据集上训练</a:t>
            </a:r>
            <a:r>
              <a:rPr lang="en-US" altLang="zh-CN" sz="1400" dirty="0">
                <a:solidFill>
                  <a:schemeClr val="bg1">
                    <a:lumMod val="50000"/>
                  </a:schemeClr>
                </a:solidFill>
              </a:rPr>
              <a:t>flow</a:t>
            </a:r>
            <a:endParaRPr lang="zh-CN" altLang="en-US" sz="1400" dirty="0">
              <a:solidFill>
                <a:schemeClr val="bg1">
                  <a:lumMod val="50000"/>
                </a:schemeClr>
              </a:solidFill>
            </a:endParaRPr>
          </a:p>
        </p:txBody>
      </p:sp>
      <p:sp>
        <p:nvSpPr>
          <p:cNvPr id="11" name="文本框 10">
            <a:extLst>
              <a:ext uri="{FF2B5EF4-FFF2-40B4-BE49-F238E27FC236}">
                <a16:creationId xmlns:a16="http://schemas.microsoft.com/office/drawing/2014/main" id="{2BD57B2E-5DC0-49E3-A872-B2918B3227CC}"/>
              </a:ext>
            </a:extLst>
          </p:cNvPr>
          <p:cNvSpPr txBox="1"/>
          <p:nvPr/>
        </p:nvSpPr>
        <p:spPr>
          <a:xfrm>
            <a:off x="7742737" y="2949783"/>
            <a:ext cx="3824831" cy="2365328"/>
          </a:xfrm>
          <a:prstGeom prst="rect">
            <a:avLst/>
          </a:prstGeom>
          <a:noFill/>
        </p:spPr>
        <p:txBody>
          <a:bodyPr wrap="square">
            <a:spAutoFit/>
          </a:bodyPr>
          <a:lstStyle/>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相对于</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BERT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有显著提高</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在目标数据集上训练flow(BERT-flow(target))比在NLI数据集上训练flow(BERT-flow(NLI*))要好不少，除了SICK-R数据集</a:t>
            </a:r>
          </a:p>
        </p:txBody>
      </p:sp>
    </p:spTree>
    <p:extLst>
      <p:ext uri="{BB962C8B-B14F-4D97-AF65-F5344CB8AC3E}">
        <p14:creationId xmlns:p14="http://schemas.microsoft.com/office/powerpoint/2010/main" val="374946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有监督实验</a:t>
            </a:r>
            <a:r>
              <a:rPr kumimoji="1" lang="en-US" altLang="zh-CN" dirty="0"/>
              <a:t>Supervised Training</a:t>
            </a:r>
            <a:endParaRPr kumimoji="1" lang="zh-CN" altLang="en-US" dirty="0"/>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000" dirty="0"/>
              <a:t>首先以</a:t>
            </a:r>
            <a:r>
              <a:rPr kumimoji="1" lang="en-US" altLang="zh-CN" sz="2000" dirty="0"/>
              <a:t>SBERT</a:t>
            </a:r>
            <a:r>
              <a:rPr kumimoji="1" lang="zh-CN" altLang="en-US" sz="2000" dirty="0"/>
              <a:t>的训练方式在相同的数据集上微调了</a:t>
            </a:r>
            <a:r>
              <a:rPr kumimoji="1" lang="en-US" altLang="zh-CN" sz="2000" dirty="0"/>
              <a:t>BERT</a:t>
            </a:r>
            <a:r>
              <a:rPr kumimoji="1" lang="zh-CN" altLang="en-US" sz="2000" dirty="0"/>
              <a:t>部分</a:t>
            </a:r>
            <a:r>
              <a:rPr kumimoji="1" lang="en-US" altLang="zh-CN" sz="2000" dirty="0"/>
              <a:t>(BERT-NLI)</a:t>
            </a:r>
            <a:r>
              <a:rPr kumimoji="1" lang="zh-CN" altLang="en-US" sz="2000" dirty="0"/>
              <a:t>，然后再无监督地微调</a:t>
            </a:r>
            <a:r>
              <a:rPr kumimoji="1" lang="en-US" altLang="zh-CN" sz="2000" dirty="0"/>
              <a:t>flow</a:t>
            </a:r>
            <a:r>
              <a:rPr kumimoji="1" lang="zh-CN" altLang="en-US" sz="2000" dirty="0"/>
              <a:t>部分</a:t>
            </a:r>
            <a:endParaRPr kumimoji="1" lang="en-US" altLang="zh-CN" sz="2000"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16</a:t>
            </a:fld>
            <a:endParaRPr kumimoji="1" lang="zh-CN" altLang="en-US"/>
          </a:p>
        </p:txBody>
      </p:sp>
      <p:sp>
        <p:nvSpPr>
          <p:cNvPr id="9" name="文本框 8">
            <a:extLst>
              <a:ext uri="{FF2B5EF4-FFF2-40B4-BE49-F238E27FC236}">
                <a16:creationId xmlns:a16="http://schemas.microsoft.com/office/drawing/2014/main" id="{B112734D-C5F1-47CC-9ACB-A36E6240A809}"/>
              </a:ext>
            </a:extLst>
          </p:cNvPr>
          <p:cNvSpPr txBox="1"/>
          <p:nvPr/>
        </p:nvSpPr>
        <p:spPr>
          <a:xfrm>
            <a:off x="420131" y="5664831"/>
            <a:ext cx="6097022" cy="523220"/>
          </a:xfrm>
          <a:prstGeom prst="rect">
            <a:avLst/>
          </a:prstGeom>
          <a:noFill/>
        </p:spPr>
        <p:txBody>
          <a:bodyPr wrap="square">
            <a:spAutoFit/>
          </a:bodyPr>
          <a:lstStyle/>
          <a:p>
            <a:r>
              <a:rPr lang="zh-CN" altLang="en-US" sz="1400" dirty="0">
                <a:solidFill>
                  <a:schemeClr val="bg1">
                    <a:lumMod val="50000"/>
                  </a:schemeClr>
                </a:solidFill>
              </a:rPr>
              <a:t>＊</a:t>
            </a:r>
            <a:r>
              <a:rPr lang="zh-CN" altLang="en-US" sz="1400" b="1" dirty="0">
                <a:solidFill>
                  <a:schemeClr val="bg1">
                    <a:lumMod val="50000"/>
                  </a:schemeClr>
                </a:solidFill>
              </a:rPr>
              <a:t>flow(target)：</a:t>
            </a:r>
            <a:r>
              <a:rPr lang="zh-CN" altLang="en-US" sz="1400" dirty="0">
                <a:solidFill>
                  <a:schemeClr val="bg1">
                    <a:lumMod val="50000"/>
                  </a:schemeClr>
                </a:solidFill>
              </a:rPr>
              <a:t>在整个目标数据集上(train+val+test)训练</a:t>
            </a:r>
            <a:r>
              <a:rPr lang="en-US" altLang="zh-CN" sz="1400" dirty="0">
                <a:solidFill>
                  <a:schemeClr val="bg1">
                    <a:lumMod val="50000"/>
                  </a:schemeClr>
                </a:solidFill>
              </a:rPr>
              <a:t>flow</a:t>
            </a:r>
          </a:p>
          <a:p>
            <a:r>
              <a:rPr lang="zh-CN" altLang="en-US" sz="1400" dirty="0">
                <a:solidFill>
                  <a:schemeClr val="bg1">
                    <a:lumMod val="50000"/>
                  </a:schemeClr>
                </a:solidFill>
              </a:rPr>
              <a:t>＊</a:t>
            </a:r>
            <a:r>
              <a:rPr lang="en-US" altLang="zh-CN" sz="1400" b="1" dirty="0">
                <a:solidFill>
                  <a:schemeClr val="bg1">
                    <a:lumMod val="50000"/>
                  </a:schemeClr>
                </a:solidFill>
              </a:rPr>
              <a:t>flow</a:t>
            </a:r>
            <a:r>
              <a:rPr lang="zh-CN" altLang="en-US" sz="1400" b="1" dirty="0">
                <a:solidFill>
                  <a:schemeClr val="bg1">
                    <a:lumMod val="50000"/>
                  </a:schemeClr>
                </a:solidFill>
              </a:rPr>
              <a:t>(</a:t>
            </a:r>
            <a:r>
              <a:rPr lang="en-US" altLang="zh-CN" sz="1400" b="1" dirty="0">
                <a:solidFill>
                  <a:schemeClr val="bg1">
                    <a:lumMod val="50000"/>
                  </a:schemeClr>
                </a:solidFill>
              </a:rPr>
              <a:t>NLI</a:t>
            </a:r>
            <a:r>
              <a:rPr lang="zh-CN" altLang="en-US" sz="1400" b="1" dirty="0">
                <a:solidFill>
                  <a:schemeClr val="bg1">
                    <a:lumMod val="50000"/>
                  </a:schemeClr>
                </a:solidFill>
              </a:rPr>
              <a:t>)：</a:t>
            </a:r>
            <a:r>
              <a:rPr lang="zh-CN" altLang="en-US" sz="1400" dirty="0">
                <a:solidFill>
                  <a:schemeClr val="bg1">
                    <a:lumMod val="50000"/>
                  </a:schemeClr>
                </a:solidFill>
              </a:rPr>
              <a:t>在SNLI和MNLI数据集上训练</a:t>
            </a:r>
            <a:r>
              <a:rPr lang="en-US" altLang="zh-CN" sz="1400" dirty="0">
                <a:solidFill>
                  <a:schemeClr val="bg1">
                    <a:lumMod val="50000"/>
                  </a:schemeClr>
                </a:solidFill>
              </a:rPr>
              <a:t>flow</a:t>
            </a:r>
            <a:endParaRPr lang="zh-CN" altLang="en-US" sz="1400" dirty="0">
              <a:solidFill>
                <a:schemeClr val="bg1">
                  <a:lumMod val="50000"/>
                </a:schemeClr>
              </a:solidFill>
            </a:endParaRPr>
          </a:p>
        </p:txBody>
      </p:sp>
      <p:sp>
        <p:nvSpPr>
          <p:cNvPr id="11" name="文本框 10">
            <a:extLst>
              <a:ext uri="{FF2B5EF4-FFF2-40B4-BE49-F238E27FC236}">
                <a16:creationId xmlns:a16="http://schemas.microsoft.com/office/drawing/2014/main" id="{2BD57B2E-5DC0-49E3-A872-B2918B3227CC}"/>
              </a:ext>
            </a:extLst>
          </p:cNvPr>
          <p:cNvSpPr txBox="1"/>
          <p:nvPr/>
        </p:nvSpPr>
        <p:spPr>
          <a:xfrm>
            <a:off x="7528969" y="4287630"/>
            <a:ext cx="3824831" cy="441724"/>
          </a:xfrm>
          <a:prstGeom prst="rect">
            <a:avLst/>
          </a:prstGeom>
          <a:noFill/>
        </p:spPr>
        <p:txBody>
          <a:bodyPr wrap="square">
            <a:spAutoFit/>
          </a:bodyPr>
          <a:lstStyle/>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相对于</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SBERT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有显著提高</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p:txBody>
      </p:sp>
      <p:pic>
        <p:nvPicPr>
          <p:cNvPr id="8" name="图片 7">
            <a:extLst>
              <a:ext uri="{FF2B5EF4-FFF2-40B4-BE49-F238E27FC236}">
                <a16:creationId xmlns:a16="http://schemas.microsoft.com/office/drawing/2014/main" id="{1A6AB2E2-93E5-412C-94DE-6116161AF35D}"/>
              </a:ext>
            </a:extLst>
          </p:cNvPr>
          <p:cNvPicPr>
            <a:picLocks noChangeAspect="1"/>
          </p:cNvPicPr>
          <p:nvPr/>
        </p:nvPicPr>
        <p:blipFill>
          <a:blip r:embed="rId3"/>
          <a:stretch>
            <a:fillRect/>
          </a:stretch>
        </p:blipFill>
        <p:spPr>
          <a:xfrm>
            <a:off x="420130" y="2522881"/>
            <a:ext cx="6872400" cy="3007013"/>
          </a:xfrm>
          <a:prstGeom prst="rect">
            <a:avLst/>
          </a:prstGeom>
        </p:spPr>
      </p:pic>
    </p:spTree>
    <p:extLst>
      <p:ext uri="{BB962C8B-B14F-4D97-AF65-F5344CB8AC3E}">
        <p14:creationId xmlns:p14="http://schemas.microsoft.com/office/powerpoint/2010/main" val="3490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无监督</a:t>
            </a:r>
            <a:r>
              <a:rPr kumimoji="1" lang="en-US" altLang="zh-CN" dirty="0"/>
              <a:t>QA</a:t>
            </a:r>
            <a:r>
              <a:rPr kumimoji="1" lang="zh-CN" altLang="en-US" dirty="0"/>
              <a:t>实验</a:t>
            </a: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17</a:t>
            </a:fld>
            <a:endParaRPr kumimoji="1" lang="zh-CN" altLang="en-US"/>
          </a:p>
        </p:txBody>
      </p:sp>
      <p:sp>
        <p:nvSpPr>
          <p:cNvPr id="11" name="文本框 10">
            <a:extLst>
              <a:ext uri="{FF2B5EF4-FFF2-40B4-BE49-F238E27FC236}">
                <a16:creationId xmlns:a16="http://schemas.microsoft.com/office/drawing/2014/main" id="{2BD57B2E-5DC0-49E3-A872-B2918B3227CC}"/>
              </a:ext>
            </a:extLst>
          </p:cNvPr>
          <p:cNvSpPr txBox="1"/>
          <p:nvPr/>
        </p:nvSpPr>
        <p:spPr>
          <a:xfrm>
            <a:off x="6288914" y="2804406"/>
            <a:ext cx="3824831" cy="1595886"/>
          </a:xfrm>
          <a:prstGeom prst="rect">
            <a:avLst/>
          </a:prstGeom>
          <a:noFill/>
        </p:spPr>
        <p:txBody>
          <a:bodyPr wrap="square">
            <a:spAutoFit/>
          </a:bodyPr>
          <a:lstStyle/>
          <a:p>
            <a:pPr marL="342900" indent="-342900">
              <a:lnSpc>
                <a:spcPct val="125000"/>
              </a:lnSpc>
              <a:buFont typeface="Wingdings" panose="05000000000000000000" pitchFamily="2" charset="2"/>
              <a:buChar char="p"/>
            </a:pPr>
            <a:r>
              <a:rPr kumimoji="1" lang="zh-CN" altLang="en-US" sz="2000" b="1" dirty="0">
                <a:solidFill>
                  <a:schemeClr val="accent1">
                    <a:lumMod val="50000"/>
                  </a:schemeClr>
                </a:solidFill>
                <a:latin typeface="Times New Roman" panose="02020603050405020304" pitchFamily="18" charset="0"/>
                <a:ea typeface="+mj-ea"/>
                <a:cs typeface="Times New Roman" panose="02020603050405020304" pitchFamily="18" charset="0"/>
              </a:rPr>
              <a:t>数据集：</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QNLI</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数据集</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342900" indent="-342900">
              <a:lnSpc>
                <a:spcPct val="125000"/>
              </a:lnSpc>
              <a:buFont typeface="Wingdings" panose="05000000000000000000" pitchFamily="2" charset="2"/>
              <a:buChar char="p"/>
            </a:pPr>
            <a:r>
              <a:rPr kumimoji="1" lang="zh-CN" altLang="en-US" sz="2000" b="1" dirty="0">
                <a:solidFill>
                  <a:schemeClr val="accent1">
                    <a:lumMod val="50000"/>
                  </a:schemeClr>
                </a:solidFill>
                <a:latin typeface="Times New Roman" panose="02020603050405020304" pitchFamily="18" charset="0"/>
                <a:ea typeface="+mj-ea"/>
                <a:cs typeface="Times New Roman" panose="02020603050405020304" pitchFamily="18" charset="0"/>
              </a:rPr>
              <a:t>结论：</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flow</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的引入能够较大幅度地提高模型表现相对于</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BERT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有显著提高</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p:txBody>
      </p:sp>
      <p:pic>
        <p:nvPicPr>
          <p:cNvPr id="7" name="图片 6">
            <a:extLst>
              <a:ext uri="{FF2B5EF4-FFF2-40B4-BE49-F238E27FC236}">
                <a16:creationId xmlns:a16="http://schemas.microsoft.com/office/drawing/2014/main" id="{16CED9C3-CA2B-4AEA-8817-72D54C78C021}"/>
              </a:ext>
            </a:extLst>
          </p:cNvPr>
          <p:cNvPicPr>
            <a:picLocks noChangeAspect="1"/>
          </p:cNvPicPr>
          <p:nvPr/>
        </p:nvPicPr>
        <p:blipFill>
          <a:blip r:embed="rId3"/>
          <a:stretch>
            <a:fillRect/>
          </a:stretch>
        </p:blipFill>
        <p:spPr>
          <a:xfrm>
            <a:off x="838199" y="2258346"/>
            <a:ext cx="4500000" cy="2774864"/>
          </a:xfrm>
          <a:prstGeom prst="rect">
            <a:avLst/>
          </a:prstGeom>
        </p:spPr>
      </p:pic>
    </p:spTree>
    <p:extLst>
      <p:ext uri="{BB962C8B-B14F-4D97-AF65-F5344CB8AC3E}">
        <p14:creationId xmlns:p14="http://schemas.microsoft.com/office/powerpoint/2010/main" val="62712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对比其他词嵌入基准</a:t>
            </a: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18</a:t>
            </a:fld>
            <a:endParaRPr kumimoji="1" lang="zh-CN" altLang="en-US"/>
          </a:p>
        </p:txBody>
      </p:sp>
      <p:sp>
        <p:nvSpPr>
          <p:cNvPr id="11" name="文本框 10">
            <a:extLst>
              <a:ext uri="{FF2B5EF4-FFF2-40B4-BE49-F238E27FC236}">
                <a16:creationId xmlns:a16="http://schemas.microsoft.com/office/drawing/2014/main" id="{2BD57B2E-5DC0-49E3-A872-B2918B3227CC}"/>
              </a:ext>
            </a:extLst>
          </p:cNvPr>
          <p:cNvSpPr txBox="1"/>
          <p:nvPr/>
        </p:nvSpPr>
        <p:spPr>
          <a:xfrm>
            <a:off x="6288914" y="3002629"/>
            <a:ext cx="5064886" cy="1980607"/>
          </a:xfrm>
          <a:prstGeom prst="rect">
            <a:avLst/>
          </a:prstGeom>
          <a:noFill/>
        </p:spPr>
        <p:txBody>
          <a:bodyPr wrap="square">
            <a:spAutoFit/>
          </a:bodyPr>
          <a:lstStyle/>
          <a:p>
            <a:pPr marL="342900" indent="-342900">
              <a:lnSpc>
                <a:spcPct val="125000"/>
              </a:lnSpc>
              <a:buFont typeface="Wingdings" panose="05000000000000000000" pitchFamily="2" charset="2"/>
              <a:buChar char="p"/>
            </a:pPr>
            <a:r>
              <a:rPr kumimoji="1" lang="zh-CN" altLang="en-US" sz="2000" b="1" dirty="0">
                <a:solidFill>
                  <a:schemeClr val="accent1">
                    <a:lumMod val="50000"/>
                  </a:schemeClr>
                </a:solidFill>
                <a:latin typeface="Times New Roman" panose="02020603050405020304" pitchFamily="18" charset="0"/>
                <a:ea typeface="+mj-ea"/>
                <a:cs typeface="Times New Roman" panose="02020603050405020304" pitchFamily="18" charset="0"/>
              </a:rPr>
              <a:t>结论：</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实验结果表明作者的</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flow</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是最先进的方法，虽然</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NATSV</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可以缓解各向异性的问题，但粗暴地丢弃前 </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k </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个奇异向量会导致语义信息的部分丢失，而</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flow</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的操作是无损的。</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p:txBody>
      </p:sp>
      <p:sp>
        <p:nvSpPr>
          <p:cNvPr id="8" name="文本框 7">
            <a:extLst>
              <a:ext uri="{FF2B5EF4-FFF2-40B4-BE49-F238E27FC236}">
                <a16:creationId xmlns:a16="http://schemas.microsoft.com/office/drawing/2014/main" id="{D80E6E34-B9D3-49DD-B959-DE2BE05FB97D}"/>
              </a:ext>
            </a:extLst>
          </p:cNvPr>
          <p:cNvSpPr txBox="1"/>
          <p:nvPr/>
        </p:nvSpPr>
        <p:spPr>
          <a:xfrm>
            <a:off x="838200" y="1613974"/>
            <a:ext cx="10515600" cy="1288110"/>
          </a:xfrm>
          <a:prstGeom prst="rect">
            <a:avLst/>
          </a:prstGeom>
          <a:noFill/>
        </p:spPr>
        <p:txBody>
          <a:bodyPr wrap="square">
            <a:spAutoFit/>
          </a:bodyPr>
          <a:lstStyle/>
          <a:p>
            <a:pPr marL="342900" indent="-342900">
              <a:lnSpc>
                <a:spcPct val="125000"/>
              </a:lnSpc>
              <a:buFont typeface="Arial" panose="020B0604020202020204" pitchFamily="34" charset="0"/>
              <a:buChar char="•"/>
            </a:pPr>
            <a:r>
              <a:rPr kumimoji="1" lang="zh-CN" altLang="en-US" sz="2400" b="1" dirty="0">
                <a:solidFill>
                  <a:schemeClr val="accent1">
                    <a:lumMod val="50000"/>
                  </a:schemeClr>
                </a:solidFill>
                <a:latin typeface="Times New Roman" panose="02020603050405020304" pitchFamily="18" charset="0"/>
                <a:ea typeface="+mj-ea"/>
                <a:cs typeface="Times New Roman" panose="02020603050405020304" pitchFamily="18" charset="0"/>
              </a:rPr>
              <a:t>对比之前的一些方法：</a:t>
            </a:r>
            <a:endParaRPr kumimoji="1" lang="en-US" altLang="zh-CN" sz="2400" b="1"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800100" lvl="1"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对句向量做标准化(SN) </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800100" lvl="1"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归零前 k 个奇异向量 (NATSV)</a:t>
            </a:r>
          </a:p>
        </p:txBody>
      </p:sp>
      <p:pic>
        <p:nvPicPr>
          <p:cNvPr id="9" name="图片 8">
            <a:extLst>
              <a:ext uri="{FF2B5EF4-FFF2-40B4-BE49-F238E27FC236}">
                <a16:creationId xmlns:a16="http://schemas.microsoft.com/office/drawing/2014/main" id="{A4210957-E787-4AB7-9720-79972BD1D9CF}"/>
              </a:ext>
            </a:extLst>
          </p:cNvPr>
          <p:cNvPicPr>
            <a:picLocks noChangeAspect="1"/>
          </p:cNvPicPr>
          <p:nvPr/>
        </p:nvPicPr>
        <p:blipFill>
          <a:blip r:embed="rId3"/>
          <a:stretch>
            <a:fillRect/>
          </a:stretch>
        </p:blipFill>
        <p:spPr>
          <a:xfrm>
            <a:off x="1055969" y="2872030"/>
            <a:ext cx="4500000" cy="2977316"/>
          </a:xfrm>
          <a:prstGeom prst="rect">
            <a:avLst/>
          </a:prstGeom>
        </p:spPr>
      </p:pic>
    </p:spTree>
    <p:extLst>
      <p:ext uri="{BB962C8B-B14F-4D97-AF65-F5344CB8AC3E}">
        <p14:creationId xmlns:p14="http://schemas.microsoft.com/office/powerpoint/2010/main" val="316914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4293BFB1-D10F-42AA-8ED7-9721F83BA0C7}"/>
                  </a:ext>
                </a:extLst>
              </p:cNvPr>
              <p:cNvSpPr>
                <a:spLocks noGrp="1"/>
              </p:cNvSpPr>
              <p:nvPr>
                <p:ph idx="1"/>
              </p:nvPr>
            </p:nvSpPr>
            <p:spPr>
              <a:xfrm>
                <a:off x="838200" y="1825625"/>
                <a:ext cx="10515600" cy="4351338"/>
              </a:xfrm>
            </p:spPr>
            <p:txBody>
              <a:bodyPr>
                <a:normAutofit/>
              </a:bodyPr>
              <a:lstStyle/>
              <a:p>
                <a:r>
                  <a:rPr kumimoji="1" lang="zh-CN" altLang="en-US" sz="2000" dirty="0"/>
                  <a:t>作者将编辑距离</a:t>
                </a:r>
                <a:r>
                  <a:rPr kumimoji="1" lang="en-US" altLang="zh-CN" sz="2000" dirty="0"/>
                  <a:t>(edit distance)</a:t>
                </a:r>
                <a:r>
                  <a:rPr kumimoji="1" lang="zh-CN" altLang="en-US" sz="2000" dirty="0"/>
                  <a:t>作为文本词汇相似度的度量，然后分别计算了人类标注的语义相似度、</a:t>
                </a:r>
                <a:r>
                  <a:rPr kumimoji="1" lang="en-US" altLang="zh-CN" sz="2000" dirty="0"/>
                  <a:t>BERT</a:t>
                </a:r>
                <a:r>
                  <a:rPr kumimoji="1" lang="zh-CN" altLang="en-US" sz="2000" dirty="0"/>
                  <a:t>语义相似度、</a:t>
                </a:r>
                <a:r>
                  <a:rPr kumimoji="1" lang="en-US" altLang="zh-CN" sz="2000" dirty="0"/>
                  <a:t>BERT-flow</a:t>
                </a:r>
                <a:r>
                  <a:rPr kumimoji="1" lang="zh-CN" altLang="en-US" sz="2000" dirty="0"/>
                  <a:t>语义相似度和词汇相似度的</a:t>
                </a:r>
                <a:r>
                  <a:rPr kumimoji="1" lang="en-US" altLang="zh-CN" sz="2000" dirty="0"/>
                  <a:t>Spearman</a:t>
                </a:r>
                <a:r>
                  <a:rPr kumimoji="1" lang="zh-CN" altLang="en-US" sz="2000" dirty="0"/>
                  <a:t>相关系数</a:t>
                </a:r>
                <a14:m>
                  <m:oMath xmlns:m="http://schemas.openxmlformats.org/officeDocument/2006/math">
                    <m:r>
                      <a:rPr kumimoji="1" lang="zh-CN" altLang="en-US" sz="2000" i="1" smtClean="0">
                        <a:latin typeface="Cambria Math" panose="02040503050406030204" pitchFamily="18" charset="0"/>
                      </a:rPr>
                      <m:t>𝜌</m:t>
                    </m:r>
                  </m:oMath>
                </a14:m>
                <a:endParaRPr kumimoji="1" lang="en-US" altLang="zh-CN" sz="2000" dirty="0"/>
              </a:p>
            </p:txBody>
          </p:sp>
        </mc:Choice>
        <mc:Fallback xmlns="">
          <p:sp>
            <p:nvSpPr>
              <p:cNvPr id="8" name="内容占位符 2">
                <a:extLst>
                  <a:ext uri="{FF2B5EF4-FFF2-40B4-BE49-F238E27FC236}">
                    <a16:creationId xmlns:a16="http://schemas.microsoft.com/office/drawing/2014/main" id="{4293BFB1-D10F-42AA-8ED7-9721F83BA0C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522" t="-700" r="-52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语义相似度与编辑距离关系</a:t>
            </a: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19</a:t>
            </a:fld>
            <a:endParaRPr kumimoji="1" lang="zh-CN" altLang="en-US"/>
          </a:p>
        </p:txBody>
      </p:sp>
      <p:sp>
        <p:nvSpPr>
          <p:cNvPr id="11" name="文本框 10">
            <a:extLst>
              <a:ext uri="{FF2B5EF4-FFF2-40B4-BE49-F238E27FC236}">
                <a16:creationId xmlns:a16="http://schemas.microsoft.com/office/drawing/2014/main" id="{2BD57B2E-5DC0-49E3-A872-B2918B3227CC}"/>
              </a:ext>
            </a:extLst>
          </p:cNvPr>
          <p:cNvSpPr txBox="1"/>
          <p:nvPr/>
        </p:nvSpPr>
        <p:spPr>
          <a:xfrm>
            <a:off x="6288915" y="2804406"/>
            <a:ext cx="4978458" cy="3176767"/>
          </a:xfrm>
          <a:prstGeom prst="rect">
            <a:avLst/>
          </a:prstGeom>
          <a:noFill/>
        </p:spPr>
        <p:txBody>
          <a:bodyPr wrap="square">
            <a:spAutoFit/>
          </a:bodyPr>
          <a:lstStyle/>
          <a:p>
            <a:pPr marL="342900" indent="-342900">
              <a:lnSpc>
                <a:spcPct val="125000"/>
              </a:lnSpc>
              <a:buFont typeface="Wingdings" panose="05000000000000000000" pitchFamily="2" charset="2"/>
              <a:buChar char="p"/>
            </a:pPr>
            <a:r>
              <a:rPr kumimoji="1" lang="zh-CN" altLang="en-US" b="1" dirty="0">
                <a:solidFill>
                  <a:schemeClr val="accent1">
                    <a:lumMod val="50000"/>
                  </a:schemeClr>
                </a:solidFill>
                <a:latin typeface="Times New Roman" panose="02020603050405020304" pitchFamily="18" charset="0"/>
                <a:ea typeface="+mj-ea"/>
                <a:cs typeface="Times New Roman" panose="02020603050405020304" pitchFamily="18" charset="0"/>
              </a:rPr>
              <a:t>结论：</a:t>
            </a:r>
            <a:endParaRPr kumimoji="1" lang="en-US" altLang="zh-CN" b="1"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800100" lvl="1" indent="-342900">
              <a:lnSpc>
                <a:spcPct val="125000"/>
              </a:lnSpc>
              <a:buFont typeface="Wingdings" panose="05000000000000000000" pitchFamily="2" charset="2"/>
              <a:buChar char="p"/>
            </a:pP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真实的语义相似度和词汇相似度的相关性很弱</a:t>
            </a:r>
            <a:endPar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800100" lvl="1" indent="-342900">
              <a:lnSpc>
                <a:spcPct val="125000"/>
              </a:lnSpc>
              <a:buFont typeface="Wingdings" panose="05000000000000000000" pitchFamily="2" charset="2"/>
              <a:buChar char="p"/>
            </a:pPr>
            <a:r>
              <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rPr>
              <a:t>BERT</a:t>
            </a: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计算的语义相似度和词汇相似度表现出了较强的相关性，尤其是当编辑距离小于</a:t>
            </a:r>
            <a:r>
              <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rPr>
              <a:t>4</a:t>
            </a: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的时候</a:t>
            </a:r>
            <a:r>
              <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rPr>
              <a:t>(green)</a:t>
            </a: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相关性非常强</a:t>
            </a:r>
            <a:endPar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800100" lvl="1" indent="-342900">
              <a:lnSpc>
                <a:spcPct val="125000"/>
              </a:lnSpc>
              <a:buFont typeface="Wingdings" panose="05000000000000000000" pitchFamily="2" charset="2"/>
              <a:buChar char="p"/>
            </a:pP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引入</a:t>
            </a:r>
            <a:r>
              <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rPr>
              <a:t>flow</a:t>
            </a: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之后，上述情况有明显的改善，尤其是当编辑距离小于</a:t>
            </a:r>
            <a:r>
              <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rPr>
              <a:t>4</a:t>
            </a:r>
            <a:r>
              <a:rPr kumimoji="1" lang="zh-CN" altLang="en-US" dirty="0">
                <a:solidFill>
                  <a:schemeClr val="accent1">
                    <a:lumMod val="50000"/>
                  </a:schemeClr>
                </a:solidFill>
                <a:latin typeface="Times New Roman" panose="02020603050405020304" pitchFamily="18" charset="0"/>
                <a:ea typeface="+mj-ea"/>
                <a:cs typeface="Times New Roman" panose="02020603050405020304" pitchFamily="18" charset="0"/>
              </a:rPr>
              <a:t>的时候改善更明显，</a:t>
            </a:r>
            <a:endParaRPr kumimoji="1" lang="en-US" altLang="zh-CN" dirty="0">
              <a:solidFill>
                <a:schemeClr val="accent1">
                  <a:lumMod val="50000"/>
                </a:schemeClr>
              </a:solidFill>
              <a:latin typeface="Times New Roman" panose="02020603050405020304" pitchFamily="18" charset="0"/>
              <a:ea typeface="+mj-ea"/>
              <a:cs typeface="Times New Roman" panose="02020603050405020304" pitchFamily="18" charset="0"/>
            </a:endParaRPr>
          </a:p>
        </p:txBody>
      </p:sp>
      <p:pic>
        <p:nvPicPr>
          <p:cNvPr id="6" name="图片 5">
            <a:extLst>
              <a:ext uri="{FF2B5EF4-FFF2-40B4-BE49-F238E27FC236}">
                <a16:creationId xmlns:a16="http://schemas.microsoft.com/office/drawing/2014/main" id="{EF394164-799C-43E5-9983-1E3B7E3E76B9}"/>
              </a:ext>
            </a:extLst>
          </p:cNvPr>
          <p:cNvPicPr>
            <a:picLocks noChangeAspect="1"/>
          </p:cNvPicPr>
          <p:nvPr/>
        </p:nvPicPr>
        <p:blipFill>
          <a:blip r:embed="rId4"/>
          <a:stretch>
            <a:fillRect/>
          </a:stretch>
        </p:blipFill>
        <p:spPr>
          <a:xfrm>
            <a:off x="307261" y="3154477"/>
            <a:ext cx="5981653" cy="2276690"/>
          </a:xfrm>
          <a:prstGeom prst="rect">
            <a:avLst/>
          </a:prstGeom>
        </p:spPr>
      </p:pic>
    </p:spTree>
    <p:extLst>
      <p:ext uri="{BB962C8B-B14F-4D97-AF65-F5344CB8AC3E}">
        <p14:creationId xmlns:p14="http://schemas.microsoft.com/office/powerpoint/2010/main" val="378678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t>背景介绍</a:t>
            </a:r>
            <a:endParaRPr kumimoji="1" lang="en-US" altLang="zh-CN" dirty="0"/>
          </a:p>
          <a:p>
            <a:r>
              <a:rPr kumimoji="1" lang="en-US" altLang="zh-CN" kern="1200" dirty="0">
                <a:solidFill>
                  <a:srgbClr val="203864"/>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t>BERT-</a:t>
            </a:r>
            <a:r>
              <a:rPr kumimoji="1" lang="en-US" altLang="zh-CN" dirty="0" err="1"/>
              <a:t>folw</a:t>
            </a:r>
            <a:r>
              <a:rPr kumimoji="1" lang="zh-CN" altLang="en-US" dirty="0"/>
              <a:t>介绍</a:t>
            </a:r>
            <a:endParaRPr kumimoji="1" lang="en-US" altLang="zh-CN" dirty="0"/>
          </a:p>
          <a:p>
            <a:r>
              <a:rPr kumimoji="1" lang="zh-CN" altLang="en-US" dirty="0"/>
              <a:t>实验分析</a:t>
            </a:r>
            <a:endParaRPr kumimoji="1" lang="en-US" altLang="zh-CN" dirty="0"/>
          </a:p>
          <a:p>
            <a:r>
              <a:rPr kumimoji="1" lang="zh-CN" altLang="en-US" dirty="0"/>
              <a:t>总结</a:t>
            </a:r>
            <a:endParaRPr kumimoji="1" lang="en-US" altLang="zh-CN"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2</a:t>
            </a:fld>
            <a:endParaRPr kumimoji="1" lang="zh-CN" altLang="en-US"/>
          </a:p>
        </p:txBody>
      </p:sp>
    </p:spTree>
    <p:extLst>
      <p:ext uri="{BB962C8B-B14F-4D97-AF65-F5344CB8AC3E}">
        <p14:creationId xmlns:p14="http://schemas.microsoft.com/office/powerpoint/2010/main" val="177172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solidFill>
                  <a:schemeClr val="bg1">
                    <a:lumMod val="50000"/>
                  </a:schemeClr>
                </a:solidFill>
              </a:rPr>
              <a:t>背景介绍</a:t>
            </a:r>
            <a:endParaRPr kumimoji="1" lang="en-US" altLang="zh-CN" dirty="0">
              <a:solidFill>
                <a:schemeClr val="bg1">
                  <a:lumMod val="50000"/>
                </a:schemeClr>
              </a:solidFill>
            </a:endParaRPr>
          </a:p>
          <a:p>
            <a:r>
              <a:rPr kumimoji="1" lang="en-US" altLang="zh-CN" kern="1200" dirty="0">
                <a:solidFill>
                  <a:schemeClr val="bg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solidFill>
                  <a:schemeClr val="bg1">
                    <a:lumMod val="50000"/>
                  </a:schemeClr>
                </a:solidFill>
              </a:rPr>
              <a:t>BERT-</a:t>
            </a:r>
            <a:r>
              <a:rPr kumimoji="1" lang="en-US" altLang="zh-CN" dirty="0" err="1">
                <a:solidFill>
                  <a:schemeClr val="bg1">
                    <a:lumMod val="50000"/>
                  </a:schemeClr>
                </a:solidFill>
              </a:rPr>
              <a:t>folw</a:t>
            </a:r>
            <a:r>
              <a:rPr kumimoji="1" lang="zh-CN" altLang="en-US" dirty="0">
                <a:solidFill>
                  <a:schemeClr val="bg1">
                    <a:lumMod val="50000"/>
                  </a:schemeClr>
                </a:solidFill>
              </a:rPr>
              <a:t>介绍</a:t>
            </a:r>
            <a:endParaRPr kumimoji="1" lang="en-US" altLang="zh-CN" dirty="0">
              <a:solidFill>
                <a:schemeClr val="bg1">
                  <a:lumMod val="50000"/>
                </a:schemeClr>
              </a:solidFill>
            </a:endParaRPr>
          </a:p>
          <a:p>
            <a:r>
              <a:rPr kumimoji="1" lang="zh-CN" altLang="en-US" dirty="0">
                <a:solidFill>
                  <a:schemeClr val="bg1">
                    <a:lumMod val="50000"/>
                  </a:schemeClr>
                </a:solidFill>
              </a:rPr>
              <a:t>实验分析</a:t>
            </a:r>
            <a:endParaRPr kumimoji="1" lang="en-US" altLang="zh-CN" dirty="0">
              <a:solidFill>
                <a:schemeClr val="bg1">
                  <a:lumMod val="50000"/>
                </a:schemeClr>
              </a:solidFill>
            </a:endParaRPr>
          </a:p>
          <a:p>
            <a:r>
              <a:rPr kumimoji="1" lang="zh-CN" altLang="en-US" dirty="0"/>
              <a:t>总结</a:t>
            </a:r>
            <a:endParaRPr kumimoji="1" lang="en-US" altLang="zh-CN"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20</a:t>
            </a:fld>
            <a:endParaRPr kumimoji="1" lang="zh-CN" altLang="en-US"/>
          </a:p>
        </p:txBody>
      </p:sp>
    </p:spTree>
    <p:extLst>
      <p:ext uri="{BB962C8B-B14F-4D97-AF65-F5344CB8AC3E}">
        <p14:creationId xmlns:p14="http://schemas.microsoft.com/office/powerpoint/2010/main" val="1826761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4293BFB1-D10F-42AA-8ED7-9721F83BA0C7}"/>
              </a:ext>
            </a:extLst>
          </p:cNvPr>
          <p:cNvSpPr>
            <a:spLocks noGrp="1"/>
          </p:cNvSpPr>
          <p:nvPr>
            <p:ph idx="1"/>
          </p:nvPr>
        </p:nvSpPr>
        <p:spPr>
          <a:xfrm>
            <a:off x="838200" y="1825625"/>
            <a:ext cx="10515600" cy="4351338"/>
          </a:xfrm>
        </p:spPr>
        <p:txBody>
          <a:bodyPr>
            <a:normAutofit/>
          </a:bodyPr>
          <a:lstStyle/>
          <a:p>
            <a:pPr>
              <a:lnSpc>
                <a:spcPct val="125000"/>
              </a:lnSpc>
            </a:pPr>
            <a:r>
              <a:rPr kumimoji="1" lang="en-US" altLang="zh-CN" sz="2000" dirty="0"/>
              <a:t>flow</a:t>
            </a:r>
            <a:r>
              <a:rPr kumimoji="1" lang="zh-CN" altLang="en-US" sz="2000" dirty="0"/>
              <a:t>本来是和</a:t>
            </a:r>
            <a:r>
              <a:rPr kumimoji="1" lang="en-US" altLang="zh-CN" sz="2000" dirty="0"/>
              <a:t>VAE</a:t>
            </a:r>
            <a:r>
              <a:rPr kumimoji="1" lang="zh-CN" altLang="en-US" sz="2000" dirty="0"/>
              <a:t>，</a:t>
            </a:r>
            <a:r>
              <a:rPr kumimoji="1" lang="en-US" altLang="zh-CN" sz="2000" dirty="0"/>
              <a:t>GAN</a:t>
            </a:r>
            <a:r>
              <a:rPr kumimoji="1" lang="zh-CN" altLang="en-US" sz="2000" dirty="0"/>
              <a:t>类似，用于生成模型建模的，这里</a:t>
            </a:r>
            <a:r>
              <a:rPr kumimoji="1" lang="en-US" altLang="zh-CN" sz="2000" dirty="0"/>
              <a:t>flow</a:t>
            </a:r>
            <a:r>
              <a:rPr kumimoji="1" lang="zh-CN" altLang="en-US" sz="2000" dirty="0"/>
              <a:t>用于规整</a:t>
            </a:r>
            <a:r>
              <a:rPr kumimoji="1" lang="en-US" altLang="zh-CN" sz="2000" dirty="0"/>
              <a:t>embeling</a:t>
            </a:r>
            <a:r>
              <a:rPr kumimoji="1" lang="zh-CN" altLang="en-US" sz="2000" dirty="0"/>
              <a:t>的分布，思想很新，理论解释得通，实验效果也有明显提升</a:t>
            </a:r>
            <a:endParaRPr kumimoji="1" lang="en-US" altLang="zh-CN" sz="2000" dirty="0"/>
          </a:p>
          <a:p>
            <a:pPr>
              <a:lnSpc>
                <a:spcPct val="125000"/>
              </a:lnSpc>
            </a:pPr>
            <a:r>
              <a:rPr kumimoji="1" lang="zh-CN" altLang="en-US" sz="2000" dirty="0"/>
              <a:t>是否可以在其他模型里面也加入标准化流的优秀性质，值得一试</a:t>
            </a:r>
            <a:endParaRPr kumimoji="1" lang="en-US" altLang="zh-CN" sz="2000" dirty="0"/>
          </a:p>
        </p:txBody>
      </p:sp>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总结</a:t>
            </a: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21</a:t>
            </a:fld>
            <a:endParaRPr kumimoji="1" lang="zh-CN" altLang="en-US"/>
          </a:p>
        </p:txBody>
      </p:sp>
    </p:spTree>
    <p:extLst>
      <p:ext uri="{BB962C8B-B14F-4D97-AF65-F5344CB8AC3E}">
        <p14:creationId xmlns:p14="http://schemas.microsoft.com/office/powerpoint/2010/main" val="35188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t>背景介绍</a:t>
            </a:r>
            <a:endParaRPr kumimoji="1" lang="en-US" altLang="zh-CN" dirty="0"/>
          </a:p>
          <a:p>
            <a:r>
              <a:rPr kumimoji="1" lang="en-US" altLang="zh-CN" kern="1200" dirty="0">
                <a:solidFill>
                  <a:schemeClr val="bg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solidFill>
                  <a:schemeClr val="bg1">
                    <a:lumMod val="50000"/>
                  </a:schemeClr>
                </a:solidFill>
              </a:rPr>
              <a:t>BERT-</a:t>
            </a:r>
            <a:r>
              <a:rPr kumimoji="1" lang="en-US" altLang="zh-CN" dirty="0" err="1">
                <a:solidFill>
                  <a:schemeClr val="bg1">
                    <a:lumMod val="50000"/>
                  </a:schemeClr>
                </a:solidFill>
              </a:rPr>
              <a:t>folw</a:t>
            </a:r>
            <a:r>
              <a:rPr kumimoji="1" lang="zh-CN" altLang="en-US" dirty="0">
                <a:solidFill>
                  <a:schemeClr val="bg1">
                    <a:lumMod val="50000"/>
                  </a:schemeClr>
                </a:solidFill>
              </a:rPr>
              <a:t>介绍</a:t>
            </a:r>
            <a:endParaRPr kumimoji="1" lang="en-US" altLang="zh-CN" dirty="0">
              <a:solidFill>
                <a:schemeClr val="bg1">
                  <a:lumMod val="50000"/>
                </a:schemeClr>
              </a:solidFill>
            </a:endParaRPr>
          </a:p>
          <a:p>
            <a:r>
              <a:rPr kumimoji="1" lang="zh-CN" altLang="en-US" dirty="0">
                <a:solidFill>
                  <a:schemeClr val="bg1">
                    <a:lumMod val="50000"/>
                  </a:schemeClr>
                </a:solidFill>
              </a:rPr>
              <a:t>实验分析</a:t>
            </a:r>
            <a:endParaRPr kumimoji="1" lang="en-US" altLang="zh-CN" dirty="0">
              <a:solidFill>
                <a:schemeClr val="bg1">
                  <a:lumMod val="50000"/>
                </a:schemeClr>
              </a:solidFill>
            </a:endParaRPr>
          </a:p>
          <a:p>
            <a:r>
              <a:rPr kumimoji="1" lang="zh-CN" altLang="en-US" dirty="0">
                <a:solidFill>
                  <a:schemeClr val="bg1">
                    <a:lumMod val="50000"/>
                  </a:schemeClr>
                </a:solidFill>
              </a:rPr>
              <a:t>总结</a:t>
            </a:r>
            <a:endParaRPr kumimoji="1" lang="en-US" altLang="zh-CN" dirty="0">
              <a:solidFill>
                <a:schemeClr val="bg1">
                  <a:lumMod val="50000"/>
                </a:schemeClr>
              </a:solidFill>
            </a:endParaRP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3</a:t>
            </a:fld>
            <a:endParaRPr kumimoji="1" lang="zh-CN" altLang="en-US"/>
          </a:p>
        </p:txBody>
      </p:sp>
    </p:spTree>
    <p:extLst>
      <p:ext uri="{BB962C8B-B14F-4D97-AF65-F5344CB8AC3E}">
        <p14:creationId xmlns:p14="http://schemas.microsoft.com/office/powerpoint/2010/main" val="207857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b="1" dirty="0"/>
              <a:t>背景介绍</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a:xfrm>
            <a:off x="911842" y="1825625"/>
            <a:ext cx="10515600" cy="4351338"/>
          </a:xfrm>
        </p:spPr>
        <p:txBody>
          <a:bodyPr>
            <a:normAutofit/>
          </a:bodyPr>
          <a:lstStyle/>
          <a:p>
            <a:pPr>
              <a:lnSpc>
                <a:spcPct val="125000"/>
              </a:lnSpc>
            </a:pPr>
            <a:r>
              <a:rPr kumimoji="1" lang="zh-CN" altLang="en-US" sz="2400" b="1" dirty="0"/>
              <a:t>问题提出：</a:t>
            </a:r>
            <a:endParaRPr kumimoji="1" lang="en-US" altLang="zh-CN" sz="2400" b="1" dirty="0"/>
          </a:p>
          <a:p>
            <a:pPr lvl="1">
              <a:lnSpc>
                <a:spcPct val="125000"/>
              </a:lnSpc>
            </a:pPr>
            <a:r>
              <a:rPr kumimoji="1" lang="en-US" altLang="zh-CN" sz="2000" dirty="0"/>
              <a:t> </a:t>
            </a:r>
            <a:r>
              <a:rPr kumimoji="1" lang="zh-CN" altLang="en-US" sz="2000" dirty="0"/>
              <a:t>未经过微调的</a:t>
            </a:r>
            <a:r>
              <a:rPr kumimoji="1" lang="en-US" altLang="zh-CN" sz="2000" dirty="0"/>
              <a:t>BERT</a:t>
            </a:r>
            <a:r>
              <a:rPr kumimoji="1" lang="zh-CN" altLang="en-US" sz="2000" dirty="0"/>
              <a:t>在文本相似度计算任务上效果并不好，是因为</a:t>
            </a:r>
            <a:r>
              <a:rPr kumimoji="1" lang="en-US" altLang="zh-CN" sz="2000" dirty="0"/>
              <a:t>BERT</a:t>
            </a:r>
            <a:r>
              <a:rPr kumimoji="1" lang="zh-CN" altLang="en-US" sz="2000" dirty="0"/>
              <a:t>训练出的句向量包含的语言信息太少，还是句向量中的语义信息难以被直接利用？</a:t>
            </a:r>
          </a:p>
          <a:p>
            <a:pPr lvl="1">
              <a:lnSpc>
                <a:spcPct val="125000"/>
              </a:lnSpc>
            </a:pPr>
            <a:r>
              <a:rPr kumimoji="1" lang="zh-CN" altLang="en-US" sz="2000" dirty="0"/>
              <a:t> 如果</a:t>
            </a:r>
            <a:r>
              <a:rPr kumimoji="1" lang="en-US" altLang="zh-CN" sz="2000" dirty="0"/>
              <a:t>BERT</a:t>
            </a:r>
            <a:r>
              <a:rPr kumimoji="1" lang="zh-CN" altLang="en-US" sz="2000" dirty="0"/>
              <a:t>句向量已经包含了足够多的语义信息，如何在无监督的情况下充分利用？</a:t>
            </a:r>
            <a:endParaRPr kumimoji="1" lang="en-US" altLang="zh-CN" sz="2000" dirty="0"/>
          </a:p>
          <a:p>
            <a:pPr>
              <a:lnSpc>
                <a:spcPct val="125000"/>
              </a:lnSpc>
            </a:pPr>
            <a:r>
              <a:rPr kumimoji="1" lang="zh-CN" altLang="en-US" sz="2400" b="1" dirty="0"/>
              <a:t>论文贡献：</a:t>
            </a:r>
            <a:endParaRPr kumimoji="1" lang="en-US" altLang="zh-CN" sz="2400" b="1" dirty="0"/>
          </a:p>
          <a:p>
            <a:pPr lvl="1">
              <a:lnSpc>
                <a:spcPct val="125000"/>
              </a:lnSpc>
            </a:pPr>
            <a:r>
              <a:rPr kumimoji="1" lang="zh-CN" altLang="en-US" sz="2000" dirty="0"/>
              <a:t> </a:t>
            </a:r>
            <a:r>
              <a:rPr kumimoji="1" lang="en-US" altLang="zh-CN" sz="2000" dirty="0"/>
              <a:t>BERT</a:t>
            </a:r>
            <a:r>
              <a:rPr kumimoji="1" lang="zh-CN" altLang="en-US" sz="2000" dirty="0"/>
              <a:t>句向量空间在语义上是非平滑的，甚至在空间中的某些地方并不能表征语义，这也导致了其中蕴含的语义信息不能够通过简单的点积或余弦相似度直接利用</a:t>
            </a:r>
          </a:p>
          <a:p>
            <a:pPr lvl="1">
              <a:lnSpc>
                <a:spcPct val="125000"/>
              </a:lnSpc>
            </a:pPr>
            <a:r>
              <a:rPr kumimoji="1" lang="zh-CN" altLang="en-US" sz="2000" dirty="0"/>
              <a:t> 针对以上问题，作者提出通过规范化流</a:t>
            </a:r>
            <a:r>
              <a:rPr kumimoji="1" lang="en-US" altLang="zh-CN" sz="2000" dirty="0"/>
              <a:t>(normalizing flows)</a:t>
            </a:r>
            <a:r>
              <a:rPr kumimoji="1" lang="zh-CN" altLang="en-US" sz="2000" dirty="0"/>
              <a:t>将</a:t>
            </a:r>
            <a:r>
              <a:rPr kumimoji="1" lang="en-US" altLang="zh-CN" sz="2000" dirty="0"/>
              <a:t>BERT</a:t>
            </a:r>
            <a:r>
              <a:rPr kumimoji="1" lang="zh-CN" altLang="en-US" sz="2000" dirty="0"/>
              <a:t>句向量分布可逆的映射为平滑的、各向同性的高斯分布</a:t>
            </a:r>
            <a:endParaRPr kumimoji="1" lang="en-US" altLang="zh-CN" sz="2000"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4</a:t>
            </a:fld>
            <a:endParaRPr kumimoji="1" lang="zh-CN" altLang="en-US"/>
          </a:p>
        </p:txBody>
      </p:sp>
    </p:spTree>
    <p:extLst>
      <p:ext uri="{BB962C8B-B14F-4D97-AF65-F5344CB8AC3E}">
        <p14:creationId xmlns:p14="http://schemas.microsoft.com/office/powerpoint/2010/main" val="415643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r>
              <a:rPr kumimoji="1" lang="zh-CN" altLang="en-US" dirty="0">
                <a:solidFill>
                  <a:schemeClr val="bg1">
                    <a:lumMod val="50000"/>
                  </a:schemeClr>
                </a:solidFill>
              </a:rPr>
              <a:t>背景介绍</a:t>
            </a:r>
            <a:endParaRPr kumimoji="1" lang="en-US" altLang="zh-CN" dirty="0">
              <a:solidFill>
                <a:schemeClr val="bg1">
                  <a:lumMod val="50000"/>
                </a:schemeClr>
              </a:solidFill>
            </a:endParaRPr>
          </a:p>
          <a:p>
            <a:r>
              <a:rPr kumimoji="1" lang="en-US" altLang="zh-CN" kern="1200" dirty="0">
                <a:solidFill>
                  <a:srgbClr val="203864"/>
                </a:solidFill>
                <a:effectLst/>
                <a:latin typeface="Times New Roman" panose="02020603050405020304" pitchFamily="18" charset="0"/>
                <a:ea typeface="微软雅黑" panose="020B0503020204020204" pitchFamily="34" charset="-122"/>
                <a:cs typeface="Times New Roman" panose="02020603050405020304" pitchFamily="18" charset="0"/>
              </a:rPr>
              <a:t>Understanding the Sentence Embedding Space of BERT</a:t>
            </a:r>
          </a:p>
          <a:p>
            <a:r>
              <a:rPr kumimoji="1" lang="en-US" altLang="zh-CN" dirty="0">
                <a:solidFill>
                  <a:schemeClr val="bg1">
                    <a:lumMod val="50000"/>
                  </a:schemeClr>
                </a:solidFill>
              </a:rPr>
              <a:t>BERT-</a:t>
            </a:r>
            <a:r>
              <a:rPr kumimoji="1" lang="en-US" altLang="zh-CN" dirty="0" err="1">
                <a:solidFill>
                  <a:schemeClr val="bg1">
                    <a:lumMod val="50000"/>
                  </a:schemeClr>
                </a:solidFill>
              </a:rPr>
              <a:t>folw</a:t>
            </a:r>
            <a:r>
              <a:rPr kumimoji="1" lang="zh-CN" altLang="en-US" dirty="0">
                <a:solidFill>
                  <a:schemeClr val="bg1">
                    <a:lumMod val="50000"/>
                  </a:schemeClr>
                </a:solidFill>
              </a:rPr>
              <a:t>介绍</a:t>
            </a:r>
            <a:endParaRPr kumimoji="1" lang="en-US" altLang="zh-CN" dirty="0">
              <a:solidFill>
                <a:schemeClr val="bg1">
                  <a:lumMod val="50000"/>
                </a:schemeClr>
              </a:solidFill>
            </a:endParaRPr>
          </a:p>
          <a:p>
            <a:r>
              <a:rPr kumimoji="1" lang="zh-CN" altLang="en-US" dirty="0">
                <a:solidFill>
                  <a:schemeClr val="bg1">
                    <a:lumMod val="50000"/>
                  </a:schemeClr>
                </a:solidFill>
              </a:rPr>
              <a:t>实验分析</a:t>
            </a:r>
            <a:endParaRPr kumimoji="1" lang="en-US" altLang="zh-CN" dirty="0">
              <a:solidFill>
                <a:schemeClr val="bg1">
                  <a:lumMod val="50000"/>
                </a:schemeClr>
              </a:solidFill>
            </a:endParaRPr>
          </a:p>
          <a:p>
            <a:r>
              <a:rPr kumimoji="1" lang="zh-CN" altLang="en-US" dirty="0">
                <a:solidFill>
                  <a:schemeClr val="bg1">
                    <a:lumMod val="50000"/>
                  </a:schemeClr>
                </a:solidFill>
              </a:rPr>
              <a:t>总结</a:t>
            </a:r>
            <a:endParaRPr kumimoji="1" lang="en-US" altLang="zh-CN" dirty="0">
              <a:solidFill>
                <a:schemeClr val="bg1">
                  <a:lumMod val="50000"/>
                </a:schemeClr>
              </a:solidFill>
            </a:endParaRP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5</a:t>
            </a:fld>
            <a:endParaRPr kumimoji="1" lang="zh-CN" altLang="en-US"/>
          </a:p>
        </p:txBody>
      </p:sp>
    </p:spTree>
    <p:extLst>
      <p:ext uri="{BB962C8B-B14F-4D97-AF65-F5344CB8AC3E}">
        <p14:creationId xmlns:p14="http://schemas.microsoft.com/office/powerpoint/2010/main" val="294599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en-US" altLang="zh-CN" dirty="0"/>
              <a:t>Understanding the Sentence Embedding Space of BERT</a:t>
            </a:r>
            <a:endParaRPr kumimoji="1" lang="zh-CN" altLang="en-US" dirty="0"/>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lstStyle/>
          <a:p>
            <a:endParaRPr kumimoji="1" lang="en-US" altLang="zh-CN" dirty="0"/>
          </a:p>
          <a:p>
            <a:r>
              <a:rPr kumimoji="1" lang="zh-CN" altLang="en-US" dirty="0"/>
              <a:t>解释语义相似度和</a:t>
            </a:r>
            <a:r>
              <a:rPr kumimoji="1" lang="en-US" altLang="zh-CN" dirty="0"/>
              <a:t>BERT</a:t>
            </a:r>
            <a:r>
              <a:rPr kumimoji="1" lang="zh-CN" altLang="en-US" dirty="0"/>
              <a:t>预训练目标的联系</a:t>
            </a:r>
            <a:endParaRPr kumimoji="1" lang="en-US" altLang="zh-CN" dirty="0"/>
          </a:p>
          <a:p>
            <a:r>
              <a:rPr kumimoji="1" lang="zh-CN" altLang="en-US" dirty="0"/>
              <a:t>解释</a:t>
            </a:r>
            <a:r>
              <a:rPr kumimoji="1" lang="en-US" altLang="zh-CN" dirty="0"/>
              <a:t>BERT</a:t>
            </a:r>
            <a:r>
              <a:rPr kumimoji="1" lang="zh-CN" altLang="en-US" dirty="0"/>
              <a:t>句向量做语义相似度计算效果不佳的原因</a:t>
            </a:r>
            <a:endParaRPr kumimoji="1" lang="en-US" altLang="zh-CN"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6</a:t>
            </a:fld>
            <a:endParaRPr kumimoji="1" lang="zh-CN" altLang="en-US" dirty="0"/>
          </a:p>
        </p:txBody>
      </p:sp>
    </p:spTree>
    <p:extLst>
      <p:ext uri="{BB962C8B-B14F-4D97-AF65-F5344CB8AC3E}">
        <p14:creationId xmlns:p14="http://schemas.microsoft.com/office/powerpoint/2010/main" val="196417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语义相似度和</a:t>
            </a:r>
            <a:r>
              <a:rPr kumimoji="1" lang="en-US" altLang="zh-CN" dirty="0"/>
              <a:t>BERT</a:t>
            </a:r>
            <a:r>
              <a:rPr kumimoji="1" lang="zh-CN" altLang="en-US" dirty="0"/>
              <a:t>预训练目标的联系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p:txBody>
              <a:bodyPr>
                <a:normAutofit/>
              </a:bodyPr>
              <a:lstStyle/>
              <a:p>
                <a:r>
                  <a:rPr kumimoji="1" lang="zh-CN" altLang="en-US" sz="2400" b="1" dirty="0"/>
                  <a:t>语言模型</a:t>
                </a:r>
                <a:r>
                  <a:rPr kumimoji="1" lang="en-US" altLang="zh-CN" sz="2400" b="1" dirty="0"/>
                  <a:t>LM</a:t>
                </a:r>
                <a:r>
                  <a:rPr kumimoji="1" lang="zh-CN" altLang="en-US" sz="2400" b="1" dirty="0"/>
                  <a:t>（自回归语言模型）</a:t>
                </a:r>
                <a:endParaRPr kumimoji="1" lang="en-US" altLang="zh-CN" sz="2400" b="1" dirty="0"/>
              </a:p>
              <a:p>
                <a:pPr lvl="1"/>
                <a:r>
                  <a:rPr kumimoji="1" lang="zh-CN" altLang="en-US" dirty="0"/>
                  <a:t> </a:t>
                </a:r>
                <a:r>
                  <a:rPr kumimoji="1" lang="zh-CN" altLang="en-US" sz="2000" dirty="0"/>
                  <a:t>以自回归的方式对其联合概率进行因式分解</a:t>
                </a:r>
                <a:endParaRPr kumimoji="1" lang="en-US" altLang="zh-CN" sz="2000" dirty="0"/>
              </a:p>
              <a:p>
                <a:pPr marL="457200" lvl="1" indent="0">
                  <a:buNone/>
                </a:pPr>
                <a14:m>
                  <m:oMathPara xmlns:m="http://schemas.openxmlformats.org/officeDocument/2006/math">
                    <m:oMathParaPr>
                      <m:jc m:val="centerGroup"/>
                    </m:oMathParaPr>
                    <m:oMath xmlns:m="http://schemas.openxmlformats.org/officeDocument/2006/math">
                      <m:func>
                        <m:funcPr>
                          <m:ctrlPr>
                            <a:rPr kumimoji="1" lang="en-US" altLang="zh-CN" sz="2000" b="0" i="1" smtClean="0">
                              <a:latin typeface="Cambria Math" panose="02040503050406030204" pitchFamily="18" charset="0"/>
                            </a:rPr>
                          </m:ctrlPr>
                        </m:funcPr>
                        <m:fName>
                          <m:r>
                            <m:rPr>
                              <m:sty m:val="p"/>
                            </m:rPr>
                            <a:rPr kumimoji="1" lang="en-US" altLang="zh-CN" sz="2000" b="0" i="0" smtClean="0">
                              <a:latin typeface="Cambria Math" panose="02040503050406030204" pitchFamily="18" charset="0"/>
                            </a:rPr>
                            <m:t>log</m:t>
                          </m:r>
                        </m:fName>
                        <m:e>
                          <m:r>
                            <a:rPr kumimoji="1" lang="en-US" altLang="zh-CN" sz="2000" b="0" i="1" smtClean="0">
                              <a:latin typeface="Cambria Math" panose="02040503050406030204" pitchFamily="18" charset="0"/>
                            </a:rPr>
                            <m:t>𝑝</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𝑥</m:t>
                                  </m:r>
                                </m:e>
                                <m:sub>
                                  <m:r>
                                    <a:rPr kumimoji="1" lang="en-US" altLang="zh-CN" sz="2000" b="0" i="1" smtClean="0">
                                      <a:latin typeface="Cambria Math" panose="02040503050406030204" pitchFamily="18" charset="0"/>
                                    </a:rPr>
                                    <m:t>1:</m:t>
                                  </m:r>
                                  <m:r>
                                    <a:rPr kumimoji="1" lang="en-US" altLang="zh-CN" sz="2000" b="0" i="1" smtClean="0">
                                      <a:latin typeface="Cambria Math" panose="02040503050406030204" pitchFamily="18" charset="0"/>
                                    </a:rPr>
                                    <m:t>𝑇</m:t>
                                  </m:r>
                                </m:sub>
                              </m:sSub>
                            </m:e>
                          </m:d>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𝑡</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𝑇</m:t>
                              </m:r>
                            </m:sup>
                            <m:e>
                              <m:func>
                                <m:funcPr>
                                  <m:ctrlPr>
                                    <a:rPr kumimoji="1" lang="en-US" altLang="zh-CN" sz="2000" b="0" i="1" smtClean="0">
                                      <a:latin typeface="Cambria Math" panose="02040503050406030204" pitchFamily="18" charset="0"/>
                                    </a:rPr>
                                  </m:ctrlPr>
                                </m:funcPr>
                                <m:fName>
                                  <m:r>
                                    <m:rPr>
                                      <m:sty m:val="p"/>
                                    </m:rPr>
                                    <a:rPr kumimoji="1" lang="en-US" altLang="zh-CN" sz="2000" b="0" i="0" smtClean="0">
                                      <a:latin typeface="Cambria Math" panose="02040503050406030204" pitchFamily="18" charset="0"/>
                                    </a:rPr>
                                    <m:t>log</m:t>
                                  </m:r>
                                </m:fName>
                                <m:e>
                                  <m:r>
                                    <a:rPr kumimoji="1" lang="en-US" altLang="zh-CN" sz="2000" b="0" i="1" smtClean="0">
                                      <a:latin typeface="Cambria Math" panose="02040503050406030204" pitchFamily="18" charset="0"/>
                                    </a:rPr>
                                    <m:t>𝑝</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𝑥</m:t>
                                          </m:r>
                                        </m:e>
                                        <m:sub>
                                          <m:r>
                                            <a:rPr kumimoji="1" lang="en-US" altLang="zh-CN" sz="2000" b="0" i="1" smtClean="0">
                                              <a:latin typeface="Cambria Math" panose="02040503050406030204" pitchFamily="18" charset="0"/>
                                            </a:rPr>
                                            <m:t>𝑡</m:t>
                                          </m:r>
                                        </m:sub>
                                      </m:sSub>
                                    </m:e>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𝑐</m:t>
                                          </m:r>
                                        </m:e>
                                        <m:sub>
                                          <m:r>
                                            <a:rPr kumimoji="1" lang="en-US" altLang="zh-CN" sz="2000" b="0" i="1" smtClean="0">
                                              <a:latin typeface="Cambria Math" panose="02040503050406030204" pitchFamily="18" charset="0"/>
                                            </a:rPr>
                                            <m:t>𝑡</m:t>
                                          </m:r>
                                        </m:sub>
                                      </m:sSub>
                                    </m:e>
                                  </m:d>
                                </m:e>
                              </m:func>
                            </m:e>
                          </m:nary>
                        </m:e>
                      </m:func>
                      <m:r>
                        <a:rPr kumimoji="1" lang="en-US" altLang="zh-CN" sz="2000" b="0" i="1" smtClean="0">
                          <a:latin typeface="Cambria Math" panose="02040503050406030204" pitchFamily="18" charset="0"/>
                        </a:rPr>
                        <m:t> (1)</m:t>
                      </m:r>
                    </m:oMath>
                  </m:oMathPara>
                </a14:m>
                <a:endParaRPr kumimoji="1" lang="en-US" altLang="zh-CN" sz="2000" dirty="0"/>
              </a:p>
              <a:p>
                <a:r>
                  <a:rPr kumimoji="1" lang="zh-CN" altLang="en-US" sz="2400" b="1" dirty="0"/>
                  <a:t>掩码语言模型</a:t>
                </a:r>
                <a:r>
                  <a:rPr kumimoji="1" lang="en-US" altLang="zh-CN" sz="2400" b="1" dirty="0"/>
                  <a:t>MLM</a:t>
                </a:r>
                <a:r>
                  <a:rPr kumimoji="1" lang="zh-CN" altLang="en-US" sz="2400" b="1" dirty="0"/>
                  <a:t>（自编码语言模型）</a:t>
                </a:r>
                <a:endParaRPr kumimoji="1" lang="en-US" altLang="zh-CN" sz="2400" b="1" dirty="0"/>
              </a:p>
              <a:p>
                <a:pPr marL="0" indent="0">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𝑝</m:t>
                      </m:r>
                      <m:d>
                        <m:dPr>
                          <m:ctrlPr>
                            <a:rPr kumimoji="1" lang="en-US" altLang="zh-CN" sz="2000" b="0" i="1" smtClean="0">
                              <a:latin typeface="Cambria Math" panose="02040503050406030204" pitchFamily="18" charset="0"/>
                            </a:rPr>
                          </m:ctrlPr>
                        </m:dPr>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𝑥</m:t>
                              </m:r>
                            </m:e>
                          </m:acc>
                        </m:e>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𝑥</m:t>
                              </m:r>
                            </m:e>
                          </m:acc>
                        </m:e>
                      </m:d>
                      <m:r>
                        <a:rPr kumimoji="1" lang="en-US" altLang="zh-CN" sz="2000" b="0" i="1" smtClean="0">
                          <a:latin typeface="Cambria Math" panose="02040503050406030204" pitchFamily="18" charset="0"/>
                        </a:rPr>
                        <m:t>=</m:t>
                      </m:r>
                      <m:nary>
                        <m:naryPr>
                          <m:chr m:val="∑"/>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𝑡</m:t>
                          </m:r>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𝑇</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𝑚</m:t>
                              </m:r>
                            </m:e>
                            <m:sub>
                              <m:r>
                                <a:rPr kumimoji="1" lang="en-US" altLang="zh-CN" sz="2000" b="0" i="1" smtClean="0">
                                  <a:latin typeface="Cambria Math" panose="02040503050406030204" pitchFamily="18" charset="0"/>
                                </a:rPr>
                                <m:t>𝑡</m:t>
                              </m:r>
                            </m:sub>
                          </m:sSub>
                          <m:r>
                            <a:rPr kumimoji="1" lang="en-US" altLang="zh-CN" sz="2000" b="0" i="1" smtClean="0">
                              <a:latin typeface="Cambria Math" panose="02040503050406030204" pitchFamily="18" charset="0"/>
                            </a:rPr>
                            <m:t>𝑝</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𝑥</m:t>
                              </m:r>
                            </m:e>
                            <m:sub>
                              <m:r>
                                <a:rPr kumimoji="1" lang="en-US" altLang="zh-CN" sz="2000" b="0" i="1" smtClean="0">
                                  <a:latin typeface="Cambria Math" panose="02040503050406030204" pitchFamily="18" charset="0"/>
                                </a:rPr>
                                <m:t>𝑡</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𝑐</m:t>
                              </m:r>
                            </m:e>
                            <m:sub>
                              <m:r>
                                <a:rPr kumimoji="1" lang="en-US" altLang="zh-CN" sz="2000" b="0" i="1" smtClean="0">
                                  <a:latin typeface="Cambria Math" panose="02040503050406030204" pitchFamily="18" charset="0"/>
                                </a:rPr>
                                <m:t>𝑡</m:t>
                              </m:r>
                            </m:sub>
                          </m:sSub>
                          <m:r>
                            <a:rPr kumimoji="1" lang="en-US" altLang="zh-CN" sz="2000" b="0" i="1" smtClean="0">
                              <a:latin typeface="Cambria Math" panose="02040503050406030204" pitchFamily="18" charset="0"/>
                            </a:rPr>
                            <m:t>)</m:t>
                          </m:r>
                        </m:e>
                      </m:nary>
                      <m:r>
                        <a:rPr kumimoji="1" lang="en-US" altLang="zh-CN" sz="2000" b="0" i="1" smtClean="0">
                          <a:latin typeface="Cambria Math" panose="02040503050406030204" pitchFamily="18" charset="0"/>
                        </a:rPr>
                        <m:t> (2)</m:t>
                      </m:r>
                    </m:oMath>
                  </m:oMathPara>
                </a14:m>
                <a:endParaRPr kumimoji="1" lang="en-US" altLang="zh-CN" sz="2000" b="1" dirty="0"/>
              </a:p>
              <a:p>
                <a:pPr>
                  <a:buFont typeface="Wingdings" panose="05000000000000000000" pitchFamily="2" charset="2"/>
                  <a:buChar char="Ø"/>
                </a:pPr>
                <a:r>
                  <a:rPr kumimoji="1" lang="zh-CN" altLang="en-US" b="1" dirty="0"/>
                  <a:t> </a:t>
                </a:r>
                <a:r>
                  <a:rPr kumimoji="1" lang="zh-CN" altLang="en-US" sz="2400" b="1" dirty="0"/>
                  <a:t>都可看作是预测给定上下文</a:t>
                </a:r>
                <a14:m>
                  <m:oMath xmlns:m="http://schemas.openxmlformats.org/officeDocument/2006/math">
                    <m:r>
                      <a:rPr kumimoji="1" lang="en-US" altLang="zh-CN" sz="2400" b="1" i="1" smtClean="0">
                        <a:latin typeface="Cambria Math" panose="02040503050406030204" pitchFamily="18" charset="0"/>
                      </a:rPr>
                      <m:t>𝒄</m:t>
                    </m:r>
                  </m:oMath>
                </a14:m>
                <a:r>
                  <a:rPr kumimoji="1" lang="zh-CN" altLang="en-US" sz="2400" b="1" dirty="0"/>
                  <a:t>时，预测</a:t>
                </a:r>
                <a:r>
                  <a:rPr kumimoji="1" lang="en-US" altLang="zh-CN" sz="2400" b="1" dirty="0"/>
                  <a:t>token </a:t>
                </a:r>
                <a14:m>
                  <m:oMath xmlns:m="http://schemas.openxmlformats.org/officeDocument/2006/math">
                    <m:r>
                      <a:rPr kumimoji="1" lang="en-US" altLang="zh-CN" sz="2400" b="1" i="1" smtClean="0">
                        <a:latin typeface="Cambria Math" panose="02040503050406030204" pitchFamily="18" charset="0"/>
                      </a:rPr>
                      <m:t>𝒙</m:t>
                    </m:r>
                  </m:oMath>
                </a14:m>
                <a:r>
                  <a:rPr kumimoji="1" lang="zh-CN" altLang="en-US" sz="2400" b="1" dirty="0"/>
                  <a:t>的条件概率</a:t>
                </a:r>
                <a:endParaRPr kumimoji="1" lang="en-US" altLang="zh-CN" sz="2400" b="1" dirty="0"/>
              </a:p>
              <a:p>
                <a:pPr marL="0" indent="0">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𝑝</m:t>
                      </m:r>
                      <m:d>
                        <m:dPr>
                          <m:ctrlPr>
                            <a:rPr kumimoji="1" lang="en-US" altLang="zh-CN" sz="2000" i="1" smtClean="0">
                              <a:latin typeface="Cambria Math" panose="02040503050406030204" pitchFamily="18" charset="0"/>
                            </a:rPr>
                          </m:ctrlPr>
                        </m:dPr>
                        <m:e>
                          <m:r>
                            <a:rPr kumimoji="1" lang="en-US" altLang="zh-CN" sz="2000" b="0" i="1" smtClean="0">
                              <a:latin typeface="Cambria Math" panose="02040503050406030204" pitchFamily="18" charset="0"/>
                            </a:rPr>
                            <m:t>𝑥</m:t>
                          </m:r>
                        </m:e>
                        <m:e>
                          <m:r>
                            <a:rPr kumimoji="1" lang="en-US" altLang="zh-CN" sz="2000" b="0" i="1" smtClean="0">
                              <a:latin typeface="Cambria Math" panose="02040503050406030204" pitchFamily="18" charset="0"/>
                            </a:rPr>
                            <m:t>𝑐</m:t>
                          </m:r>
                        </m:e>
                      </m:d>
                      <m:r>
                        <a:rPr kumimoji="1" lang="en-US" altLang="zh-CN" sz="2000" b="0" i="1" smtClean="0">
                          <a:latin typeface="Cambria Math" panose="02040503050406030204" pitchFamily="18" charset="0"/>
                        </a:rPr>
                        <m:t>=</m:t>
                      </m:r>
                      <m:f>
                        <m:fPr>
                          <m:ctrlPr>
                            <a:rPr kumimoji="1" lang="en-US" altLang="zh-CN" sz="2000" i="1" smtClean="0">
                              <a:latin typeface="Cambria Math" panose="02040503050406030204" pitchFamily="18" charset="0"/>
                            </a:rPr>
                          </m:ctrlPr>
                        </m:fPr>
                        <m:num>
                          <m:sSubSup>
                            <m:sSubSupPr>
                              <m:ctrlPr>
                                <a:rPr kumimoji="1" lang="en-US" altLang="zh-CN" sz="2000" i="1" smtClean="0">
                                  <a:latin typeface="Cambria Math" panose="02040503050406030204" pitchFamily="18" charset="0"/>
                                </a:rPr>
                              </m:ctrlPr>
                            </m:sSubSupPr>
                            <m:e>
                              <m:r>
                                <a:rPr kumimoji="1" lang="en-US" altLang="zh-CN" sz="2000" b="0" i="1" smtClean="0">
                                  <a:latin typeface="Cambria Math" panose="02040503050406030204" pitchFamily="18" charset="0"/>
                                </a:rPr>
                                <m:t>h</m:t>
                              </m:r>
                            </m:e>
                            <m:sub>
                              <m:r>
                                <a:rPr kumimoji="1" lang="en-US" altLang="zh-CN" sz="2000" b="0" i="1" smtClean="0">
                                  <a:latin typeface="Cambria Math" panose="02040503050406030204" pitchFamily="18" charset="0"/>
                                </a:rPr>
                                <m:t>𝑐</m:t>
                              </m:r>
                            </m:sub>
                            <m:sup>
                              <m:r>
                                <a:rPr kumimoji="1" lang="en-US" altLang="zh-CN" sz="2000" b="0" i="1" smtClean="0">
                                  <a:latin typeface="Cambria Math" panose="02040503050406030204" pitchFamily="18" charset="0"/>
                                </a:rPr>
                                <m:t>𝑇</m:t>
                              </m:r>
                            </m:sup>
                          </m:sSubSup>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𝑤</m:t>
                              </m:r>
                            </m:e>
                            <m:sub>
                              <m:r>
                                <a:rPr kumimoji="1" lang="en-US" altLang="zh-CN" sz="2000" b="0" i="1" smtClean="0">
                                  <a:latin typeface="Cambria Math" panose="02040503050406030204" pitchFamily="18" charset="0"/>
                                </a:rPr>
                                <m:t>𝑥</m:t>
                              </m:r>
                            </m:sub>
                          </m:sSub>
                        </m:num>
                        <m:den>
                          <m:nary>
                            <m:naryPr>
                              <m:chr m:val="∑"/>
                              <m:supHide m:val="on"/>
                              <m:ctrlPr>
                                <a:rPr kumimoji="1" lang="en-US" altLang="zh-CN" sz="2000" i="1" smtClean="0">
                                  <a:latin typeface="Cambria Math" panose="02040503050406030204" pitchFamily="18" charset="0"/>
                                </a:rPr>
                              </m:ctrlPr>
                            </m:naryPr>
                            <m:sub>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𝑥</m:t>
                                  </m:r>
                                </m:e>
                                <m:sup>
                                  <m:r>
                                    <a:rPr kumimoji="1" lang="en-US" altLang="zh-CN" sz="2000" b="0" i="1" smtClean="0">
                                      <a:latin typeface="Cambria Math" panose="02040503050406030204" pitchFamily="18" charset="0"/>
                                    </a:rPr>
                                    <m:t>′</m:t>
                                  </m:r>
                                </m:sup>
                              </m:sSup>
                            </m:sub>
                            <m:sup/>
                            <m:e>
                              <m:sSubSup>
                                <m:sSubSupPr>
                                  <m:ctrlPr>
                                    <a:rPr kumimoji="1" lang="en-US" altLang="zh-CN" sz="2000" i="1" smtClean="0">
                                      <a:latin typeface="Cambria Math" panose="02040503050406030204" pitchFamily="18" charset="0"/>
                                    </a:rPr>
                                  </m:ctrlPr>
                                </m:sSubSupPr>
                                <m:e>
                                  <m:r>
                                    <a:rPr kumimoji="1" lang="en-US" altLang="zh-CN" sz="2000" b="0" i="1" smtClean="0">
                                      <a:latin typeface="Cambria Math" panose="02040503050406030204" pitchFamily="18" charset="0"/>
                                    </a:rPr>
                                    <m:t>h</m:t>
                                  </m:r>
                                </m:e>
                                <m:sub>
                                  <m:r>
                                    <a:rPr kumimoji="1" lang="en-US" altLang="zh-CN" sz="2000" b="0" i="1" smtClean="0">
                                      <a:latin typeface="Cambria Math" panose="02040503050406030204" pitchFamily="18" charset="0"/>
                                    </a:rPr>
                                    <m:t>𝑐</m:t>
                                  </m:r>
                                </m:sub>
                                <m:sup>
                                  <m:r>
                                    <a:rPr kumimoji="1" lang="en-US" altLang="zh-CN" sz="2000" b="0" i="1" smtClean="0">
                                      <a:latin typeface="Cambria Math" panose="02040503050406030204" pitchFamily="18" charset="0"/>
                                    </a:rPr>
                                    <m:t>𝑇</m:t>
                                  </m:r>
                                </m:sup>
                              </m:sSubSup>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𝑤</m:t>
                                  </m:r>
                                </m:e>
                                <m:sub>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𝑥</m:t>
                                      </m:r>
                                    </m:e>
                                    <m:sup>
                                      <m:r>
                                        <a:rPr kumimoji="1" lang="en-US" altLang="zh-CN" sz="2000" b="0" i="1" smtClean="0">
                                          <a:latin typeface="Cambria Math" panose="02040503050406030204" pitchFamily="18" charset="0"/>
                                        </a:rPr>
                                        <m:t>′</m:t>
                                      </m:r>
                                    </m:sup>
                                  </m:sSup>
                                </m:sub>
                              </m:sSub>
                            </m:e>
                          </m:nary>
                        </m:den>
                      </m:f>
                      <m:r>
                        <a:rPr kumimoji="1" lang="en-US" altLang="zh-CN" sz="2000" b="0" i="1" smtClean="0">
                          <a:latin typeface="Cambria Math" panose="02040503050406030204" pitchFamily="18" charset="0"/>
                        </a:rPr>
                        <m:t> (3)</m:t>
                      </m:r>
                    </m:oMath>
                  </m:oMathPara>
                </a14:m>
                <a:endParaRPr kumimoji="1" lang="en-US" altLang="zh-CN" sz="2000" dirty="0"/>
              </a:p>
              <a:p>
                <a:pPr marL="0" indent="0">
                  <a:buNone/>
                </a:pPr>
                <a:endParaRPr kumimoji="1" lang="en-US" altLang="zh-CN" sz="2400" dirty="0"/>
              </a:p>
            </p:txBody>
          </p:sp>
        </mc:Choice>
        <mc:Fallback xmlns="">
          <p:sp>
            <p:nvSpPr>
              <p:cNvPr id="3" name="内容占位符 2">
                <a:extLst>
                  <a:ext uri="{FF2B5EF4-FFF2-40B4-BE49-F238E27FC236}">
                    <a16:creationId xmlns:a16="http://schemas.microsoft.com/office/drawing/2014/main" id="{1FF8DA3B-D7E1-3F4E-9342-205AFD6C648A}"/>
                  </a:ext>
                </a:extLst>
              </p:cNvPr>
              <p:cNvSpPr>
                <a:spLocks noGrp="1" noRot="1" noChangeAspect="1" noMove="1" noResize="1" noEditPoints="1" noAdjustHandles="1" noChangeArrowheads="1" noChangeShapeType="1" noTextEdit="1"/>
              </p:cNvSpPr>
              <p:nvPr>
                <p:ph idx="1"/>
              </p:nvPr>
            </p:nvSpPr>
            <p:spPr>
              <a:blipFill>
                <a:blip r:embed="rId3"/>
                <a:stretch>
                  <a:fillRect l="-1043" t="-112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7</a:t>
            </a:fld>
            <a:endParaRPr kumimoji="1" lang="zh-CN" altLang="en-US" dirty="0"/>
          </a:p>
        </p:txBody>
      </p:sp>
    </p:spTree>
    <p:extLst>
      <p:ext uri="{BB962C8B-B14F-4D97-AF65-F5344CB8AC3E}">
        <p14:creationId xmlns:p14="http://schemas.microsoft.com/office/powerpoint/2010/main" val="22584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zh-CN" altLang="en-US" dirty="0"/>
              <a:t>语义相似度和</a:t>
            </a:r>
            <a:r>
              <a:rPr kumimoji="1" lang="en-US" altLang="zh-CN" dirty="0"/>
              <a:t>BERT</a:t>
            </a:r>
            <a:r>
              <a:rPr kumimoji="1" lang="zh-CN" altLang="en-US" dirty="0"/>
              <a:t>预训练目标的联系</a:t>
            </a:r>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8</a:t>
            </a:fld>
            <a:endParaRPr kumimoji="1" lang="zh-CN" altLang="en-US" dirty="0"/>
          </a:p>
        </p:txBody>
      </p:sp>
      <mc:AlternateContent xmlns:mc="http://schemas.openxmlformats.org/markup-compatibility/2006" xmlns:a14="http://schemas.microsoft.com/office/drawing/2010/main">
        <mc:Choice Requires="a14">
          <p:sp>
            <p:nvSpPr>
              <p:cNvPr id="9" name="内容占位符 8">
                <a:extLst>
                  <a:ext uri="{FF2B5EF4-FFF2-40B4-BE49-F238E27FC236}">
                    <a16:creationId xmlns:a16="http://schemas.microsoft.com/office/drawing/2014/main" id="{35E014A8-7D7E-4609-88BB-3C5E712F8B00}"/>
                  </a:ext>
                </a:extLst>
              </p:cNvPr>
              <p:cNvSpPr>
                <a:spLocks noGrp="1"/>
              </p:cNvSpPr>
              <p:nvPr>
                <p:ph idx="1"/>
              </p:nvPr>
            </p:nvSpPr>
            <p:spPr/>
            <p:txBody>
              <a:bodyPr>
                <a:normAutofit/>
              </a:bodyPr>
              <a:lstStyle/>
              <a:p>
                <a:pPr>
                  <a:lnSpc>
                    <a:spcPct val="125000"/>
                  </a:lnSpc>
                </a:pPr>
                <a:endParaRPr lang="en-US" altLang="zh-CN" sz="2000" dirty="0"/>
              </a:p>
              <a:p>
                <a:pPr>
                  <a:lnSpc>
                    <a:spcPct val="125000"/>
                  </a:lnSpc>
                </a:pPr>
                <a:endParaRPr lang="en-US" altLang="zh-CN" sz="2000" b="0" i="0" dirty="0">
                  <a:latin typeface="Cambria Math" panose="02040503050406030204" pitchFamily="18" charset="0"/>
                </a:endParaRPr>
              </a:p>
              <a:p>
                <a:pPr>
                  <a:lnSpc>
                    <a:spcPct val="125000"/>
                  </a:lnSpc>
                </a:pPr>
                <a:endParaRPr lang="en-US" altLang="zh-CN" sz="2000" b="0" i="0" dirty="0">
                  <a:latin typeface="Cambria Math" panose="02040503050406030204" pitchFamily="18" charset="0"/>
                </a:endParaRPr>
              </a:p>
              <a:p>
                <a:pPr lvl="1">
                  <a:lnSpc>
                    <a:spcPct val="125000"/>
                  </a:lnSpc>
                </a:pPr>
                <a14:m>
                  <m:oMath xmlns:m="http://schemas.openxmlformats.org/officeDocument/2006/math">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PMI</m:t>
                    </m:r>
                  </m:oMath>
                </a14:m>
                <a:r>
                  <a:rPr lang="zh-CN" altLang="en-US" sz="1600" dirty="0"/>
                  <a:t>是共现关系（</a:t>
                </a:r>
                <a:r>
                  <a:rPr lang="en-US" altLang="zh-CN" sz="1600" dirty="0"/>
                  <a:t>Co-Occurrence</a:t>
                </a:r>
                <a:r>
                  <a:rPr lang="zh-CN" altLang="en-US" sz="1600" dirty="0"/>
                  <a:t>）的一种近似度量。</a:t>
                </a:r>
                <a:r>
                  <a:rPr lang="en-US" altLang="zh-CN" sz="1600" dirty="0"/>
                  <a:t>PMI</a:t>
                </a:r>
                <a:r>
                  <a:rPr lang="zh-CN" altLang="en-US" sz="1600" dirty="0"/>
                  <a:t>越大，共现概率越大</a:t>
                </a:r>
                <a:endParaRPr lang="en-US" altLang="zh-CN" sz="1600" dirty="0"/>
              </a:p>
              <a:p>
                <a:pPr>
                  <a:lnSpc>
                    <a:spcPct val="125000"/>
                  </a:lnSpc>
                </a:pPr>
                <a:r>
                  <a:rPr lang="zh-CN" altLang="en-US" sz="2000" dirty="0"/>
                  <a:t>对于语言模型</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𝑇</m:t>
                            </m:r>
                          </m:sup>
                        </m:sSub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num>
                      <m:den>
                        <m:nary>
                          <m:naryPr>
                            <m:chr m:val="∑"/>
                            <m:supHide m:val="on"/>
                            <m:ctrlPr>
                              <a:rPr lang="en-US" altLang="zh-CN" sz="2000" b="0" i="1" smtClean="0">
                                <a:latin typeface="Cambria Math" panose="02040503050406030204" pitchFamily="18" charset="0"/>
                              </a:rPr>
                            </m:ctrlPr>
                          </m:naryPr>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sub>
                          <m:sup/>
                          <m:e>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𝑇</m:t>
                                </m:r>
                              </m:sup>
                            </m:sSub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sub>
                            </m:sSub>
                            <m:r>
                              <a:rPr lang="en-US" altLang="zh-CN" sz="2000" b="0" i="1" smtClean="0">
                                <a:latin typeface="Cambria Math" panose="02040503050406030204" pitchFamily="18" charset="0"/>
                              </a:rPr>
                              <m:t>)</m:t>
                            </m:r>
                          </m:e>
                        </m:nary>
                      </m:den>
                    </m:f>
                  </m:oMath>
                </a14:m>
                <a:r>
                  <a:rPr lang="zh-CN" altLang="en-US" sz="2000" dirty="0"/>
                  <a:t>，目标是最大化</a:t>
                </a:r>
                <a:r>
                  <a:rPr lang="en-US" altLang="zh-CN" sz="2000" dirty="0"/>
                  <a:t>token</a:t>
                </a:r>
                <a:r>
                  <a:rPr lang="zh-CN" altLang="en-US" sz="2000" dirty="0"/>
                  <a:t>和上下文的共现概率</a:t>
                </a:r>
                <a:endParaRPr lang="en-US" altLang="zh-CN" sz="2000" dirty="0"/>
              </a:p>
              <a:p>
                <a:pPr>
                  <a:lnSpc>
                    <a:spcPct val="125000"/>
                  </a:lnSpc>
                </a:pPr>
                <a:r>
                  <a:rPr lang="zh-CN" altLang="en-US" sz="2000" dirty="0"/>
                  <a:t>给定两个上下文</a:t>
                </a:r>
                <a14:m>
                  <m:oMath xmlns:m="http://schemas.openxmlformats.org/officeDocument/2006/math">
                    <m:r>
                      <a:rPr lang="en-US" altLang="zh-CN" sz="2000" b="0" i="1" smtClean="0">
                        <a:latin typeface="Cambria Math" panose="02040503050406030204" pitchFamily="18" charset="0"/>
                      </a:rPr>
                      <m:t>𝑐</m:t>
                    </m:r>
                  </m:oMath>
                </a14:m>
                <a:r>
                  <a:rPr lang="zh-CN" altLang="en-US" sz="2000" dirty="0"/>
                  <a:t>和</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𝑐</m:t>
                        </m:r>
                      </m:e>
                      <m:sup>
                        <m:r>
                          <a:rPr lang="en-US" altLang="zh-CN" sz="2000" b="0" i="1" dirty="0" smtClean="0">
                            <a:latin typeface="Cambria Math" panose="02040503050406030204" pitchFamily="18" charset="0"/>
                          </a:rPr>
                          <m:t>′</m:t>
                        </m:r>
                      </m:sup>
                    </m:sSup>
                    <m:r>
                      <a:rPr lang="zh-CN" altLang="en-US" sz="2000" i="1" dirty="0">
                        <a:latin typeface="Cambria Math" panose="02040503050406030204" pitchFamily="18" charset="0"/>
                      </a:rPr>
                      <m:t>，</m:t>
                    </m:r>
                  </m:oMath>
                </a14:m>
                <a:r>
                  <a:rPr lang="zh-CN" altLang="en-US" sz="2000" dirty="0"/>
                  <a:t>如果它们与同一个词</a:t>
                </a:r>
                <a14:m>
                  <m:oMath xmlns:m="http://schemas.openxmlformats.org/officeDocument/2006/math">
                    <m:r>
                      <a:rPr lang="zh-CN" altLang="en-US" sz="2000" i="1" smtClean="0">
                        <a:latin typeface="Cambria Math" panose="02040503050406030204" pitchFamily="18" charset="0"/>
                      </a:rPr>
                      <m:t>𝜔</m:t>
                    </m:r>
                  </m:oMath>
                </a14:m>
                <a:r>
                  <a:rPr lang="zh-CN" altLang="en-US" sz="2000" dirty="0"/>
                  <a:t>有共现关系，那么</a:t>
                </a:r>
                <a14:m>
                  <m:oMath xmlns:m="http://schemas.openxmlformats.org/officeDocument/2006/math">
                    <m:r>
                      <a:rPr lang="en-US" altLang="zh-CN" sz="2000" b="0" i="1" smtClean="0">
                        <a:latin typeface="Cambria Math" panose="02040503050406030204" pitchFamily="18" charset="0"/>
                      </a:rPr>
                      <m:t>𝑐</m:t>
                    </m:r>
                  </m:oMath>
                </a14:m>
                <a:r>
                  <a:rPr lang="zh-CN" altLang="en-US" sz="2000" dirty="0"/>
                  <a:t>和</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𝑐</m:t>
                        </m:r>
                      </m:e>
                      <m:sup>
                        <m:r>
                          <a:rPr lang="en-US" altLang="zh-CN" sz="2000" b="0" i="1" dirty="0" smtClean="0">
                            <a:latin typeface="Cambria Math" panose="02040503050406030204" pitchFamily="18" charset="0"/>
                          </a:rPr>
                          <m:t>′</m:t>
                        </m:r>
                      </m:sup>
                    </m:sSup>
                  </m:oMath>
                </a14:m>
                <a:r>
                  <a:rPr lang="zh-CN" altLang="en-US" sz="2000" dirty="0"/>
                  <a:t>应该也有相似的语义，因此向目标优化的过程中，</a:t>
                </a:r>
                <a14:m>
                  <m:oMath xmlns:m="http://schemas.openxmlformats.org/officeDocument/2006/math">
                    <m:r>
                      <a:rPr lang="en-US" altLang="zh-CN" sz="2000" b="0" i="1" smtClean="0">
                        <a:latin typeface="Cambria Math" panose="02040503050406030204" pitchFamily="18" charset="0"/>
                      </a:rPr>
                      <m:t>𝑐</m:t>
                    </m:r>
                    <m:r>
                      <a:rPr lang="zh-CN" altLang="en-US" sz="2000" i="1">
                        <a:latin typeface="Cambria Math" panose="02040503050406030204" pitchFamily="18" charset="0"/>
                      </a:rPr>
                      <m:t>和</m:t>
                    </m:r>
                    <m:r>
                      <a:rPr lang="zh-CN" altLang="en-US" sz="2000" i="1" dirty="0" smtClean="0">
                        <a:latin typeface="Cambria Math" panose="02040503050406030204" pitchFamily="18" charset="0"/>
                      </a:rPr>
                      <m:t>𝜔</m:t>
                    </m:r>
                  </m:oMath>
                </a14:m>
                <a:r>
                  <a:rPr lang="zh-CN" altLang="en-US" sz="2000" dirty="0"/>
                  <a:t>的共现会使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𝑐</m:t>
                        </m:r>
                      </m:sub>
                    </m:sSub>
                  </m:oMath>
                </a14:m>
                <a:r>
                  <a:rPr lang="zh-CN" altLang="en-US" sz="2000" dirty="0"/>
                  <a:t>和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zh-CN" altLang="en-US" sz="2000" b="0" i="1" smtClean="0">
                            <a:latin typeface="Cambria Math" panose="02040503050406030204" pitchFamily="18" charset="0"/>
                          </a:rPr>
                          <m:t>𝜔</m:t>
                        </m:r>
                      </m:sub>
                    </m:sSub>
                  </m:oMath>
                </a14:m>
                <a:r>
                  <a:rPr lang="en-US" altLang="zh-CN" sz="2000" dirty="0"/>
                  <a:t> </a:t>
                </a:r>
                <a:r>
                  <a:rPr lang="zh-CN" altLang="en-US" sz="2000" dirty="0"/>
                  <a:t>逐渐接近，而 </a:t>
                </a:r>
                <a14:m>
                  <m:oMath xmlns:m="http://schemas.openxmlformats.org/officeDocument/2006/math">
                    <m:r>
                      <a:rPr lang="en-US" altLang="zh-CN" sz="2000" b="0" i="1" smtClean="0">
                        <a:latin typeface="Cambria Math" panose="02040503050406030204" pitchFamily="18" charset="0"/>
                      </a:rPr>
                      <m:t>𝑐</m:t>
                    </m:r>
                  </m:oMath>
                </a14:m>
                <a:r>
                  <a:rPr lang="zh-CN" altLang="en-US" sz="2000" dirty="0"/>
                  <a:t>和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𝑐</m:t>
                        </m:r>
                      </m:e>
                      <m:sup>
                        <m:r>
                          <a:rPr lang="en-US" altLang="zh-CN" sz="2000" b="0" i="1" smtClean="0">
                            <a:latin typeface="Cambria Math" panose="02040503050406030204" pitchFamily="18" charset="0"/>
                          </a:rPr>
                          <m:t>′</m:t>
                        </m:r>
                      </m:sup>
                    </m:sSup>
                  </m:oMath>
                </a14:m>
                <a:r>
                  <a:rPr lang="zh-CN" altLang="en-US" sz="2000" dirty="0"/>
                  <a:t>间的距离也会被逐渐拉近</a:t>
                </a:r>
              </a:p>
            </p:txBody>
          </p:sp>
        </mc:Choice>
        <mc:Fallback xmlns="">
          <p:sp>
            <p:nvSpPr>
              <p:cNvPr id="9" name="内容占位符 8">
                <a:extLst>
                  <a:ext uri="{FF2B5EF4-FFF2-40B4-BE49-F238E27FC236}">
                    <a16:creationId xmlns:a16="http://schemas.microsoft.com/office/drawing/2014/main" id="{35E014A8-7D7E-4609-88BB-3C5E712F8B00}"/>
                  </a:ext>
                </a:extLst>
              </p:cNvPr>
              <p:cNvSpPr>
                <a:spLocks noGrp="1" noRot="1" noChangeAspect="1" noMove="1" noResize="1" noEditPoints="1" noAdjustHandles="1" noChangeArrowheads="1" noChangeShapeType="1" noTextEdit="1"/>
              </p:cNvSpPr>
              <p:nvPr>
                <p:ph idx="1"/>
              </p:nvPr>
            </p:nvSpPr>
            <p:spPr>
              <a:blipFill>
                <a:blip r:embed="rId3"/>
                <a:stretch>
                  <a:fillRect l="-522" r="-2957"/>
                </a:stretch>
              </a:blipFill>
            </p:spPr>
            <p:txBody>
              <a:bodyPr/>
              <a:lstStyle/>
              <a:p>
                <a:r>
                  <a:rPr lang="zh-CN" altLang="en-US">
                    <a:noFill/>
                  </a:rPr>
                  <a:t> </a:t>
                </a:r>
              </a:p>
            </p:txBody>
          </p:sp>
        </mc:Fallback>
      </mc:AlternateContent>
      <p:pic>
        <p:nvPicPr>
          <p:cNvPr id="10" name="内容占位符 6">
            <a:extLst>
              <a:ext uri="{FF2B5EF4-FFF2-40B4-BE49-F238E27FC236}">
                <a16:creationId xmlns:a16="http://schemas.microsoft.com/office/drawing/2014/main" id="{C187D859-49AC-4BF2-92DA-99BACD261CF3}"/>
              </a:ext>
            </a:extLst>
          </p:cNvPr>
          <p:cNvPicPr>
            <a:picLocks noChangeAspect="1"/>
          </p:cNvPicPr>
          <p:nvPr/>
        </p:nvPicPr>
        <p:blipFill>
          <a:blip r:embed="rId4"/>
          <a:stretch>
            <a:fillRect/>
          </a:stretch>
        </p:blipFill>
        <p:spPr>
          <a:xfrm>
            <a:off x="3774230" y="2157183"/>
            <a:ext cx="4643539" cy="871114"/>
          </a:xfrm>
          <a:prstGeom prst="rect">
            <a:avLst/>
          </a:prstGeom>
        </p:spPr>
      </p:pic>
    </p:spTree>
    <p:extLst>
      <p:ext uri="{BB962C8B-B14F-4D97-AF65-F5344CB8AC3E}">
        <p14:creationId xmlns:p14="http://schemas.microsoft.com/office/powerpoint/2010/main" val="92468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9C3FE-1767-1C4B-9F05-B5BBFD317BEA}"/>
              </a:ext>
            </a:extLst>
          </p:cNvPr>
          <p:cNvSpPr>
            <a:spLocks noGrp="1"/>
          </p:cNvSpPr>
          <p:nvPr>
            <p:ph type="title"/>
          </p:nvPr>
        </p:nvSpPr>
        <p:spPr/>
        <p:txBody>
          <a:bodyPr/>
          <a:lstStyle/>
          <a:p>
            <a:r>
              <a:rPr kumimoji="1" lang="en-US" altLang="zh-CN" dirty="0"/>
              <a:t>BERT</a:t>
            </a:r>
            <a:r>
              <a:rPr kumimoji="1" lang="zh-CN" altLang="en-US" dirty="0"/>
              <a:t>句向量做语义相似度计算</a:t>
            </a:r>
          </a:p>
        </p:txBody>
      </p:sp>
      <p:sp>
        <p:nvSpPr>
          <p:cNvPr id="3" name="内容占位符 2">
            <a:extLst>
              <a:ext uri="{FF2B5EF4-FFF2-40B4-BE49-F238E27FC236}">
                <a16:creationId xmlns:a16="http://schemas.microsoft.com/office/drawing/2014/main" id="{1FF8DA3B-D7E1-3F4E-9342-205AFD6C648A}"/>
              </a:ext>
            </a:extLst>
          </p:cNvPr>
          <p:cNvSpPr>
            <a:spLocks noGrp="1"/>
          </p:cNvSpPr>
          <p:nvPr>
            <p:ph idx="1"/>
          </p:nvPr>
        </p:nvSpPr>
        <p:spPr>
          <a:xfrm>
            <a:off x="838200" y="1825625"/>
            <a:ext cx="10515600" cy="4351338"/>
          </a:xfrm>
        </p:spPr>
        <p:txBody>
          <a:bodyPr>
            <a:normAutofit/>
          </a:bodyPr>
          <a:lstStyle/>
          <a:p>
            <a:r>
              <a:rPr kumimoji="1" lang="zh-CN" altLang="en-US" sz="2400" b="1" dirty="0"/>
              <a:t>验证</a:t>
            </a:r>
            <a:r>
              <a:rPr kumimoji="1" lang="en-US" altLang="zh-CN" sz="2400" b="1" dirty="0"/>
              <a:t>BERT</a:t>
            </a:r>
            <a:r>
              <a:rPr kumimoji="1" lang="zh-CN" altLang="en-US" sz="2400" b="1" dirty="0"/>
              <a:t>词向量分布是否和词频相关</a:t>
            </a:r>
            <a:endParaRPr kumimoji="1" lang="en-US" altLang="zh-CN" sz="2400" b="1" dirty="0"/>
          </a:p>
        </p:txBody>
      </p:sp>
      <p:sp>
        <p:nvSpPr>
          <p:cNvPr id="4" name="日期占位符 3">
            <a:extLst>
              <a:ext uri="{FF2B5EF4-FFF2-40B4-BE49-F238E27FC236}">
                <a16:creationId xmlns:a16="http://schemas.microsoft.com/office/drawing/2014/main" id="{86944423-4253-3B44-A448-1507F0E38705}"/>
              </a:ext>
            </a:extLst>
          </p:cNvPr>
          <p:cNvSpPr>
            <a:spLocks noGrp="1"/>
          </p:cNvSpPr>
          <p:nvPr>
            <p:ph type="dt" sz="half" idx="10"/>
          </p:nvPr>
        </p:nvSpPr>
        <p:spPr/>
        <p:txBody>
          <a:bodyPr/>
          <a:lstStyle/>
          <a:p>
            <a:fld id="{F93318F9-9614-1A45-A3BC-410E101800BB}" type="datetime1">
              <a:rPr kumimoji="1" lang="zh-CN" altLang="en-US" smtClean="0"/>
              <a:t>2021/3/11</a:t>
            </a:fld>
            <a:endParaRPr kumimoji="1" lang="zh-CN" altLang="en-US"/>
          </a:p>
        </p:txBody>
      </p:sp>
      <p:sp>
        <p:nvSpPr>
          <p:cNvPr id="5" name="灯片编号占位符 4">
            <a:extLst>
              <a:ext uri="{FF2B5EF4-FFF2-40B4-BE49-F238E27FC236}">
                <a16:creationId xmlns:a16="http://schemas.microsoft.com/office/drawing/2014/main" id="{FB2775EC-D3BA-854F-919D-CDDC18436C56}"/>
              </a:ext>
            </a:extLst>
          </p:cNvPr>
          <p:cNvSpPr>
            <a:spLocks noGrp="1"/>
          </p:cNvSpPr>
          <p:nvPr>
            <p:ph type="sldNum" sz="quarter" idx="12"/>
          </p:nvPr>
        </p:nvSpPr>
        <p:spPr/>
        <p:txBody>
          <a:bodyPr/>
          <a:lstStyle/>
          <a:p>
            <a:fld id="{E704A4A4-CBB6-AB41-9966-F86452EE4B5C}" type="slidenum">
              <a:rPr kumimoji="1" lang="zh-CN" altLang="en-US" smtClean="0"/>
              <a:t>9</a:t>
            </a:fld>
            <a:endParaRPr kumimoji="1" lang="zh-CN" altLang="en-US" dirty="0"/>
          </a:p>
        </p:txBody>
      </p:sp>
      <p:pic>
        <p:nvPicPr>
          <p:cNvPr id="7" name="图片 6">
            <a:extLst>
              <a:ext uri="{FF2B5EF4-FFF2-40B4-BE49-F238E27FC236}">
                <a16:creationId xmlns:a16="http://schemas.microsoft.com/office/drawing/2014/main" id="{E70C6C84-467F-458F-BB62-5FF87C8273A8}"/>
              </a:ext>
            </a:extLst>
          </p:cNvPr>
          <p:cNvPicPr>
            <a:picLocks noChangeAspect="1"/>
          </p:cNvPicPr>
          <p:nvPr/>
        </p:nvPicPr>
        <p:blipFill>
          <a:blip r:embed="rId3"/>
          <a:stretch>
            <a:fillRect/>
          </a:stretch>
        </p:blipFill>
        <p:spPr>
          <a:xfrm>
            <a:off x="594841" y="2765449"/>
            <a:ext cx="6322778" cy="2198687"/>
          </a:xfrm>
          <a:prstGeom prst="rect">
            <a:avLst/>
          </a:prstGeom>
        </p:spPr>
      </p:pic>
      <p:sp>
        <p:nvSpPr>
          <p:cNvPr id="8" name="文本框 7">
            <a:extLst>
              <a:ext uri="{FF2B5EF4-FFF2-40B4-BE49-F238E27FC236}">
                <a16:creationId xmlns:a16="http://schemas.microsoft.com/office/drawing/2014/main" id="{A5B5E839-661B-4DF0-9086-55778F637E99}"/>
              </a:ext>
            </a:extLst>
          </p:cNvPr>
          <p:cNvSpPr txBox="1"/>
          <p:nvPr/>
        </p:nvSpPr>
        <p:spPr>
          <a:xfrm>
            <a:off x="7111883" y="2626270"/>
            <a:ext cx="4868688" cy="2750048"/>
          </a:xfrm>
          <a:prstGeom prst="rect">
            <a:avLst/>
          </a:prstGeom>
          <a:noFill/>
        </p:spPr>
        <p:txBody>
          <a:bodyPr wrap="square" rtlCol="0">
            <a:spAutoFit/>
          </a:bodyPr>
          <a:lstStyle/>
          <a:p>
            <a:pPr marL="342900" indent="-342900">
              <a:lnSpc>
                <a:spcPct val="125000"/>
              </a:lnSpc>
              <a:buFont typeface="Wingdings" panose="05000000000000000000" pitchFamily="2" charset="2"/>
              <a:buChar char="p"/>
            </a:pPr>
            <a:r>
              <a:rPr kumimoji="1" lang="en-US" altLang="zh-CN" sz="2000" b="1" dirty="0">
                <a:solidFill>
                  <a:schemeClr val="accent1">
                    <a:lumMod val="50000"/>
                  </a:schemeClr>
                </a:solidFill>
                <a:latin typeface="Times New Roman" panose="02020603050405020304" pitchFamily="18" charset="0"/>
                <a:ea typeface="+mj-ea"/>
                <a:cs typeface="Times New Roman" panose="02020603050405020304" pitchFamily="18" charset="0"/>
              </a:rPr>
              <a:t>BERT</a:t>
            </a:r>
            <a:r>
              <a:rPr kumimoji="1" lang="zh-CN" altLang="en-US" sz="2000" b="1" dirty="0">
                <a:solidFill>
                  <a:schemeClr val="accent1">
                    <a:lumMod val="50000"/>
                  </a:schemeClr>
                </a:solidFill>
                <a:latin typeface="Times New Roman" panose="02020603050405020304" pitchFamily="18" charset="0"/>
                <a:ea typeface="+mj-ea"/>
                <a:cs typeface="Times New Roman" panose="02020603050405020304" pitchFamily="18" charset="0"/>
              </a:rPr>
              <a:t>句向量空间是语义不平滑的：</a:t>
            </a:r>
            <a:r>
              <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rPr>
              <a:t>BERT</a:t>
            </a: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句向量空间是各向异性的，即高频词分布较密集且更靠近原点，低频词分布较稀疏且离原点相对较远</a:t>
            </a:r>
            <a:endParaRPr kumimoji="1" lang="en-US" altLang="zh-CN" sz="2000" dirty="0">
              <a:solidFill>
                <a:schemeClr val="accent1">
                  <a:lumMod val="50000"/>
                </a:schemeClr>
              </a:solidFill>
              <a:latin typeface="Times New Roman" panose="02020603050405020304" pitchFamily="18" charset="0"/>
              <a:ea typeface="+mj-ea"/>
              <a:cs typeface="Times New Roman" panose="02020603050405020304" pitchFamily="18" charset="0"/>
            </a:endParaRPr>
          </a:p>
          <a:p>
            <a:pPr marL="342900" indent="-342900">
              <a:lnSpc>
                <a:spcPct val="125000"/>
              </a:lnSpc>
              <a:buFont typeface="Wingdings" panose="05000000000000000000" pitchFamily="2" charset="2"/>
              <a:buChar char="p"/>
            </a:pPr>
            <a:r>
              <a:rPr kumimoji="1" lang="zh-CN" altLang="en-US" sz="2000" dirty="0">
                <a:solidFill>
                  <a:schemeClr val="accent1">
                    <a:lumMod val="50000"/>
                  </a:schemeClr>
                </a:solidFill>
                <a:latin typeface="Times New Roman" panose="02020603050405020304" pitchFamily="18" charset="0"/>
                <a:ea typeface="+mj-ea"/>
                <a:cs typeface="Times New Roman" panose="02020603050405020304" pitchFamily="18" charset="0"/>
              </a:rPr>
              <a:t>高频词和低频词的空间分布特性，导致了相似度计算时相似度过高或过低的问题 </a:t>
            </a:r>
          </a:p>
        </p:txBody>
      </p:sp>
      <p:pic>
        <p:nvPicPr>
          <p:cNvPr id="10" name="图片 9">
            <a:extLst>
              <a:ext uri="{FF2B5EF4-FFF2-40B4-BE49-F238E27FC236}">
                <a16:creationId xmlns:a16="http://schemas.microsoft.com/office/drawing/2014/main" id="{34E591DF-8763-4127-A93A-AB056C5AEAB5}"/>
              </a:ext>
            </a:extLst>
          </p:cNvPr>
          <p:cNvPicPr>
            <a:picLocks noChangeAspect="1"/>
          </p:cNvPicPr>
          <p:nvPr/>
        </p:nvPicPr>
        <p:blipFill>
          <a:blip r:embed="rId4"/>
          <a:stretch>
            <a:fillRect/>
          </a:stretch>
        </p:blipFill>
        <p:spPr>
          <a:xfrm>
            <a:off x="9268241" y="219171"/>
            <a:ext cx="2516405" cy="1353189"/>
          </a:xfrm>
          <a:prstGeom prst="rect">
            <a:avLst/>
          </a:prstGeom>
        </p:spPr>
      </p:pic>
      <p:sp>
        <p:nvSpPr>
          <p:cNvPr id="11" name="文本框 10">
            <a:extLst>
              <a:ext uri="{FF2B5EF4-FFF2-40B4-BE49-F238E27FC236}">
                <a16:creationId xmlns:a16="http://schemas.microsoft.com/office/drawing/2014/main" id="{A8F8C6BD-85E3-48E4-B168-B18F5FB75578}"/>
              </a:ext>
            </a:extLst>
          </p:cNvPr>
          <p:cNvSpPr txBox="1"/>
          <p:nvPr/>
        </p:nvSpPr>
        <p:spPr>
          <a:xfrm>
            <a:off x="9830132" y="1671950"/>
            <a:ext cx="1595309" cy="369332"/>
          </a:xfrm>
          <a:prstGeom prst="rect">
            <a:avLst/>
          </a:prstGeom>
          <a:noFill/>
        </p:spPr>
        <p:txBody>
          <a:bodyPr wrap="none" rtlCol="0">
            <a:spAutoFit/>
          </a:bodyPr>
          <a:lstStyle/>
          <a:p>
            <a:r>
              <a:rPr lang="zh-CN" altLang="en-US" dirty="0">
                <a:solidFill>
                  <a:schemeClr val="bg1">
                    <a:lumMod val="50000"/>
                  </a:schemeClr>
                </a:solidFill>
              </a:rPr>
              <a:t>图</a:t>
            </a:r>
            <a:r>
              <a:rPr lang="en-US" altLang="zh-CN" dirty="0">
                <a:solidFill>
                  <a:schemeClr val="bg1">
                    <a:lumMod val="50000"/>
                  </a:schemeClr>
                </a:solidFill>
              </a:rPr>
              <a:t>1. </a:t>
            </a:r>
            <a:r>
              <a:rPr lang="zh-CN" altLang="en-US" dirty="0">
                <a:solidFill>
                  <a:schemeClr val="bg1">
                    <a:lumMod val="50000"/>
                  </a:schemeClr>
                </a:solidFill>
              </a:rPr>
              <a:t>各向异性</a:t>
            </a:r>
          </a:p>
        </p:txBody>
      </p:sp>
    </p:spTree>
    <p:extLst>
      <p:ext uri="{BB962C8B-B14F-4D97-AF65-F5344CB8AC3E}">
        <p14:creationId xmlns:p14="http://schemas.microsoft.com/office/powerpoint/2010/main" val="29294234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实验室中文PPT模板" id="{2BEB2337-02B1-D34D-A7AF-15FEE997FD5A}" vid="{3A33E98D-568A-1741-A7A2-CFA4E51048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实验室中文PPT模板</Template>
  <TotalTime>3657</TotalTime>
  <Words>1579</Words>
  <Application>Microsoft Office PowerPoint</Application>
  <PresentationFormat>宽屏</PresentationFormat>
  <Paragraphs>191</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微软雅黑</vt:lpstr>
      <vt:lpstr>Arial</vt:lpstr>
      <vt:lpstr>Cambria Math</vt:lpstr>
      <vt:lpstr>Times New Roman</vt:lpstr>
      <vt:lpstr>Wingdings</vt:lpstr>
      <vt:lpstr>Office 主题​​</vt:lpstr>
      <vt:lpstr>On the Sentence Embeddings from Pre-trained Language Models</vt:lpstr>
      <vt:lpstr>目录</vt:lpstr>
      <vt:lpstr>目录</vt:lpstr>
      <vt:lpstr>背景介绍</vt:lpstr>
      <vt:lpstr>目录</vt:lpstr>
      <vt:lpstr>Understanding the Sentence Embedding Space of BERT</vt:lpstr>
      <vt:lpstr>语义相似度和BERT预训练目标的联系</vt:lpstr>
      <vt:lpstr>语义相似度和BERT预训练目标的联系</vt:lpstr>
      <vt:lpstr>BERT句向量做语义相似度计算</vt:lpstr>
      <vt:lpstr>目录</vt:lpstr>
      <vt:lpstr>BERT-folw</vt:lpstr>
      <vt:lpstr>Flow-based Generative Model</vt:lpstr>
      <vt:lpstr>目录</vt:lpstr>
      <vt:lpstr>实验分析</vt:lpstr>
      <vt:lpstr>无监督实验Unsupervised Training</vt:lpstr>
      <vt:lpstr>有监督实验Supervised Training</vt:lpstr>
      <vt:lpstr>无监督QA实验</vt:lpstr>
      <vt:lpstr>对比其他词嵌入基准</vt:lpstr>
      <vt:lpstr>语义相似度与编辑距离关系</vt:lpstr>
      <vt:lpstr>目录</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中文PPT模板</dc:title>
  <dc:creator>Qu yuanbin</dc:creator>
  <cp:lastModifiedBy>Qu yuanbin</cp:lastModifiedBy>
  <cp:revision>1017</cp:revision>
  <cp:lastPrinted>2020-10-20T06:37:41Z</cp:lastPrinted>
  <dcterms:created xsi:type="dcterms:W3CDTF">2020-10-30T08:06:32Z</dcterms:created>
  <dcterms:modified xsi:type="dcterms:W3CDTF">2021-03-11T10:13:07Z</dcterms:modified>
</cp:coreProperties>
</file>