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73" r:id="rId5"/>
    <p:sldId id="269" r:id="rId6"/>
    <p:sldId id="274" r:id="rId7"/>
    <p:sldId id="270" r:id="rId8"/>
    <p:sldId id="267" r:id="rId9"/>
    <p:sldId id="271" r:id="rId10"/>
    <p:sldId id="268" r:id="rId11"/>
    <p:sldId id="272" r:id="rId12"/>
    <p:sldId id="263" r:id="rId13"/>
    <p:sldId id="266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56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1167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21"/>
      </p:cViewPr>
      <p:guideLst>
        <p:guide pos="416"/>
        <p:guide pos="7566"/>
        <p:guide orient="horz" pos="648"/>
        <p:guide orient="horz" pos="1167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2020.09.03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200903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237357" y="212123"/>
            <a:ext cx="453008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小学作文相似度计算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F4653A4-F0A7-4263-96F5-92FFD3AE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99124"/>
              </p:ext>
            </p:extLst>
          </p:nvPr>
        </p:nvGraphicFramePr>
        <p:xfrm>
          <a:off x="742400" y="1852613"/>
          <a:ext cx="11520000" cy="3248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9617">
                  <a:extLst>
                    <a:ext uri="{9D8B030D-6E8A-4147-A177-3AD203B41FA5}">
                      <a16:colId xmlns:a16="http://schemas.microsoft.com/office/drawing/2014/main" val="533112470"/>
                    </a:ext>
                  </a:extLst>
                </a:gridCol>
                <a:gridCol w="2166897">
                  <a:extLst>
                    <a:ext uri="{9D8B030D-6E8A-4147-A177-3AD203B41FA5}">
                      <a16:colId xmlns:a16="http://schemas.microsoft.com/office/drawing/2014/main" val="3354890817"/>
                    </a:ext>
                  </a:extLst>
                </a:gridCol>
                <a:gridCol w="2128478">
                  <a:extLst>
                    <a:ext uri="{9D8B030D-6E8A-4147-A177-3AD203B41FA5}">
                      <a16:colId xmlns:a16="http://schemas.microsoft.com/office/drawing/2014/main" val="860128644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828497343"/>
                    </a:ext>
                  </a:extLst>
                </a:gridCol>
                <a:gridCol w="2027267">
                  <a:extLst>
                    <a:ext uri="{9D8B030D-6E8A-4147-A177-3AD203B41FA5}">
                      <a16:colId xmlns:a16="http://schemas.microsoft.com/office/drawing/2014/main" val="2249544999"/>
                    </a:ext>
                  </a:extLst>
                </a:gridCol>
              </a:tblGrid>
              <a:tr h="35689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Wu_hs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Acc.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F1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56638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0.8618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0.8532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8627176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0.8540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882270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0.8830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0.8676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56701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0.7877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0.7529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5153040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0.8133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0.8105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87142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0.8293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0.8267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0.8211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9164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E057613-18CB-47D6-A1CA-FBCE2D3EC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66186"/>
              </p:ext>
            </p:extLst>
          </p:nvPr>
        </p:nvGraphicFramePr>
        <p:xfrm>
          <a:off x="742400" y="6134100"/>
          <a:ext cx="11520000" cy="323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6565">
                  <a:extLst>
                    <a:ext uri="{9D8B030D-6E8A-4147-A177-3AD203B41FA5}">
                      <a16:colId xmlns:a16="http://schemas.microsoft.com/office/drawing/2014/main" val="533112470"/>
                    </a:ext>
                  </a:extLst>
                </a:gridCol>
                <a:gridCol w="2067005">
                  <a:extLst>
                    <a:ext uri="{9D8B030D-6E8A-4147-A177-3AD203B41FA5}">
                      <a16:colId xmlns:a16="http://schemas.microsoft.com/office/drawing/2014/main" val="3354890817"/>
                    </a:ext>
                  </a:extLst>
                </a:gridCol>
                <a:gridCol w="2243738">
                  <a:extLst>
                    <a:ext uri="{9D8B030D-6E8A-4147-A177-3AD203B41FA5}">
                      <a16:colId xmlns:a16="http://schemas.microsoft.com/office/drawing/2014/main" val="860128644"/>
                    </a:ext>
                  </a:extLst>
                </a:gridCol>
                <a:gridCol w="2036268">
                  <a:extLst>
                    <a:ext uri="{9D8B030D-6E8A-4147-A177-3AD203B41FA5}">
                      <a16:colId xmlns:a16="http://schemas.microsoft.com/office/drawing/2014/main" val="2828497343"/>
                    </a:ext>
                  </a:extLst>
                </a:gridCol>
                <a:gridCol w="2096424">
                  <a:extLst>
                    <a:ext uri="{9D8B030D-6E8A-4147-A177-3AD203B41FA5}">
                      <a16:colId xmlns:a16="http://schemas.microsoft.com/office/drawing/2014/main" val="2249544999"/>
                    </a:ext>
                  </a:extLst>
                </a:gridCol>
              </a:tblGrid>
              <a:tr h="462857">
                <a:tc>
                  <a:txBody>
                    <a:bodyPr/>
                    <a:lstStyle/>
                    <a:p>
                      <a:r>
                        <a:rPr lang="zh-CN" altLang="en-US" dirty="0"/>
                        <a:t>初中</a:t>
                      </a:r>
                      <a:r>
                        <a:rPr lang="en-US" altLang="zh-CN" dirty="0" err="1"/>
                        <a:t>hs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Acc.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F1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56638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0.8126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0.7434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8627176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0.6790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882270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0.7722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0.7385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56701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0.7728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0.7530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5153040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0.7078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87142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0.8349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0.8149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9164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43ED088-A418-4443-BFBC-8A9DECF71F5D}"/>
              </a:ext>
            </a:extLst>
          </p:cNvPr>
          <p:cNvSpPr txBox="1"/>
          <p:nvPr/>
        </p:nvSpPr>
        <p:spPr>
          <a:xfrm>
            <a:off x="3252054" y="5603910"/>
            <a:ext cx="650069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/>
              <a:t>小学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作文（五年级）实验结果（</a:t>
            </a:r>
            <a:r>
              <a:rPr lang="en-US" altLang="zh-CN" sz="2000" dirty="0"/>
              <a:t>output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层表示）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1318F8-C722-45AC-9034-CCE5E16F797A}"/>
              </a:ext>
            </a:extLst>
          </p:cNvPr>
          <p:cNvSpPr txBox="1"/>
          <p:nvPr/>
        </p:nvSpPr>
        <p:spPr>
          <a:xfrm>
            <a:off x="3252054" y="1371148"/>
            <a:ext cx="650069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/>
              <a:t>小学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作文（五年级）实验结果（隐藏层表示）</a:t>
            </a:r>
          </a:p>
        </p:txBody>
      </p:sp>
    </p:spTree>
    <p:extLst>
      <p:ext uri="{BB962C8B-B14F-4D97-AF65-F5344CB8AC3E}">
        <p14:creationId xmlns:p14="http://schemas.microsoft.com/office/powerpoint/2010/main" val="42838730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997982" y="212123"/>
            <a:ext cx="300883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范文表示分布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87925E-66DC-4D4C-A799-A6FD3EE7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49" y="2341477"/>
            <a:ext cx="4581444" cy="3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4DB158-A362-4563-9B0D-B1AB8FA4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82" y="2341477"/>
            <a:ext cx="4463348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69117F-674A-4951-92F6-3BC73F891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49" y="5941477"/>
            <a:ext cx="4478250" cy="36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5B187F-AA19-4062-ADF5-CDC3A7A71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282" y="5941477"/>
            <a:ext cx="4440966" cy="36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2DA84A-383D-4BA2-B0AB-F18927EE6819}"/>
              </a:ext>
            </a:extLst>
          </p:cNvPr>
          <p:cNvSpPr txBox="1"/>
          <p:nvPr/>
        </p:nvSpPr>
        <p:spPr>
          <a:xfrm>
            <a:off x="929341" y="1415169"/>
            <a:ext cx="2136803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工具：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t-SNE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112891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200903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984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相似度计算补充实验；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24400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237357" y="212123"/>
            <a:ext cx="453008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初中作文相似度计算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324EC2-6E03-47EF-81E1-AFE079B4781C}"/>
              </a:ext>
            </a:extLst>
          </p:cNvPr>
          <p:cNvSpPr txBox="1"/>
          <p:nvPr/>
        </p:nvSpPr>
        <p:spPr>
          <a:xfrm>
            <a:off x="660400" y="1981648"/>
            <a:ext cx="11334376" cy="57903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数据：初中作文，每个主题抽取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+mj-ea"/>
              </a:rPr>
              <a:t>10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篇做范文，</a:t>
            </a:r>
            <a:r>
              <a:rPr lang="en-US" altLang="zh-CN" sz="2800" dirty="0">
                <a:solidFill>
                  <a:schemeClr val="tx1"/>
                </a:solidFill>
                <a:latin typeface="+mj-ea"/>
              </a:rPr>
              <a:t>3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+mj-ea"/>
              </a:rPr>
              <a:t>0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篇做测试（分为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+mj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个测试集）；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实验设置：</a:t>
            </a:r>
            <a:endParaRPr lang="en-US" altLang="zh-CN" sz="2800" b="0" dirty="0">
              <a:solidFill>
                <a:schemeClr val="tx1"/>
              </a:solidFill>
              <a:effectLst/>
              <a:latin typeface="+mj-ea"/>
            </a:endParaRPr>
          </a:p>
          <a:p>
            <a:pPr marL="117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每个主题随机从其他主题中抽取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+mj-ea"/>
              </a:rPr>
              <a:t>50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篇作文构建负样本，计算</a:t>
            </a:r>
            <a:r>
              <a:rPr lang="en-US" altLang="zh-CN" sz="2800" b="0" dirty="0" err="1">
                <a:solidFill>
                  <a:schemeClr val="tx1"/>
                </a:solidFill>
                <a:effectLst/>
                <a:latin typeface="+mj-ea"/>
              </a:rPr>
              <a:t>prfa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值作为评价标准；</a:t>
            </a:r>
            <a:endParaRPr lang="en-US" altLang="zh-CN" sz="2800" b="0" dirty="0">
              <a:solidFill>
                <a:schemeClr val="tx1"/>
              </a:solidFill>
              <a:effectLst/>
              <a:latin typeface="+mj-ea"/>
            </a:endParaRPr>
          </a:p>
          <a:p>
            <a:pPr marL="117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对于正样本，排名位置为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+mj-ea"/>
              </a:rPr>
              <a:t>top1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则分类正确，否则分类错误；负样本则相反；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实验结果：</a:t>
            </a:r>
            <a:endParaRPr lang="en-US" altLang="zh-CN" sz="2800" b="0" dirty="0">
              <a:solidFill>
                <a:schemeClr val="tx1"/>
              </a:solidFill>
              <a:effectLst/>
              <a:latin typeface="+mj-ea"/>
            </a:endParaRPr>
          </a:p>
          <a:p>
            <a:pPr marL="117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字向量结果优于词向量；</a:t>
            </a:r>
            <a:endParaRPr lang="en-US" altLang="zh-CN" sz="2800" b="0" dirty="0">
              <a:solidFill>
                <a:schemeClr val="tx1"/>
              </a:solidFill>
              <a:effectLst/>
              <a:latin typeface="+mj-ea"/>
            </a:endParaRPr>
          </a:p>
          <a:p>
            <a:pPr marL="117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使用</a:t>
            </a:r>
            <a:r>
              <a:rPr lang="en-US" altLang="zh-CN" sz="2800" b="0" dirty="0" err="1">
                <a:solidFill>
                  <a:schemeClr val="tx1"/>
                </a:solidFill>
                <a:effectLst/>
                <a:latin typeface="+mj-ea"/>
              </a:rPr>
              <a:t>topk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+mj-ea"/>
              </a:rPr>
              <a:t>=3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时的结果优于取平均值和最大值；</a:t>
            </a:r>
            <a:endParaRPr lang="en-US" altLang="zh-CN" sz="2800" b="0" dirty="0">
              <a:solidFill>
                <a:schemeClr val="tx1"/>
              </a:solidFill>
              <a:effectLst/>
              <a:latin typeface="+mj-ea"/>
            </a:endParaRPr>
          </a:p>
          <a:p>
            <a:pPr marL="117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使用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+mj-ea"/>
              </a:rPr>
              <a:t>output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+mj-ea"/>
              </a:rPr>
              <a:t>层表示的结果优于隐藏层；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305485" y="212123"/>
            <a:ext cx="439383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初中作文相似度计算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278407-6DBE-473D-B9B4-7DECA90F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70" y="1922057"/>
            <a:ext cx="10759660" cy="32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45379E-8749-41C1-8C13-DE1BB2CD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35" y="5486057"/>
            <a:ext cx="1073613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30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305485" y="212123"/>
            <a:ext cx="439383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初中作文相似度计算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F4653A4-F0A7-4263-96F5-92FFD3AE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4655"/>
              </p:ext>
            </p:extLst>
          </p:nvPr>
        </p:nvGraphicFramePr>
        <p:xfrm>
          <a:off x="742400" y="1879733"/>
          <a:ext cx="11520000" cy="323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3905">
                  <a:extLst>
                    <a:ext uri="{9D8B030D-6E8A-4147-A177-3AD203B41FA5}">
                      <a16:colId xmlns:a16="http://schemas.microsoft.com/office/drawing/2014/main" val="533112470"/>
                    </a:ext>
                  </a:extLst>
                </a:gridCol>
                <a:gridCol w="2049439">
                  <a:extLst>
                    <a:ext uri="{9D8B030D-6E8A-4147-A177-3AD203B41FA5}">
                      <a16:colId xmlns:a16="http://schemas.microsoft.com/office/drawing/2014/main" val="3354890817"/>
                    </a:ext>
                  </a:extLst>
                </a:gridCol>
                <a:gridCol w="2049440">
                  <a:extLst>
                    <a:ext uri="{9D8B030D-6E8A-4147-A177-3AD203B41FA5}">
                      <a16:colId xmlns:a16="http://schemas.microsoft.com/office/drawing/2014/main" val="860128644"/>
                    </a:ext>
                  </a:extLst>
                </a:gridCol>
                <a:gridCol w="2190780">
                  <a:extLst>
                    <a:ext uri="{9D8B030D-6E8A-4147-A177-3AD203B41FA5}">
                      <a16:colId xmlns:a16="http://schemas.microsoft.com/office/drawing/2014/main" val="2828497343"/>
                    </a:ext>
                  </a:extLst>
                </a:gridCol>
                <a:gridCol w="1996436">
                  <a:extLst>
                    <a:ext uri="{9D8B030D-6E8A-4147-A177-3AD203B41FA5}">
                      <a16:colId xmlns:a16="http://schemas.microsoft.com/office/drawing/2014/main" val="2249544999"/>
                    </a:ext>
                  </a:extLst>
                </a:gridCol>
              </a:tblGrid>
              <a:tr h="462857">
                <a:tc>
                  <a:txBody>
                    <a:bodyPr/>
                    <a:lstStyle/>
                    <a:p>
                      <a:r>
                        <a:rPr lang="zh-CN" altLang="en-US" dirty="0"/>
                        <a:t>初中</a:t>
                      </a:r>
                      <a:r>
                        <a:rPr lang="en-US" altLang="zh-CN" dirty="0" err="1"/>
                        <a:t>hs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Acc.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F1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56638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0.9631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0.9600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0.9631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0.9557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8627176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0.9577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0.9507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882270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0.9636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0.9651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0.9636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0.9580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56701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0.9604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0.9616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0.9537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5153040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0.9570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87142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0.9625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0.9632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0.9625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0.9567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9164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E057613-18CB-47D6-A1CA-FBCE2D3EC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5580"/>
              </p:ext>
            </p:extLst>
          </p:nvPr>
        </p:nvGraphicFramePr>
        <p:xfrm>
          <a:off x="742400" y="5901881"/>
          <a:ext cx="11520000" cy="3261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9734">
                  <a:extLst>
                    <a:ext uri="{9D8B030D-6E8A-4147-A177-3AD203B41FA5}">
                      <a16:colId xmlns:a16="http://schemas.microsoft.com/office/drawing/2014/main" val="533112470"/>
                    </a:ext>
                  </a:extLst>
                </a:gridCol>
                <a:gridCol w="2067107">
                  <a:extLst>
                    <a:ext uri="{9D8B030D-6E8A-4147-A177-3AD203B41FA5}">
                      <a16:colId xmlns:a16="http://schemas.microsoft.com/office/drawing/2014/main" val="3354890817"/>
                    </a:ext>
                  </a:extLst>
                </a:gridCol>
                <a:gridCol w="2067106">
                  <a:extLst>
                    <a:ext uri="{9D8B030D-6E8A-4147-A177-3AD203B41FA5}">
                      <a16:colId xmlns:a16="http://schemas.microsoft.com/office/drawing/2014/main" val="860128644"/>
                    </a:ext>
                  </a:extLst>
                </a:gridCol>
                <a:gridCol w="2208448">
                  <a:extLst>
                    <a:ext uri="{9D8B030D-6E8A-4147-A177-3AD203B41FA5}">
                      <a16:colId xmlns:a16="http://schemas.microsoft.com/office/drawing/2014/main" val="2828497343"/>
                    </a:ext>
                  </a:extLst>
                </a:gridCol>
                <a:gridCol w="1987605">
                  <a:extLst>
                    <a:ext uri="{9D8B030D-6E8A-4147-A177-3AD203B41FA5}">
                      <a16:colId xmlns:a16="http://schemas.microsoft.com/office/drawing/2014/main" val="2249544999"/>
                    </a:ext>
                  </a:extLst>
                </a:gridCol>
              </a:tblGrid>
              <a:tr h="344285">
                <a:tc>
                  <a:txBody>
                    <a:bodyPr/>
                    <a:lstStyle/>
                    <a:p>
                      <a:r>
                        <a:rPr lang="zh-CN" altLang="en-US" dirty="0"/>
                        <a:t>初中</a:t>
                      </a:r>
                      <a:r>
                        <a:rPr lang="en-US" altLang="zh-CN" dirty="0" err="1"/>
                        <a:t>hs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Acc.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F1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56638"/>
                  </a:ext>
                </a:extLst>
              </a:tr>
              <a:tr h="482619"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0.9738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0.9753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0.9738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0.9711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8627176"/>
                  </a:ext>
                </a:extLst>
              </a:tr>
              <a:tr h="48261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0.9679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882270"/>
                  </a:ext>
                </a:extLst>
              </a:tr>
              <a:tr h="48261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0.9739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0.9755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0.9739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0.9712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56701"/>
                  </a:ext>
                </a:extLst>
              </a:tr>
              <a:tr h="48261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0.9718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0.9731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0.9718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0.9689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5153040"/>
                  </a:ext>
                </a:extLst>
              </a:tr>
              <a:tr h="48261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0.9702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0.9671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87142"/>
                  </a:ext>
                </a:extLst>
              </a:tr>
              <a:tr h="48261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0.9723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0.9741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0.9723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0.9697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9164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F46F7E1-A94D-4BA0-AAB7-9E737B65B7BE}"/>
              </a:ext>
            </a:extLst>
          </p:cNvPr>
          <p:cNvSpPr txBox="1"/>
          <p:nvPr/>
        </p:nvSpPr>
        <p:spPr>
          <a:xfrm>
            <a:off x="4527501" y="1311527"/>
            <a:ext cx="3949799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初中作文实验结果（隐藏层表示）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281F2-8171-4710-8483-C3F9D8BF83E9}"/>
              </a:ext>
            </a:extLst>
          </p:cNvPr>
          <p:cNvSpPr txBox="1"/>
          <p:nvPr/>
        </p:nvSpPr>
        <p:spPr>
          <a:xfrm>
            <a:off x="3252054" y="5397315"/>
            <a:ext cx="650069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初中作文实验结果（</a:t>
            </a:r>
            <a:r>
              <a:rPr lang="en-US" altLang="zh-CN" sz="2000" dirty="0"/>
              <a:t>output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层表示）</a:t>
            </a:r>
          </a:p>
        </p:txBody>
      </p:sp>
    </p:spTree>
    <p:extLst>
      <p:ext uri="{BB962C8B-B14F-4D97-AF65-F5344CB8AC3E}">
        <p14:creationId xmlns:p14="http://schemas.microsoft.com/office/powerpoint/2010/main" val="40587352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305485" y="212123"/>
            <a:ext cx="439383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小学作文相似度计算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EBA96-85EA-4D17-9A1F-F5BD434F3813}"/>
              </a:ext>
            </a:extLst>
          </p:cNvPr>
          <p:cNvSpPr txBox="1"/>
          <p:nvPr/>
        </p:nvSpPr>
        <p:spPr>
          <a:xfrm>
            <a:off x="660400" y="1852613"/>
            <a:ext cx="11350625" cy="6252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457200" marR="0" lvl="0" indent="-45720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数据：</a:t>
            </a:r>
            <a:r>
              <a:rPr lang="zh-CN" altLang="en-US" sz="2800" dirty="0">
                <a:latin typeface="Helvetica"/>
                <a:cs typeface="Helvetica"/>
              </a:rPr>
              <a:t>小学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作文，每个主题抽取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10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篇做范文，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篇做测试（分为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个测试集）；</a:t>
            </a:r>
          </a:p>
          <a:p>
            <a:pPr marL="457200" marR="0" lvl="0" indent="-45720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实验设置：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每个主题随机从其他主题中抽取</a:t>
            </a:r>
            <a:r>
              <a:rPr lang="en-US" altLang="zh-CN" sz="2800" dirty="0">
                <a:latin typeface="Helvetica"/>
                <a:cs typeface="Helvetica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篇作文构建负样本，计算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prfa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值作为评价标准；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对于正样本，排名位置为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top1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则分类正确，否则分类错误；负样本则相反；</a:t>
            </a:r>
          </a:p>
          <a:p>
            <a:pPr marL="457200" marR="0" lvl="0" indent="-45720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实验结果：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取隐藏层表示时，字向量结果优于词向量，取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output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层表示时，字向量结果变差；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四年级作文取平均值的结果最优，五年级作文取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topk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的结果最优；</a:t>
            </a:r>
          </a:p>
        </p:txBody>
      </p:sp>
    </p:spTree>
    <p:extLst>
      <p:ext uri="{BB962C8B-B14F-4D97-AF65-F5344CB8AC3E}">
        <p14:creationId xmlns:p14="http://schemas.microsoft.com/office/powerpoint/2010/main" val="7445920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237357" y="212123"/>
            <a:ext cx="453008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小学作文相似度计算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1DD878-2BFD-482C-B498-CF0C0F70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54" y="1852613"/>
            <a:ext cx="10827693" cy="32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A79AFD-A738-4194-9292-049EB6AF2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76" y="5416613"/>
            <a:ext cx="1083704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74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237357" y="212123"/>
            <a:ext cx="453008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小学作文相似度计算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F4653A4-F0A7-4263-96F5-92FFD3AE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1105"/>
              </p:ext>
            </p:extLst>
          </p:nvPr>
        </p:nvGraphicFramePr>
        <p:xfrm>
          <a:off x="742400" y="1884870"/>
          <a:ext cx="11520000" cy="3260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794">
                  <a:extLst>
                    <a:ext uri="{9D8B030D-6E8A-4147-A177-3AD203B41FA5}">
                      <a16:colId xmlns:a16="http://schemas.microsoft.com/office/drawing/2014/main" val="533112470"/>
                    </a:ext>
                  </a:extLst>
                </a:gridCol>
                <a:gridCol w="2253823">
                  <a:extLst>
                    <a:ext uri="{9D8B030D-6E8A-4147-A177-3AD203B41FA5}">
                      <a16:colId xmlns:a16="http://schemas.microsoft.com/office/drawing/2014/main" val="3354890817"/>
                    </a:ext>
                  </a:extLst>
                </a:gridCol>
                <a:gridCol w="2138922">
                  <a:extLst>
                    <a:ext uri="{9D8B030D-6E8A-4147-A177-3AD203B41FA5}">
                      <a16:colId xmlns:a16="http://schemas.microsoft.com/office/drawing/2014/main" val="860128644"/>
                    </a:ext>
                  </a:extLst>
                </a:gridCol>
                <a:gridCol w="2130084">
                  <a:extLst>
                    <a:ext uri="{9D8B030D-6E8A-4147-A177-3AD203B41FA5}">
                      <a16:colId xmlns:a16="http://schemas.microsoft.com/office/drawing/2014/main" val="2828497343"/>
                    </a:ext>
                  </a:extLst>
                </a:gridCol>
                <a:gridCol w="1893377">
                  <a:extLst>
                    <a:ext uri="{9D8B030D-6E8A-4147-A177-3AD203B41FA5}">
                      <a16:colId xmlns:a16="http://schemas.microsoft.com/office/drawing/2014/main" val="2249544999"/>
                    </a:ext>
                  </a:extLst>
                </a:gridCol>
              </a:tblGrid>
              <a:tr h="34540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Si_hs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Acc.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F1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56638"/>
                  </a:ext>
                </a:extLst>
              </a:tr>
              <a:tr h="482432"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0.8253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0.8189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8627176"/>
                  </a:ext>
                </a:extLst>
              </a:tr>
              <a:tr h="48243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0.7333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0.7192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882270"/>
                  </a:ext>
                </a:extLst>
              </a:tr>
              <a:tr h="48243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0.7952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0.7867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0.7848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56701"/>
                  </a:ext>
                </a:extLst>
              </a:tr>
              <a:tr h="48243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0.7872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0.7467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0.7258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5153040"/>
                  </a:ext>
                </a:extLst>
              </a:tr>
              <a:tr h="48243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0.7133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87142"/>
                  </a:ext>
                </a:extLst>
              </a:tr>
              <a:tr h="48243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0.7788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0.7532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9164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E057613-18CB-47D6-A1CA-FBCE2D3EC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5601"/>
              </p:ext>
            </p:extLst>
          </p:nvPr>
        </p:nvGraphicFramePr>
        <p:xfrm>
          <a:off x="742400" y="6134100"/>
          <a:ext cx="11520000" cy="327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4219">
                  <a:extLst>
                    <a:ext uri="{9D8B030D-6E8A-4147-A177-3AD203B41FA5}">
                      <a16:colId xmlns:a16="http://schemas.microsoft.com/office/drawing/2014/main" val="533112470"/>
                    </a:ext>
                  </a:extLst>
                </a:gridCol>
                <a:gridCol w="2271500">
                  <a:extLst>
                    <a:ext uri="{9D8B030D-6E8A-4147-A177-3AD203B41FA5}">
                      <a16:colId xmlns:a16="http://schemas.microsoft.com/office/drawing/2014/main" val="3354890817"/>
                    </a:ext>
                  </a:extLst>
                </a:gridCol>
                <a:gridCol w="2174276">
                  <a:extLst>
                    <a:ext uri="{9D8B030D-6E8A-4147-A177-3AD203B41FA5}">
                      <a16:colId xmlns:a16="http://schemas.microsoft.com/office/drawing/2014/main" val="860128644"/>
                    </a:ext>
                  </a:extLst>
                </a:gridCol>
                <a:gridCol w="2121245">
                  <a:extLst>
                    <a:ext uri="{9D8B030D-6E8A-4147-A177-3AD203B41FA5}">
                      <a16:colId xmlns:a16="http://schemas.microsoft.com/office/drawing/2014/main" val="2828497343"/>
                    </a:ext>
                  </a:extLst>
                </a:gridCol>
                <a:gridCol w="1858760">
                  <a:extLst>
                    <a:ext uri="{9D8B030D-6E8A-4147-A177-3AD203B41FA5}">
                      <a16:colId xmlns:a16="http://schemas.microsoft.com/office/drawing/2014/main" val="2249544999"/>
                    </a:ext>
                  </a:extLst>
                </a:gridCol>
              </a:tblGrid>
              <a:tr h="331743">
                <a:tc>
                  <a:txBody>
                    <a:bodyPr/>
                    <a:lstStyle/>
                    <a:p>
                      <a:r>
                        <a:rPr lang="zh-CN" altLang="en-US" dirty="0"/>
                        <a:t>初中</a:t>
                      </a:r>
                      <a:r>
                        <a:rPr lang="en-US" altLang="zh-CN" dirty="0" err="1"/>
                        <a:t>hs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Acc.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F1</a:t>
                      </a:r>
                      <a:endParaRPr lang="zh-CN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56638"/>
                  </a:ext>
                </a:extLst>
              </a:tr>
              <a:tr h="48471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0.7854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0.7535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8627176"/>
                  </a:ext>
                </a:extLst>
              </a:tr>
              <a:tr h="48471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0.6591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882270"/>
                  </a:ext>
                </a:extLst>
              </a:tr>
              <a:tr h="48471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0.7333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0.7301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0.7333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0.7209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56701"/>
                  </a:ext>
                </a:extLst>
              </a:tr>
              <a:tr h="48471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词向量，取平均值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0.8442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0.7755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5153040"/>
                  </a:ext>
                </a:extLst>
              </a:tr>
              <a:tr h="48471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词向量，取最大值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0.6867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0.6726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87142"/>
                  </a:ext>
                </a:extLst>
              </a:tr>
              <a:tr h="48471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词向量，取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0.7756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0.7389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9164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F0B363B-2EB2-40B1-8A00-A4BF46128744}"/>
              </a:ext>
            </a:extLst>
          </p:cNvPr>
          <p:cNvSpPr txBox="1"/>
          <p:nvPr/>
        </p:nvSpPr>
        <p:spPr>
          <a:xfrm>
            <a:off x="3252054" y="1432513"/>
            <a:ext cx="650069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/>
              <a:t>小学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作文（四年级）实验结果（隐藏层表示）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047F5-2A74-4931-8ED8-24AA22FF1447}"/>
              </a:ext>
            </a:extLst>
          </p:cNvPr>
          <p:cNvSpPr txBox="1"/>
          <p:nvPr/>
        </p:nvSpPr>
        <p:spPr>
          <a:xfrm>
            <a:off x="3404454" y="5733963"/>
            <a:ext cx="650069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/>
              <a:t>小学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作文（四年级）实验结果（</a:t>
            </a:r>
            <a:r>
              <a:rPr lang="en-US" altLang="zh-CN" sz="2000" dirty="0"/>
              <a:t>output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层表示）</a:t>
            </a:r>
          </a:p>
        </p:txBody>
      </p:sp>
    </p:spTree>
    <p:extLst>
      <p:ext uri="{BB962C8B-B14F-4D97-AF65-F5344CB8AC3E}">
        <p14:creationId xmlns:p14="http://schemas.microsoft.com/office/powerpoint/2010/main" val="10525411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237357" y="212123"/>
            <a:ext cx="453008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小学作文相似度计算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370DAF-78A1-4998-B131-BC240EDE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64" y="1993596"/>
            <a:ext cx="10783472" cy="32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98A0A8-1D26-492A-822C-8AA7330D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39" y="5557596"/>
            <a:ext cx="1055872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20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787</Words>
  <Application>Microsoft Office PowerPoint</Application>
  <PresentationFormat>自定义</PresentationFormat>
  <Paragraphs>276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DejaVu Sans</vt:lpstr>
      <vt:lpstr>Droid Sans Fallback</vt:lpstr>
      <vt:lpstr>Gubbi</vt:lpstr>
      <vt:lpstr>Helvetica Light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97</cp:revision>
  <dcterms:created xsi:type="dcterms:W3CDTF">2020-01-02T06:55:47Z</dcterms:created>
  <dcterms:modified xsi:type="dcterms:W3CDTF">2020-09-03T06:14:59Z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