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7" r:id="rId5"/>
    <p:sldId id="268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33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2020.05.21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200521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29247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隐喻预测结果分析；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527774" y="212123"/>
            <a:ext cx="194925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隐喻任务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D411A6-DB0A-49B5-ADA1-7A1C40100C37}"/>
              </a:ext>
            </a:extLst>
          </p:cNvPr>
          <p:cNvSpPr txBox="1"/>
          <p:nvPr/>
        </p:nvSpPr>
        <p:spPr>
          <a:xfrm>
            <a:off x="1143000" y="1835761"/>
            <a:ext cx="10135162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/>
              <a:t>数据集：</a:t>
            </a:r>
            <a:r>
              <a:rPr lang="en-US" altLang="zh-CN" dirty="0" err="1"/>
              <a:t>trofix</a:t>
            </a:r>
            <a:r>
              <a:rPr lang="zh-CN" altLang="en-US" dirty="0"/>
              <a:t>数据集（只对动词标记）；</a:t>
            </a: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/>
              <a:t>评估结果：</a:t>
            </a:r>
            <a:endParaRPr lang="en-US" altLang="zh-CN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58DA7F7-A85C-4B27-8C0D-52572739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71601"/>
              </p:ext>
            </p:extLst>
          </p:nvPr>
        </p:nvGraphicFramePr>
        <p:xfrm>
          <a:off x="1143000" y="4310319"/>
          <a:ext cx="8669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3119178140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6970875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688342399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89599202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52802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3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9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BT_BM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3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BT_BM’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9595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95E19AA-F78B-40DA-AEFF-2371D94BF170}"/>
              </a:ext>
            </a:extLst>
          </p:cNvPr>
          <p:cNvSpPr txBox="1"/>
          <p:nvPr/>
        </p:nvSpPr>
        <p:spPr>
          <a:xfrm>
            <a:off x="1143000" y="6327968"/>
            <a:ext cx="8551889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360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BT: 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只是用 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TokenClassification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模型；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360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/>
              <a:t>BT_BM: </a:t>
            </a:r>
            <a:r>
              <a:rPr lang="zh-CN" altLang="en-US" sz="2000" dirty="0"/>
              <a:t>与 </a:t>
            </a:r>
            <a:r>
              <a:rPr lang="en-US" altLang="zh-CN" sz="2000" dirty="0" err="1"/>
              <a:t>Masklm</a:t>
            </a:r>
            <a:r>
              <a:rPr lang="en-US" altLang="zh-CN" sz="2000" dirty="0"/>
              <a:t> </a:t>
            </a:r>
            <a:r>
              <a:rPr lang="zh-CN" altLang="en-US" sz="2000" dirty="0"/>
              <a:t>词表示拼接</a:t>
            </a:r>
            <a:r>
              <a:rPr lang="en-US" altLang="zh-CN" sz="2000" dirty="0"/>
              <a:t>;</a:t>
            </a:r>
          </a:p>
          <a:p>
            <a:pPr marL="571500" marR="0" indent="-360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BT_BM’: 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与 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Masklm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词表示做差后拼接；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527774" y="212123"/>
            <a:ext cx="194925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隐喻任务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D411A6-DB0A-49B5-ADA1-7A1C40100C37}"/>
              </a:ext>
            </a:extLst>
          </p:cNvPr>
          <p:cNvSpPr txBox="1"/>
          <p:nvPr/>
        </p:nvSpPr>
        <p:spPr>
          <a:xfrm>
            <a:off x="1143000" y="2112760"/>
            <a:ext cx="10135162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BT_BM’ </a:t>
            </a:r>
            <a:r>
              <a:rPr lang="zh-CN" altLang="en-US" dirty="0"/>
              <a:t>训练模型在 </a:t>
            </a:r>
            <a:r>
              <a:rPr lang="en-US" altLang="zh-CN" dirty="0" err="1"/>
              <a:t>TroFi</a:t>
            </a:r>
            <a:r>
              <a:rPr lang="en-US" altLang="zh-CN" dirty="0"/>
              <a:t> / </a:t>
            </a:r>
            <a:r>
              <a:rPr lang="en-US" altLang="zh-CN" dirty="0" err="1"/>
              <a:t>TroFix</a:t>
            </a:r>
            <a:r>
              <a:rPr lang="en-US" altLang="zh-CN" dirty="0"/>
              <a:t> </a:t>
            </a:r>
            <a:r>
              <a:rPr lang="zh-CN" altLang="en-US" dirty="0"/>
              <a:t>数据集上进行隐喻识别；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58DA7F7-A85C-4B27-8C0D-52572739F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68355"/>
              </p:ext>
            </p:extLst>
          </p:nvPr>
        </p:nvGraphicFramePr>
        <p:xfrm>
          <a:off x="1143000" y="3762910"/>
          <a:ext cx="8669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3119178140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6970875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688342399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89599202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528028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3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TroFi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39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TroFix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9764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95E19AA-F78B-40DA-AEFF-2371D94BF170}"/>
              </a:ext>
            </a:extLst>
          </p:cNvPr>
          <p:cNvSpPr txBox="1"/>
          <p:nvPr/>
        </p:nvSpPr>
        <p:spPr>
          <a:xfrm>
            <a:off x="1143000" y="5367977"/>
            <a:ext cx="8551889" cy="22570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360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 err="1"/>
              <a:t>TroFi</a:t>
            </a:r>
            <a:r>
              <a:rPr lang="en-US" altLang="zh-CN" sz="2000" dirty="0"/>
              <a:t> </a:t>
            </a:r>
            <a:r>
              <a:rPr lang="zh-CN" altLang="en-US" sz="2000" dirty="0"/>
              <a:t>数据集共</a:t>
            </a:r>
            <a:r>
              <a:rPr lang="en-US" altLang="zh-CN" sz="2000" dirty="0"/>
              <a:t>3737</a:t>
            </a:r>
            <a:r>
              <a:rPr lang="zh-CN" altLang="en-US" sz="2000" dirty="0"/>
              <a:t>条数据；</a:t>
            </a:r>
            <a:endParaRPr lang="en-US" altLang="zh-CN" sz="2000" dirty="0"/>
          </a:p>
          <a:p>
            <a:pPr marL="571500" marR="0" indent="-360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 err="1"/>
              <a:t>TroFix</a:t>
            </a:r>
            <a:r>
              <a:rPr lang="en-US" altLang="zh-CN" sz="2000" dirty="0"/>
              <a:t> </a:t>
            </a:r>
            <a:r>
              <a:rPr lang="zh-CN" altLang="en-US" sz="2000" dirty="0"/>
              <a:t>数据集共</a:t>
            </a:r>
            <a:r>
              <a:rPr lang="en-US" altLang="zh-CN" sz="2000" dirty="0"/>
              <a:t>1444</a:t>
            </a:r>
            <a:r>
              <a:rPr lang="zh-CN" altLang="en-US" sz="2000" dirty="0"/>
              <a:t>条数据；</a:t>
            </a:r>
            <a:endParaRPr lang="en-US" altLang="zh-CN" sz="2000" dirty="0"/>
          </a:p>
          <a:p>
            <a:pPr marL="571500" marR="0" indent="-360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TP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：隐喻词预测正确；</a:t>
            </a:r>
            <a:r>
              <a:rPr lang="en-US" altLang="zh-CN" sz="2000" dirty="0"/>
              <a:t>TN</a:t>
            </a:r>
            <a:r>
              <a:rPr lang="zh-CN" altLang="en-US" sz="2000" dirty="0"/>
              <a:t>：非隐喻词预测正确；</a:t>
            </a:r>
            <a:endParaRPr lang="en-US" altLang="zh-CN" sz="2000" dirty="0"/>
          </a:p>
          <a:p>
            <a:pPr marL="571500" marR="0" indent="-360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FP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：非隐喻词预测错误；</a:t>
            </a:r>
            <a:r>
              <a:rPr lang="en-US" altLang="zh-CN" sz="2000" dirty="0"/>
              <a:t>FN</a:t>
            </a:r>
            <a:r>
              <a:rPr lang="zh-CN" altLang="en-US" sz="2000" dirty="0"/>
              <a:t>：隐喻词预测错误；</a:t>
            </a:r>
            <a:endParaRPr lang="en-US" altLang="zh-CN" sz="2000" dirty="0"/>
          </a:p>
          <a:p>
            <a:pPr marL="571500" marR="0" indent="-360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1500" marR="0" indent="-3600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 err="1"/>
              <a:t>TroFi</a:t>
            </a:r>
            <a:r>
              <a:rPr lang="en-US" altLang="zh-CN" sz="2000" dirty="0"/>
              <a:t> </a:t>
            </a:r>
            <a:r>
              <a:rPr lang="zh-CN" altLang="en-US" sz="2000" dirty="0"/>
              <a:t>数据集隐喻词识别率为 </a:t>
            </a:r>
            <a:r>
              <a:rPr lang="en-US" altLang="zh-CN" sz="2000" dirty="0"/>
              <a:t>51.9%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TroFix</a:t>
            </a:r>
            <a:r>
              <a:rPr lang="en-US" altLang="zh-CN" sz="2000" dirty="0"/>
              <a:t> </a:t>
            </a:r>
            <a:r>
              <a:rPr lang="zh-CN" altLang="en-US" sz="2000" dirty="0"/>
              <a:t>识别率为 </a:t>
            </a:r>
            <a:r>
              <a:rPr lang="en-US" altLang="zh-CN" sz="2000" dirty="0"/>
              <a:t>96.3%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571500" lvl="6" indent="-360000" algn="l"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Trofix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zh-CN" altLang="en-US" sz="2000"/>
              <a:t>数据集较小，可能</a:t>
            </a:r>
            <a:r>
              <a:rPr lang="zh-CN" altLang="en-US" sz="2000" dirty="0"/>
              <a:t>出现过拟合现象；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397847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527774" y="212123"/>
            <a:ext cx="1949252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隐喻任务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E19AA-F78B-40DA-AEFF-2371D94BF170}"/>
              </a:ext>
            </a:extLst>
          </p:cNvPr>
          <p:cNvSpPr txBox="1"/>
          <p:nvPr/>
        </p:nvSpPr>
        <p:spPr>
          <a:xfrm>
            <a:off x="815996" y="3708475"/>
            <a:ext cx="10699229" cy="41036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3600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Some analysts here also </a:t>
            </a:r>
            <a:r>
              <a:rPr lang="en-US" altLang="zh-CN" sz="2000" b="1" dirty="0">
                <a:solidFill>
                  <a:srgbClr val="FF0000"/>
                </a:solidFill>
              </a:rPr>
              <a:t>poured</a:t>
            </a:r>
            <a:r>
              <a:rPr lang="en-US" altLang="zh-CN" sz="2000" dirty="0"/>
              <a:t> scorn on the takeover concerns.</a:t>
            </a:r>
            <a:r>
              <a:rPr lang="zh-CN" altLang="en-US" sz="2000" dirty="0"/>
              <a:t>（这里的一些分析家也对并购表示不满。 ）</a:t>
            </a:r>
            <a:endParaRPr lang="en-US" altLang="zh-CN" sz="2000" dirty="0"/>
          </a:p>
          <a:p>
            <a:pPr marL="571500" indent="-360000" algn="l">
              <a:buFont typeface="Arial" panose="020B0604020202020204" pitchFamily="34" charset="0"/>
              <a:buChar char="•"/>
            </a:pPr>
            <a:r>
              <a:rPr lang="zh-CN" altLang="en-US" sz="2000" b="1" dirty="0"/>
              <a:t>语料库中标记为非隐喻词，预测为隐喻词</a:t>
            </a:r>
            <a:endParaRPr lang="en-US" altLang="zh-CN" sz="2000" b="1" dirty="0"/>
          </a:p>
          <a:p>
            <a:pPr marL="571500" indent="-360000" algn="l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571500" indent="-3600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And millions of animals will </a:t>
            </a:r>
            <a:r>
              <a:rPr lang="zh-CN" altLang="en-US" sz="2000" b="1" dirty="0">
                <a:solidFill>
                  <a:srgbClr val="FF0000"/>
                </a:solidFill>
              </a:rPr>
              <a:t>die</a:t>
            </a:r>
            <a:r>
              <a:rPr lang="en-US" altLang="zh-CN" sz="2000" dirty="0"/>
              <a:t>. </a:t>
            </a:r>
            <a:r>
              <a:rPr lang="zh-CN" altLang="en-US" sz="2000" dirty="0"/>
              <a:t>（数百万只动物将死去。）</a:t>
            </a:r>
            <a:endParaRPr lang="en-US" altLang="zh-CN" sz="2000" dirty="0"/>
          </a:p>
          <a:p>
            <a:pPr marL="571500" indent="-360000" algn="l">
              <a:buFont typeface="Arial" panose="020B0604020202020204" pitchFamily="34" charset="0"/>
              <a:buChar char="•"/>
            </a:pPr>
            <a:r>
              <a:rPr lang="zh-CN" altLang="en-US" sz="2000" b="1" dirty="0"/>
              <a:t>语料库中标记为隐喻词，预测为非隐喻词</a:t>
            </a:r>
            <a:endParaRPr lang="en-US" altLang="zh-CN" sz="2000" b="1" dirty="0"/>
          </a:p>
          <a:p>
            <a:pPr marL="211500" algn="l"/>
            <a:endParaRPr lang="en-US" altLang="zh-CN" sz="2000" dirty="0"/>
          </a:p>
          <a:p>
            <a:pPr marL="571500" indent="-3600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We ‘d prefer to soft - </a:t>
            </a:r>
            <a:r>
              <a:rPr lang="en-US" altLang="zh-CN" sz="2000" b="1" dirty="0">
                <a:solidFill>
                  <a:srgbClr val="FF0000"/>
                </a:solidFill>
              </a:rPr>
              <a:t>play</a:t>
            </a:r>
            <a:r>
              <a:rPr lang="en-US" altLang="zh-CN" sz="2000" dirty="0"/>
              <a:t> that kind of stuff.</a:t>
            </a:r>
            <a:r>
              <a:rPr lang="zh-CN" altLang="en-US" sz="2000" dirty="0"/>
              <a:t>（我们更喜欢软</a:t>
            </a:r>
            <a:r>
              <a:rPr lang="en-US" altLang="zh-CN" sz="2000" dirty="0"/>
              <a:t>-</a:t>
            </a:r>
            <a:r>
              <a:rPr lang="zh-CN" altLang="en-US" sz="2000" dirty="0"/>
              <a:t>玩这种东西。）</a:t>
            </a:r>
            <a:endParaRPr lang="en-US" altLang="zh-CN" sz="2000" dirty="0"/>
          </a:p>
          <a:p>
            <a:pPr marL="571500" indent="-360000" algn="l">
              <a:buFont typeface="Arial" panose="020B0604020202020204" pitchFamily="34" charset="0"/>
              <a:buChar char="•"/>
            </a:pPr>
            <a:r>
              <a:rPr lang="zh-CN" altLang="en-US" sz="2000" b="1" dirty="0"/>
              <a:t>语料库中标记为非隐喻词，预测为隐喻词</a:t>
            </a:r>
            <a:endParaRPr lang="en-US" altLang="zh-CN" sz="2000" b="1" dirty="0"/>
          </a:p>
          <a:p>
            <a:pPr marL="571500" indent="-3600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71500" indent="-3600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Not only is this false , Mr. Bilzerian ‘s suit complains , but the league wouldn’t </a:t>
            </a:r>
            <a:r>
              <a:rPr lang="en-US" altLang="zh-CN" sz="2000" b="1" dirty="0">
                <a:solidFill>
                  <a:srgbClr val="FF0000"/>
                </a:solidFill>
              </a:rPr>
              <a:t>play</a:t>
            </a:r>
            <a:r>
              <a:rPr lang="en-US" altLang="zh-CN" sz="2000" dirty="0"/>
              <a:t> by his rules.</a:t>
            </a:r>
            <a:r>
              <a:rPr lang="zh-CN" altLang="en-US" sz="2000" dirty="0"/>
              <a:t>（比尔泽里安在诉讼中抱怨说，这不仅是错误的，联盟也不会按照他的规则行事。）</a:t>
            </a:r>
            <a:endParaRPr lang="en-US" altLang="zh-CN" sz="2000" dirty="0"/>
          </a:p>
          <a:p>
            <a:pPr marL="571500" indent="-360000" algn="l">
              <a:buFont typeface="Arial" panose="020B0604020202020204" pitchFamily="34" charset="0"/>
              <a:buChar char="•"/>
            </a:pPr>
            <a:r>
              <a:rPr lang="zh-CN" altLang="en-US" sz="2000" b="1" dirty="0"/>
              <a:t>语料库中标记为隐喻词，预测为非隐喻词</a:t>
            </a:r>
            <a:endParaRPr lang="en-US" altLang="zh-CN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44F360-074A-433F-93E6-A5E796C42CE7}"/>
              </a:ext>
            </a:extLst>
          </p:cNvPr>
          <p:cNvSpPr txBox="1"/>
          <p:nvPr/>
        </p:nvSpPr>
        <p:spPr>
          <a:xfrm>
            <a:off x="815996" y="2106329"/>
            <a:ext cx="11017770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大部分预测错误的句子可以</a:t>
            </a:r>
            <a:r>
              <a:rPr lang="zh-CN" altLang="en-US" dirty="0"/>
              <a:t>人为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识别出来的，但有些句子中还是有一点模糊，例如：</a:t>
            </a:r>
          </a:p>
        </p:txBody>
      </p:sp>
    </p:spTree>
    <p:extLst>
      <p:ext uri="{BB962C8B-B14F-4D97-AF65-F5344CB8AC3E}">
        <p14:creationId xmlns:p14="http://schemas.microsoft.com/office/powerpoint/2010/main" val="42249713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952774" cy="4662771"/>
            <a:chOff x="0" y="-1"/>
            <a:chExt cx="11952773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901973" cy="29415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</a:t>
              </a: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继续看论文；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跑一下</a:t>
              </a:r>
              <a:r>
                <a:rPr lang="en-US" altLang="zh-CN" sz="4400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Graph-to-Sequence Model</a:t>
              </a:r>
              <a:r>
                <a:rPr lang="zh-CN" altLang="en-US" sz="4400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代码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200521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415</Words>
  <Application>Microsoft Office PowerPoint</Application>
  <PresentationFormat>自定义</PresentationFormat>
  <Paragraphs>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DejaVu Sans</vt:lpstr>
      <vt:lpstr>Droid Sans Fallback</vt:lpstr>
      <vt:lpstr>Gubbi</vt:lpstr>
      <vt:lpstr>Helvetica Light</vt:lpstr>
      <vt:lpstr>Helvetica Neue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Aiken</cp:lastModifiedBy>
  <cp:revision>140</cp:revision>
  <dcterms:created xsi:type="dcterms:W3CDTF">2020-01-02T06:55:47Z</dcterms:created>
  <dcterms:modified xsi:type="dcterms:W3CDTF">2020-05-21T14:21:03Z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