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91" r:id="rId5"/>
    <p:sldId id="295" r:id="rId6"/>
    <p:sldId id="310" r:id="rId7"/>
    <p:sldId id="297" r:id="rId8"/>
    <p:sldId id="308" r:id="rId9"/>
    <p:sldId id="294" r:id="rId10"/>
    <p:sldId id="303" r:id="rId11"/>
    <p:sldId id="300" r:id="rId12"/>
    <p:sldId id="304" r:id="rId13"/>
    <p:sldId id="29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/>
    <p:restoredTop sz="95994"/>
  </p:normalViewPr>
  <p:slideViewPr>
    <p:cSldViewPr snapToGrid="0" snapToObjects="1">
      <p:cViewPr>
        <p:scale>
          <a:sx n="75" d="100"/>
          <a:sy n="75" d="100"/>
        </p:scale>
        <p:origin x="1248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6A8BD-C49D-0048-BFB2-D42EEAE99376}" type="datetimeFigureOut">
              <a:rPr kumimoji="1" lang="zh-CN" altLang="en-US" smtClean="0"/>
              <a:t>2020.11.26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8754C-69E8-9E40-BBFD-45455C58E8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885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am</a:t>
            </a:r>
            <a:r>
              <a:rPr kumimoji="1" lang="zh-CN" altLang="en-US" dirty="0"/>
              <a:t> </a:t>
            </a:r>
            <a:r>
              <a:rPr kumimoji="1" lang="en-US" altLang="zh-CN" dirty="0"/>
              <a:t>Wei</a:t>
            </a:r>
            <a:r>
              <a:rPr kumimoji="1" lang="zh-CN" altLang="en-US" dirty="0"/>
              <a:t> </a:t>
            </a:r>
            <a:r>
              <a:rPr kumimoji="1" lang="en-US" altLang="zh-CN" dirty="0"/>
              <a:t>Song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Capital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Normal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University,</a:t>
            </a:r>
            <a:r>
              <a:rPr kumimoji="1" lang="zh-CN" altLang="en-US" dirty="0"/>
              <a:t> </a:t>
            </a:r>
            <a:r>
              <a:rPr kumimoji="1" lang="en-US" altLang="zh-CN" dirty="0"/>
              <a:t>China.</a:t>
            </a:r>
          </a:p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introduce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paper,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discourse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self-attention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discourse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element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identification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argumentative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essays.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joint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Ifytek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research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Harbin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Institute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/>
              <a:t>Technology.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3656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1348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7009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5249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0761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2800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0860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0748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5883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9726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3697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4649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1342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73C2A-CF5A-814E-9407-E497286874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164235-AF0C-0A4C-9CC9-A1F185878A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j-ea"/>
                <a:ea typeface="+mj-ea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报告人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B8C1C-E32E-DF48-B022-A5381933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BC12-7CE0-2344-9A1E-943D7D86BB3C}" type="datetime1">
              <a:rPr kumimoji="1" lang="zh-CN" altLang="en-US" smtClean="0"/>
              <a:t>2020.11.26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E0A15-9AB7-1542-B809-9A4131D7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54278-71A1-854C-AE34-4B4DA016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22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1FE2B-83AC-0842-88A6-B3872F64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CFDD59-6925-294E-B8FA-3E10F1646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23DBBB-7F77-014D-A874-97937375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6B60-5671-EA4C-9361-E42A603F5044}" type="datetime1">
              <a:rPr kumimoji="1" lang="zh-CN" altLang="en-US" smtClean="0"/>
              <a:t>2020.11.26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A62414-C0B6-904D-9E42-19A2BA026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BE9CFC-238E-6D42-90E0-711CE9D9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280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A3ECAA-B177-ED46-831B-4C3B9B1D3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C55EC7-F225-EB48-8CDA-699EE5843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72BCB-725E-1549-BA7D-769E4BDA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7D76-A4B7-FB4C-9F23-3499EF120D88}" type="datetime1">
              <a:rPr kumimoji="1" lang="zh-CN" altLang="en-US" smtClean="0"/>
              <a:t>2020.11.26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60E410-A07D-814B-92E8-24048CEB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6BEF8-ED2C-E64A-9FE9-B5248902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200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EF73A-A3D0-CC42-819A-BDBB364660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132E01-9B87-3A4A-BB95-206A82830546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100000"/>
              </a:lnSpc>
              <a:buFont typeface="Wingdings" pitchFamily="2" charset="2"/>
              <a:buChar char="p"/>
              <a:defRPr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defRPr>
            </a:lvl2pPr>
            <a:lvl3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  <a:cs typeface="Times New Roman" panose="02020603050405020304" pitchFamily="18" charset="0"/>
              </a:defRPr>
            </a:lvl3pPr>
          </a:lstStyle>
          <a:p>
            <a:r>
              <a:rPr kumimoji="1" lang="zh-CN" altLang="en-US" dirty="0"/>
              <a:t>第一
第二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第一层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 第二层 
 第二层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CB0A8-64A3-D342-9CF3-C7DFE6F0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2020.11.26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E1D02A-F5C2-CD40-B5F2-FA10248B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4D325-D530-F441-83D5-5215948E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197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2C0A7-6EA0-EA41-9ED3-E12963691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C1887E-560C-CB43-BA2C-F801E6572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724663-013B-074B-88FA-ABA3A493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06C0-1E2A-3B45-8D2B-845F9960A1E2}" type="datetime1">
              <a:rPr kumimoji="1" lang="zh-CN" altLang="en-US" smtClean="0"/>
              <a:t>2020.11.26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87B48-F2DE-A54C-A605-CACFD52C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2A106A-1ABE-2840-9130-1E173D40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589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09761-C9E2-9341-A55C-0F3F72E2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21B92-9532-9D46-8EC0-1B0827693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1A5835-41A4-D449-93A8-74D6BC25E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ACB22D-8E18-1D44-B801-F1A92486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A175-E50F-124A-A7EE-6231F7116BE0}" type="datetime1">
              <a:rPr kumimoji="1" lang="zh-CN" altLang="en-US" smtClean="0"/>
              <a:t>2020.11.26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478D40-AC77-BD40-8919-AC317E42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2C172D-0CFF-EE4B-8ABE-9A752C73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445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E8AD0-8629-2F4E-B4BC-44EF1125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FCD4CD-53D8-154C-95A4-D5EB5759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AD816B-6F1C-3740-A881-2A9CA2A0A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90E038-78D2-C543-AA00-ADB21DEF6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4DA036-66A3-F148-A957-05D18C5FA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1D79E1-132F-334D-B1E0-A3C8B08F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FC5C-B301-C849-89D6-7467770338A6}" type="datetime1">
              <a:rPr kumimoji="1" lang="zh-CN" altLang="en-US" smtClean="0"/>
              <a:t>2020.11.26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CAFB97-C034-124E-A2CC-DE13D129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B3DAE0-B1B8-F542-B0D5-AB0A5F6B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310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3D260-D316-8B44-97B7-19E309C5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34D878-4488-E540-8D51-C0127D7F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B86B-B0A4-DF47-8F8F-9A8263402C82}" type="datetime1">
              <a:rPr kumimoji="1" lang="zh-CN" altLang="en-US" smtClean="0"/>
              <a:t>2020.11.26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E582DF-608D-1845-A695-EAD66B92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7C3579-D703-3F4C-9F25-B5F3C1B7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465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8FD6ED-0B12-2346-AD27-DB5C8171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279D-8514-674D-9B8A-0C3572E9C912}" type="datetime1">
              <a:rPr kumimoji="1" lang="zh-CN" altLang="en-US" smtClean="0"/>
              <a:t>2020.11.26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47D752-2E70-D944-8EAF-648FAE46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2B654C-26B2-3A4C-863D-DDA03EA1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10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C929A-FD40-B642-982E-C0DA4E57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C2A23-5327-0043-BC4A-AB884F91F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19B6A8-7A6B-8F4B-8E60-66CFC5357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521183-EEAB-7544-A569-733EEBCB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E63D-82FD-5A4B-A074-2490653C2491}" type="datetime1">
              <a:rPr kumimoji="1" lang="zh-CN" altLang="en-US" smtClean="0"/>
              <a:t>2020.11.26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B0C317-BC71-A749-BAB7-BBD6453B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D637D6-DB82-CB4B-90BA-68B480C2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882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14B22-5B13-6245-A60D-79C069C8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6DD8DC-2B47-6D46-868A-933ED236A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59F9E6-ED71-0847-9F1B-4E4124F18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D16336-6B5F-F847-BAB7-9669C617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529F4-15CC-F644-A018-0EC935AC3153}" type="datetime1">
              <a:rPr kumimoji="1" lang="zh-CN" altLang="en-US" smtClean="0"/>
              <a:t>2020.11.26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808D10-1CED-0044-A056-EC1CC3F2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DCF4CD-2D85-184A-A2F5-0315AEDD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18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0C5CBF-F5A0-524A-BCA7-F6AA3371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标题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BC7C1B-641E-3A4E-888B-9391CB5AE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第一</a:t>
            </a:r>
            <a:endParaRPr kumimoji="1" lang="en-US" altLang="zh-CN" dirty="0"/>
          </a:p>
          <a:p>
            <a:r>
              <a:rPr kumimoji="1" lang="zh-CN" altLang="en-US" dirty="0"/>
              <a:t>第二</a:t>
            </a:r>
            <a:endParaRPr kumimoji="1" lang="en-US" altLang="zh-CN" dirty="0"/>
          </a:p>
          <a:p>
            <a:r>
              <a:rPr kumimoji="1" lang="zh-CN" altLang="en-US" dirty="0"/>
              <a:t>第三</a:t>
            </a:r>
            <a:endParaRPr kumimoji="1" lang="en-US" altLang="zh-CN" dirty="0"/>
          </a:p>
          <a:p>
            <a:r>
              <a:rPr kumimoji="1" lang="zh-CN" altLang="en-US" dirty="0"/>
              <a:t>第四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CADF1-1709-444C-B9F5-95347B83B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7A511-8F1C-AB42-A849-9D0FEFE624FD}" type="datetime1">
              <a:rPr kumimoji="1" lang="zh-CN" altLang="en-US" smtClean="0"/>
              <a:t>2020.11.26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0CEEED-A8CE-9948-A41C-5E7E80065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D9C749-665C-8349-94D2-F6D465B6D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77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j-ea"/>
          <a:ea typeface="+mj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42357-60E1-7141-A130-E46098CF2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86959"/>
            <a:ext cx="12191999" cy="1939510"/>
          </a:xfrm>
          <a:solidFill>
            <a:srgbClr val="002060"/>
          </a:solidFill>
        </p:spPr>
        <p:txBody>
          <a:bodyPr anchor="ctr">
            <a:normAutofit/>
          </a:bodyPr>
          <a:lstStyle/>
          <a:p>
            <a:r>
              <a:rPr kumimoji="1" lang="zh-CN" altLang="en-US" sz="3600" dirty="0">
                <a:solidFill>
                  <a:srgbClr val="FFC000"/>
                </a:solidFill>
              </a:rPr>
              <a:t>组会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3D7781-29E6-214D-95C6-41546FECF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9357" y="3255264"/>
            <a:ext cx="10166430" cy="2002536"/>
          </a:xfrm>
        </p:spPr>
        <p:txBody>
          <a:bodyPr>
            <a:normAutofit/>
          </a:bodyPr>
          <a:lstStyle/>
          <a:p>
            <a:endParaRPr kumimoji="1"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zh-CN" altLang="en-US" sz="2000" b="1" dirty="0"/>
              <a:t>屈原斌</a:t>
            </a:r>
            <a:endParaRPr kumimoji="1"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en-US" altLang="zh-CN" sz="2000" b="1" dirty="0"/>
              <a:t>ybqu@cnu.edu.cn</a:t>
            </a:r>
            <a:endParaRPr kumimoji="1"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zh-CN" altLang="en-US" sz="2000" b="1" dirty="0"/>
              <a:t>首都师范大学</a:t>
            </a:r>
            <a:endParaRPr kumimoji="1" lang="en-US" altLang="zh-CN" sz="2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62866D-E8E3-4B42-B89D-683A6042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2288-F197-A548-9996-FE5E03972E94}" type="datetime1">
              <a:rPr kumimoji="1" lang="zh-CN" altLang="en-US" smtClean="0"/>
              <a:t>2020.11.26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2DEECE-4446-2D4C-89FF-7F397F2C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6891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979C3FE-1767-1C4B-9F05-B5BBFD317BE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𝐷𝑎𝑡𝑎𝑆𝑒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dirty="0"/>
                  <a:t>表示可视化</a:t>
                </a: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979C3FE-1767-1C4B-9F05-B5BBFD317B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10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8E320A-5222-4FB1-B2B7-9DDE959DC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424" y="1537752"/>
            <a:ext cx="3600000" cy="22378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8FCB676-252F-41A1-926D-502B7504C8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4424" y="4108861"/>
            <a:ext cx="3600000" cy="226610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A8D9A90-2E6A-4733-865D-BFC78586A0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4424" y="1537752"/>
            <a:ext cx="3600000" cy="228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1BBCD71-FEF4-4214-B34D-E72ED8908F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4424" y="4108861"/>
            <a:ext cx="3600000" cy="2267775"/>
          </a:xfrm>
          <a:prstGeom prst="rect">
            <a:avLst/>
          </a:prstGeom>
        </p:spPr>
      </p:pic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46FA3090-399F-4B07-9A14-E23059850B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93318F9-9614-1A45-A3BC-410E101800BB}" type="datetime1">
              <a:rPr kumimoji="1" lang="zh-CN" altLang="en-US" smtClean="0"/>
              <a:t>2020.11.26</a:t>
            </a:fld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7129419-2485-43BE-8D5B-58E1D3CE376C}"/>
              </a:ext>
            </a:extLst>
          </p:cNvPr>
          <p:cNvSpPr txBox="1"/>
          <p:nvPr/>
        </p:nvSpPr>
        <p:spPr>
          <a:xfrm>
            <a:off x="2658686" y="3786887"/>
            <a:ext cx="2157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</a:rPr>
              <a:t>图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</a:rPr>
              <a:t>8.1 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</a:rPr>
              <a:t>Bert_CLS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</a:rPr>
              <a:t>范文表示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C6D8F6A-1FF4-49AB-871C-1E26F171C931}"/>
              </a:ext>
            </a:extLst>
          </p:cNvPr>
          <p:cNvSpPr txBox="1"/>
          <p:nvPr/>
        </p:nvSpPr>
        <p:spPr>
          <a:xfrm>
            <a:off x="2589751" y="6389834"/>
            <a:ext cx="2337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</a:rPr>
              <a:t>图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</a:rPr>
              <a:t>8.2 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</a:rPr>
              <a:t>Bert_CLS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</a:rPr>
              <a:t>测试集表示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5EA3637-A51F-4635-84E1-95A8324F4FB1}"/>
              </a:ext>
            </a:extLst>
          </p:cNvPr>
          <p:cNvSpPr txBox="1"/>
          <p:nvPr/>
        </p:nvSpPr>
        <p:spPr>
          <a:xfrm>
            <a:off x="7446659" y="3817752"/>
            <a:ext cx="2278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</a:rPr>
              <a:t>图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</a:rPr>
              <a:t>9.1 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</a:rPr>
              <a:t>Bert_CLS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</a:rPr>
              <a:t>* 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</a:rPr>
              <a:t>范文表示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7227FA2-720D-4FA3-86A1-4CCC356E0713}"/>
              </a:ext>
            </a:extLst>
          </p:cNvPr>
          <p:cNvSpPr txBox="1"/>
          <p:nvPr/>
        </p:nvSpPr>
        <p:spPr>
          <a:xfrm>
            <a:off x="7446659" y="6420699"/>
            <a:ext cx="2457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</a:rPr>
              <a:t>图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</a:rPr>
              <a:t>9.2 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</a:rPr>
              <a:t>Bert_CLS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</a:rPr>
              <a:t>* 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</a:rPr>
              <a:t>测试集表示</a:t>
            </a:r>
          </a:p>
        </p:txBody>
      </p:sp>
    </p:spTree>
    <p:extLst>
      <p:ext uri="{BB962C8B-B14F-4D97-AF65-F5344CB8AC3E}">
        <p14:creationId xmlns:p14="http://schemas.microsoft.com/office/powerpoint/2010/main" val="1100225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979C3FE-1767-1C4B-9F05-B5BBFD317BE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𝐷𝑎𝑡𝑎𝑆𝑒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en-US" dirty="0"/>
                  <a:t>表示可视化</a:t>
                </a: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979C3FE-1767-1C4B-9F05-B5BBFD317B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6525"/>
            <a:ext cx="2743200" cy="365125"/>
          </a:xfrm>
        </p:spPr>
        <p:txBody>
          <a:bodyPr/>
          <a:lstStyle/>
          <a:p>
            <a:fld id="{E704A4A4-CBB6-AB41-9966-F86452EE4B5C}" type="slidenum">
              <a:rPr kumimoji="1" lang="zh-CN" altLang="en-US" smtClean="0"/>
              <a:t>11</a:t>
            </a:fld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453977-F142-42A0-ACE2-E7D89C4A8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02" y="1516240"/>
            <a:ext cx="3600000" cy="22285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64FE4FB-2DA2-43DE-A77A-949081EDD2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302" y="4131031"/>
            <a:ext cx="3600000" cy="22182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BECBE47-9B64-419F-B88B-D72B3B1D0093}"/>
                  </a:ext>
                </a:extLst>
              </p:cNvPr>
              <p:cNvSpPr txBox="1"/>
              <p:nvPr/>
            </p:nvSpPr>
            <p:spPr>
              <a:xfrm>
                <a:off x="8457800" y="309310"/>
                <a:ext cx="3510898" cy="923330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𝐷𝑎𝑡𝑎𝑆𝑒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：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b="0" dirty="0"/>
                  <a:t>范文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题目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/>
                  <a:t>10</a:t>
                </a:r>
                <a:r>
                  <a:rPr lang="zh-CN" altLang="en-US" dirty="0"/>
                  <a:t>篇作文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测试集：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/>
                  <a:t>题目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×50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篇</m:t>
                    </m:r>
                  </m:oMath>
                </a14:m>
                <a:r>
                  <a:rPr lang="zh-CN" altLang="en-US" dirty="0"/>
                  <a:t>作文</a:t>
                </a: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BECBE47-9B64-419F-B88B-D72B3B1D0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7800" y="309310"/>
                <a:ext cx="3510898" cy="923330"/>
              </a:xfrm>
              <a:prstGeom prst="rect">
                <a:avLst/>
              </a:prstGeom>
              <a:blipFill>
                <a:blip r:embed="rId6"/>
                <a:stretch>
                  <a:fillRect l="-865" r="-346" b="-7843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5743EAE6-E661-49CA-B492-AB4D045271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3302" y="1516240"/>
            <a:ext cx="3600000" cy="217759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9559634-22FD-4EA9-86BD-328C463A44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3302" y="4131031"/>
            <a:ext cx="3600000" cy="224150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5C0C28F-56E5-4FC1-B306-200C2E3F7F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03302" y="1516240"/>
            <a:ext cx="3600000" cy="220790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89395F8-29C9-4014-948F-3117C17E3C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03302" y="4131031"/>
            <a:ext cx="3600000" cy="2253719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9F13F729-E45E-4AAF-B59A-857C9F260763}"/>
              </a:ext>
            </a:extLst>
          </p:cNvPr>
          <p:cNvSpPr txBox="1"/>
          <p:nvPr/>
        </p:nvSpPr>
        <p:spPr>
          <a:xfrm>
            <a:off x="813859" y="3767520"/>
            <a:ext cx="2427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</a:rPr>
              <a:t>图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</a:rPr>
              <a:t>10.1 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</a:rPr>
              <a:t>HBiLstm_W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</a:rPr>
              <a:t>范文表示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1EE62E7-26FB-409E-9E10-F38332D99882}"/>
              </a:ext>
            </a:extLst>
          </p:cNvPr>
          <p:cNvSpPr txBox="1"/>
          <p:nvPr/>
        </p:nvSpPr>
        <p:spPr>
          <a:xfrm>
            <a:off x="4973897" y="3767520"/>
            <a:ext cx="2373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</a:rPr>
              <a:t>图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</a:rPr>
              <a:t>11.1 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</a:rPr>
              <a:t>HBiLstm_C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</a:rPr>
              <a:t>范文表示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F444ACB-0A1F-4B73-954E-210102503D79}"/>
              </a:ext>
            </a:extLst>
          </p:cNvPr>
          <p:cNvSpPr txBox="1"/>
          <p:nvPr/>
        </p:nvSpPr>
        <p:spPr>
          <a:xfrm>
            <a:off x="9058593" y="3767520"/>
            <a:ext cx="2497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</a:rPr>
              <a:t>图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</a:rPr>
              <a:t>12.1 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</a:rPr>
              <a:t>HBiLstm_W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</a:rPr>
              <a:t>*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</a:rPr>
              <a:t>范文表示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31441CE-2D74-4EE6-A9FD-618D8636E0A7}"/>
              </a:ext>
            </a:extLst>
          </p:cNvPr>
          <p:cNvSpPr txBox="1"/>
          <p:nvPr/>
        </p:nvSpPr>
        <p:spPr>
          <a:xfrm>
            <a:off x="770080" y="6370467"/>
            <a:ext cx="26068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</a:rPr>
              <a:t>图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</a:rPr>
              <a:t>10.2 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</a:rPr>
              <a:t>HBiLstm_W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</a:rPr>
              <a:t>测试集表示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530ACDD-EAA4-4147-BD4D-F377FDB8606C}"/>
              </a:ext>
            </a:extLst>
          </p:cNvPr>
          <p:cNvSpPr txBox="1"/>
          <p:nvPr/>
        </p:nvSpPr>
        <p:spPr>
          <a:xfrm>
            <a:off x="4862329" y="6370466"/>
            <a:ext cx="2553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</a:rPr>
              <a:t>图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</a:rPr>
              <a:t>11.2 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</a:rPr>
              <a:t>HBiLstm_C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</a:rPr>
              <a:t>测试集表示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489CEEE-03C1-487F-93E1-5DC434C79B5F}"/>
              </a:ext>
            </a:extLst>
          </p:cNvPr>
          <p:cNvSpPr txBox="1"/>
          <p:nvPr/>
        </p:nvSpPr>
        <p:spPr>
          <a:xfrm>
            <a:off x="9058593" y="6370467"/>
            <a:ext cx="26773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</a:rPr>
              <a:t>图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</a:rPr>
              <a:t>12.2 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</a:rPr>
              <a:t>HBiLstm_W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</a:rPr>
              <a:t>*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</a:rPr>
              <a:t>测试集表示</a:t>
            </a:r>
          </a:p>
        </p:txBody>
      </p:sp>
    </p:spTree>
    <p:extLst>
      <p:ext uri="{BB962C8B-B14F-4D97-AF65-F5344CB8AC3E}">
        <p14:creationId xmlns:p14="http://schemas.microsoft.com/office/powerpoint/2010/main" val="1334131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979C3FE-1767-1C4B-9F05-B5BBFD317BE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𝐷𝑎𝑡𝑎𝑆𝑒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en-US" dirty="0"/>
                  <a:t>表示可视化</a:t>
                </a: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979C3FE-1767-1C4B-9F05-B5BBFD317B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2020.11.26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12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6ED1DAC-C70C-473B-BCB0-CCADFF403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995" y="1539231"/>
            <a:ext cx="3600000" cy="22736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221E0BA-123F-4258-8DA2-6B015E9165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0995" y="4117507"/>
            <a:ext cx="3600000" cy="223884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1111ECE-3386-4807-BBF9-86AD59D68B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0995" y="1539231"/>
            <a:ext cx="3600000" cy="224532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6F08B5D-87B0-45C5-8C19-F5BBAE4680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0995" y="4117507"/>
            <a:ext cx="3600000" cy="2200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2316BD5-D84A-46A8-9902-31B774820CB0}"/>
              </a:ext>
            </a:extLst>
          </p:cNvPr>
          <p:cNvSpPr txBox="1"/>
          <p:nvPr/>
        </p:nvSpPr>
        <p:spPr>
          <a:xfrm>
            <a:off x="2658686" y="3786887"/>
            <a:ext cx="2257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</a:rPr>
              <a:t>图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</a:rPr>
              <a:t>13.1 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</a:rPr>
              <a:t>Bert_CLS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</a:rPr>
              <a:t>范文表示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A5B3231-1C04-4D26-AFE4-92A8B55B9D91}"/>
              </a:ext>
            </a:extLst>
          </p:cNvPr>
          <p:cNvSpPr txBox="1"/>
          <p:nvPr/>
        </p:nvSpPr>
        <p:spPr>
          <a:xfrm>
            <a:off x="2589751" y="6389834"/>
            <a:ext cx="2436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</a:rPr>
              <a:t>图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</a:rPr>
              <a:t>13.2 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</a:rPr>
              <a:t>Bert_CLS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</a:rPr>
              <a:t>测试集表示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364645B-5472-4256-ABE7-5A4C7D343A85}"/>
              </a:ext>
            </a:extLst>
          </p:cNvPr>
          <p:cNvSpPr txBox="1"/>
          <p:nvPr/>
        </p:nvSpPr>
        <p:spPr>
          <a:xfrm>
            <a:off x="7446659" y="3817752"/>
            <a:ext cx="2377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</a:rPr>
              <a:t>图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</a:rPr>
              <a:t>14.1 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</a:rPr>
              <a:t>Bert_CLS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</a:rPr>
              <a:t>* 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</a:rPr>
              <a:t>范文表示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0EACC6-ABFB-4853-BE8F-A62DF85250C5}"/>
              </a:ext>
            </a:extLst>
          </p:cNvPr>
          <p:cNvSpPr txBox="1"/>
          <p:nvPr/>
        </p:nvSpPr>
        <p:spPr>
          <a:xfrm>
            <a:off x="7446659" y="6420699"/>
            <a:ext cx="2557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</a:rPr>
              <a:t>图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</a:rPr>
              <a:t>14.2 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</a:rPr>
              <a:t>Bert_CLS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</a:rPr>
              <a:t>* 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</a:rPr>
              <a:t>测试集表示</a:t>
            </a:r>
          </a:p>
        </p:txBody>
      </p:sp>
    </p:spTree>
    <p:extLst>
      <p:ext uri="{BB962C8B-B14F-4D97-AF65-F5344CB8AC3E}">
        <p14:creationId xmlns:p14="http://schemas.microsoft.com/office/powerpoint/2010/main" val="991018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7B2FD-95FA-1948-A3FA-4E68773A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下周计划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259DF88-C5A5-4FB4-A1E4-7382AF0ED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322688"/>
              </p:ext>
            </p:extLst>
          </p:nvPr>
        </p:nvGraphicFramePr>
        <p:xfrm>
          <a:off x="838200" y="1676643"/>
          <a:ext cx="9581580" cy="33529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3860">
                  <a:extLst>
                    <a:ext uri="{9D8B030D-6E8A-4147-A177-3AD203B41FA5}">
                      <a16:colId xmlns:a16="http://schemas.microsoft.com/office/drawing/2014/main" val="1114464839"/>
                    </a:ext>
                  </a:extLst>
                </a:gridCol>
                <a:gridCol w="3193860">
                  <a:extLst>
                    <a:ext uri="{9D8B030D-6E8A-4147-A177-3AD203B41FA5}">
                      <a16:colId xmlns:a16="http://schemas.microsoft.com/office/drawing/2014/main" val="2527805899"/>
                    </a:ext>
                  </a:extLst>
                </a:gridCol>
                <a:gridCol w="3193860">
                  <a:extLst>
                    <a:ext uri="{9D8B030D-6E8A-4147-A177-3AD203B41FA5}">
                      <a16:colId xmlns:a16="http://schemas.microsoft.com/office/drawing/2014/main" val="476403729"/>
                    </a:ext>
                  </a:extLst>
                </a:gridCol>
              </a:tblGrid>
              <a:tr h="502594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计划项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具体任务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备注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849227"/>
                  </a:ext>
                </a:extLst>
              </a:tr>
              <a:tr h="123927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更新方案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继续学习；</a:t>
                      </a:r>
                      <a:endParaRPr lang="en-US" altLang="zh-C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正文</a:t>
                      </a:r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&gt;&gt;</a:t>
                      </a:r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题目模型；</a:t>
                      </a:r>
                      <a:endParaRPr lang="en-US" altLang="zh-C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继续学习分类模型训练完成，未测试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843458"/>
                  </a:ext>
                </a:extLst>
              </a:tr>
              <a:tr h="1611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数据集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扩大训练数据；</a:t>
                      </a:r>
                      <a:endParaRPr lang="en-US" altLang="zh-C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确定数据是否需要继续筛选；</a:t>
                      </a:r>
                      <a:endParaRPr lang="en-US" altLang="zh-C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确定标注数据</a:t>
                      </a:r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score=2</a:t>
                      </a:r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、</a:t>
                      </a:r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的作文如何使用；</a:t>
                      </a:r>
                      <a:endParaRPr lang="en-US" altLang="zh-C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325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03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上周工作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DA3B-D7E1-3F4E-9342-205AFD6C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数据集处理</a:t>
            </a:r>
            <a:endParaRPr kumimoji="1" lang="en-US" altLang="zh-CN" dirty="0"/>
          </a:p>
          <a:p>
            <a:r>
              <a:rPr kumimoji="1" lang="en-US" altLang="zh-CN" dirty="0"/>
              <a:t>Baseline</a:t>
            </a:r>
            <a:r>
              <a:rPr kumimoji="1" lang="zh-CN" altLang="en-US" dirty="0"/>
              <a:t>实验</a:t>
            </a: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2020.11.26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172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数据集处理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F8DA3B-D7E1-3F4E-9342-205AFD6C64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31317"/>
                <a:ext cx="10683240" cy="438601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𝐷𝑎𝑡𝑎𝑆𝑒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更新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 补充重标数据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数据分布</a:t>
                </a:r>
                <a:r>
                  <a:rPr kumimoji="1" lang="zh-CN" altLang="en-US" dirty="0">
                    <a:sym typeface="Wingdings" panose="05000000000000000000" pitchFamily="2" charset="2"/>
                  </a:rPr>
                  <a:t>：</a:t>
                </a:r>
                <a:r>
                  <a:rPr kumimoji="1" lang="en-US" altLang="zh-CN" dirty="0">
                    <a:sym typeface="Wingdings" panose="05000000000000000000" pitchFamily="2" charset="2"/>
                  </a:rPr>
                  <a:t>(</a:t>
                </a:r>
                <a:r>
                  <a:rPr kumimoji="1" lang="zh-CN" altLang="en-US" dirty="0">
                    <a:sym typeface="Wingdings" panose="05000000000000000000" pitchFamily="2" charset="2"/>
                  </a:rPr>
                  <a:t>见表</a:t>
                </a:r>
                <a:r>
                  <a:rPr kumimoji="1" lang="en-US" altLang="zh-CN" dirty="0">
                    <a:sym typeface="Wingdings" panose="05000000000000000000" pitchFamily="2" charset="2"/>
                  </a:rPr>
                  <a:t>1</a:t>
                </a:r>
                <a:r>
                  <a:rPr kumimoji="1" lang="zh-CN" altLang="en-US" dirty="0">
                    <a:sym typeface="Wingdings" panose="05000000000000000000" pitchFamily="2" charset="2"/>
                  </a:rPr>
                  <a:t>、</a:t>
                </a:r>
                <a:r>
                  <a:rPr kumimoji="1" lang="en-US" altLang="zh-CN" dirty="0">
                    <a:sym typeface="Wingdings" panose="05000000000000000000" pitchFamily="2" charset="2"/>
                  </a:rPr>
                  <a:t>2)</a:t>
                </a:r>
                <a:endParaRPr kumimoji="1" lang="en-US" altLang="zh-CN" dirty="0"/>
              </a:p>
              <a:p>
                <a:r>
                  <a:rPr kumimoji="1" lang="zh-CN" altLang="en-US" dirty="0"/>
                  <a:t>乱写数据处理：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 简单规则（字符串匹配）去掉转写错误作文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问题：</a:t>
                </a:r>
                <a:endParaRPr kumimoji="1" lang="en-US" altLang="zh-CN" dirty="0"/>
              </a:p>
              <a:p>
                <a:pPr lvl="2"/>
                <a:r>
                  <a:rPr kumimoji="1" lang="zh-CN" altLang="en-US" dirty="0"/>
                  <a:t>部分题目无一二类卷，三类卷中作文质量较差</a:t>
                </a:r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F8DA3B-D7E1-3F4E-9342-205AFD6C64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31317"/>
                <a:ext cx="10683240" cy="4386019"/>
              </a:xfrm>
              <a:blipFill>
                <a:blip r:embed="rId3"/>
                <a:stretch>
                  <a:fillRect l="-1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2020.11.26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3</a:t>
            </a:fld>
            <a:endParaRPr kumimoji="1" lang="zh-CN" altLang="en-US"/>
          </a:p>
        </p:txBody>
      </p:sp>
      <p:graphicFrame>
        <p:nvGraphicFramePr>
          <p:cNvPr id="8" name="表格 11">
            <a:extLst>
              <a:ext uri="{FF2B5EF4-FFF2-40B4-BE49-F238E27FC236}">
                <a16:creationId xmlns:a16="http://schemas.microsoft.com/office/drawing/2014/main" id="{042A3220-6DB2-4FCD-B2CA-929EDD8A6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291500"/>
              </p:ext>
            </p:extLst>
          </p:nvPr>
        </p:nvGraphicFramePr>
        <p:xfrm>
          <a:off x="7799832" y="1731317"/>
          <a:ext cx="3475736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7868">
                  <a:extLst>
                    <a:ext uri="{9D8B030D-6E8A-4147-A177-3AD203B41FA5}">
                      <a16:colId xmlns:a16="http://schemas.microsoft.com/office/drawing/2014/main" val="1226353654"/>
                    </a:ext>
                  </a:extLst>
                </a:gridCol>
                <a:gridCol w="1737868">
                  <a:extLst>
                    <a:ext uri="{9D8B030D-6E8A-4147-A177-3AD203B41FA5}">
                      <a16:colId xmlns:a16="http://schemas.microsoft.com/office/drawing/2014/main" val="253056533"/>
                    </a:ext>
                  </a:extLst>
                </a:gridCol>
              </a:tblGrid>
              <a:tr h="264329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作文数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2864221"/>
                  </a:ext>
                </a:extLst>
              </a:tr>
              <a:tr h="26432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341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1624798"/>
                  </a:ext>
                </a:extLst>
              </a:tr>
              <a:tr h="26432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308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0701715"/>
                  </a:ext>
                </a:extLst>
              </a:tr>
            </a:tbl>
          </a:graphicData>
        </a:graphic>
      </p:graphicFrame>
      <p:graphicFrame>
        <p:nvGraphicFramePr>
          <p:cNvPr id="14" name="表格 11">
            <a:extLst>
              <a:ext uri="{FF2B5EF4-FFF2-40B4-BE49-F238E27FC236}">
                <a16:creationId xmlns:a16="http://schemas.microsoft.com/office/drawing/2014/main" id="{DD5F1FB5-12F8-42D6-BF83-7F90E4E6E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14723"/>
              </p:ext>
            </p:extLst>
          </p:nvPr>
        </p:nvGraphicFramePr>
        <p:xfrm>
          <a:off x="7799832" y="3291893"/>
          <a:ext cx="3475736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7868">
                  <a:extLst>
                    <a:ext uri="{9D8B030D-6E8A-4147-A177-3AD203B41FA5}">
                      <a16:colId xmlns:a16="http://schemas.microsoft.com/office/drawing/2014/main" val="1226353654"/>
                    </a:ext>
                  </a:extLst>
                </a:gridCol>
                <a:gridCol w="1737868">
                  <a:extLst>
                    <a:ext uri="{9D8B030D-6E8A-4147-A177-3AD203B41FA5}">
                      <a16:colId xmlns:a16="http://schemas.microsoft.com/office/drawing/2014/main" val="253056533"/>
                    </a:ext>
                  </a:extLst>
                </a:gridCol>
              </a:tblGrid>
              <a:tr h="264329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作文数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2864221"/>
                  </a:ext>
                </a:extLst>
              </a:tr>
              <a:tr h="26432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341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1624798"/>
                  </a:ext>
                </a:extLst>
              </a:tr>
              <a:tr h="26432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1409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070171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2679F1D-8E84-4C54-8FF7-D5267B391886}"/>
                  </a:ext>
                </a:extLst>
              </p:cNvPr>
              <p:cNvSpPr txBox="1"/>
              <p:nvPr/>
            </p:nvSpPr>
            <p:spPr>
              <a:xfrm>
                <a:off x="8071850" y="2831637"/>
                <a:ext cx="2931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accent1">
                        <a:lumMod val="50000"/>
                      </a:schemeClr>
                    </a:solidFill>
                  </a:rPr>
                  <a:t>表</a:t>
                </a: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1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𝐷𝑎𝑡𝑎𝑆𝑒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标注</m:t>
                    </m:r>
                  </m:oMath>
                </a14:m>
                <a:r>
                  <a:rPr lang="zh-CN" altLang="en-US" dirty="0">
                    <a:solidFill>
                      <a:schemeClr val="accent1">
                        <a:lumMod val="50000"/>
                      </a:schemeClr>
                    </a:solidFill>
                  </a:rPr>
                  <a:t>数据分布</a:t>
                </a: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2679F1D-8E84-4C54-8FF7-D5267B391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850" y="2831637"/>
                <a:ext cx="2931700" cy="369332"/>
              </a:xfrm>
              <a:prstGeom prst="rect">
                <a:avLst/>
              </a:prstGeom>
              <a:blipFill>
                <a:blip r:embed="rId4"/>
                <a:stretch>
                  <a:fillRect l="-1663" t="-13333" r="-1455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BA0E486-25CE-442B-8168-6A4DA51ABCC1}"/>
                  </a:ext>
                </a:extLst>
              </p:cNvPr>
              <p:cNvSpPr txBox="1"/>
              <p:nvPr/>
            </p:nvSpPr>
            <p:spPr>
              <a:xfrm>
                <a:off x="8165074" y="4401987"/>
                <a:ext cx="2931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accent1">
                        <a:lumMod val="50000"/>
                      </a:schemeClr>
                    </a:solidFill>
                  </a:rPr>
                  <a:t>表</a:t>
                </a: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2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𝐷𝑎𝑡𝑎𝑆𝑒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补充数据</m:t>
                    </m:r>
                  </m:oMath>
                </a14:m>
                <a:r>
                  <a:rPr lang="zh-CN" altLang="en-US" dirty="0">
                    <a:solidFill>
                      <a:schemeClr val="accent1">
                        <a:lumMod val="50000"/>
                      </a:schemeClr>
                    </a:solidFill>
                  </a:rPr>
                  <a:t>分布</a:t>
                </a: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BA0E486-25CE-442B-8168-6A4DA51AB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074" y="4401987"/>
                <a:ext cx="2931700" cy="369332"/>
              </a:xfrm>
              <a:prstGeom prst="rect">
                <a:avLst/>
              </a:prstGeom>
              <a:blipFill>
                <a:blip r:embed="rId5"/>
                <a:stretch>
                  <a:fillRect l="-1663" t="-11475" r="-1247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233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Baseline</a:t>
            </a:r>
            <a:r>
              <a:rPr kumimoji="1" lang="zh-CN" altLang="en-US" dirty="0"/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DA3B-D7E1-3F4E-9342-205AFD6C6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31317"/>
            <a:ext cx="10892051" cy="4533005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实验方案：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初始方案：和题目下范文表示分别做相似度计算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更新方案：对范文表示取平均作为题目的表示做相似度计算</a:t>
            </a:r>
            <a:endParaRPr kumimoji="1" lang="en-US" altLang="zh-CN" dirty="0"/>
          </a:p>
          <a:p>
            <a:r>
              <a:rPr kumimoji="1" lang="zh-CN" altLang="en-US" dirty="0"/>
              <a:t>实验设置：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</a:t>
            </a:r>
            <a:r>
              <a:rPr kumimoji="1" lang="en-US" altLang="zh-CN" dirty="0" err="1"/>
              <a:t>topk</a:t>
            </a:r>
            <a:r>
              <a:rPr kumimoji="1" lang="zh-CN" altLang="en-US" dirty="0"/>
              <a:t>取</a:t>
            </a:r>
            <a:r>
              <a:rPr kumimoji="1" lang="en-US" altLang="zh-CN" dirty="0"/>
              <a:t>k=3, threshold=20</a:t>
            </a:r>
          </a:p>
          <a:p>
            <a:r>
              <a:rPr kumimoji="1" lang="en-US" altLang="zh-CN" dirty="0"/>
              <a:t> </a:t>
            </a:r>
            <a:r>
              <a:rPr kumimoji="1" lang="zh-CN" altLang="en-US" dirty="0"/>
              <a:t>模型说明：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 </a:t>
            </a:r>
            <a:r>
              <a:rPr kumimoji="1" lang="en-US" altLang="zh-CN" dirty="0" err="1"/>
              <a:t>HBiLstm_C</a:t>
            </a:r>
            <a:r>
              <a:rPr kumimoji="1" lang="zh-CN" altLang="en-US" dirty="0"/>
              <a:t>：字向量模型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 </a:t>
            </a:r>
            <a:r>
              <a:rPr kumimoji="1" lang="en-US" altLang="zh-CN" dirty="0" err="1"/>
              <a:t>HBiLstm_W</a:t>
            </a:r>
            <a:r>
              <a:rPr kumimoji="1" lang="zh-CN" altLang="en-US" dirty="0"/>
              <a:t>：词向量模型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 </a:t>
            </a:r>
            <a:r>
              <a:rPr kumimoji="1" lang="en-US" altLang="zh-CN" dirty="0" err="1"/>
              <a:t>HBiLstm_W</a:t>
            </a:r>
            <a:r>
              <a:rPr kumimoji="1" lang="en-US" altLang="zh-CN" dirty="0"/>
              <a:t>*</a:t>
            </a:r>
            <a:r>
              <a:rPr kumimoji="1" lang="zh-CN" altLang="en-US" dirty="0"/>
              <a:t>：词向量模型，使用预训练词向量初始化</a:t>
            </a:r>
            <a:r>
              <a:rPr kumimoji="1" lang="en-US" altLang="zh-CN" dirty="0"/>
              <a:t>(49W*50)</a:t>
            </a:r>
          </a:p>
          <a:p>
            <a:pPr lvl="1"/>
            <a:r>
              <a:rPr kumimoji="1" lang="en-US" altLang="zh-CN" dirty="0"/>
              <a:t> </a:t>
            </a:r>
            <a:r>
              <a:rPr kumimoji="1" lang="en-US" altLang="zh-CN" dirty="0" err="1"/>
              <a:t>Bert_xxx</a:t>
            </a:r>
            <a:r>
              <a:rPr kumimoji="1" lang="en-US" altLang="zh-CN" dirty="0"/>
              <a:t>*</a:t>
            </a:r>
            <a:r>
              <a:rPr kumimoji="1" lang="zh-CN" altLang="en-US" dirty="0"/>
              <a:t>：</a:t>
            </a:r>
            <a:r>
              <a:rPr kumimoji="1" lang="en-US" altLang="zh-CN" dirty="0"/>
              <a:t>fine-tune</a:t>
            </a:r>
            <a:r>
              <a:rPr kumimoji="1" lang="zh-CN" altLang="en-US" dirty="0"/>
              <a:t>模型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2020.11.26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744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Baseline</a:t>
            </a:r>
            <a:r>
              <a:rPr kumimoji="1" lang="zh-CN" altLang="en-US" dirty="0"/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DA3B-D7E1-3F4E-9342-205AFD6C6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8117"/>
            <a:ext cx="10892051" cy="1450795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实验结果（方案一）：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使用预训练词向量做初始化模型优于字向量和词向量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 Bert</a:t>
            </a:r>
            <a:r>
              <a:rPr kumimoji="1" lang="zh-CN" altLang="en-US" dirty="0"/>
              <a:t>经过</a:t>
            </a:r>
            <a:r>
              <a:rPr kumimoji="1" lang="en-US" altLang="zh-CN" dirty="0"/>
              <a:t>fine-tune</a:t>
            </a:r>
            <a:r>
              <a:rPr kumimoji="1" lang="zh-CN" altLang="en-US" dirty="0"/>
              <a:t>后的指标最优，取</a:t>
            </a:r>
            <a:r>
              <a:rPr kumimoji="1" lang="en-US" altLang="zh-CN" dirty="0"/>
              <a:t>[CLS]</a:t>
            </a:r>
            <a:r>
              <a:rPr kumimoji="1" lang="zh-CN" altLang="en-US" dirty="0"/>
              <a:t>结果优于</a:t>
            </a:r>
            <a:r>
              <a:rPr kumimoji="1" lang="en-US" altLang="zh-CN" dirty="0"/>
              <a:t>mean</a:t>
            </a:r>
          </a:p>
          <a:p>
            <a:pPr lvl="1"/>
            <a:r>
              <a:rPr kumimoji="1" lang="en-US" altLang="zh-CN" dirty="0"/>
              <a:t> Threshold</a:t>
            </a:r>
            <a:r>
              <a:rPr kumimoji="1" lang="zh-CN" altLang="en-US" dirty="0"/>
              <a:t>与指标成正比增长</a:t>
            </a: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2020.11.26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5</a:t>
            </a:fld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D2404CF-FE6E-48ED-A39E-A70ED4F27D5F}"/>
                  </a:ext>
                </a:extLst>
              </p:cNvPr>
              <p:cNvSpPr txBox="1"/>
              <p:nvPr/>
            </p:nvSpPr>
            <p:spPr>
              <a:xfrm>
                <a:off x="6271230" y="6488668"/>
                <a:ext cx="36241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accent1">
                        <a:lumMod val="50000"/>
                      </a:schemeClr>
                    </a:solidFill>
                  </a:rPr>
                  <a:t>表</a:t>
                </a: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3 </a:t>
                </a:r>
                <a:r>
                  <a:rPr lang="zh-CN" altLang="en-US" dirty="0">
                    <a:solidFill>
                      <a:schemeClr val="accent1">
                        <a:lumMod val="50000"/>
                      </a:schemeClr>
                    </a:solidFill>
                  </a:rPr>
                  <a:t>方案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一</m:t>
                    </m:r>
                    <m:r>
                      <a:rPr lang="zh-CN" altLang="en-US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𝐷𝑎𝑡𝑎𝑆𝑒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en-US" dirty="0">
                    <a:solidFill>
                      <a:schemeClr val="accent1">
                        <a:lumMod val="50000"/>
                      </a:schemeClr>
                    </a:solidFill>
                  </a:rPr>
                  <a:t>实验结果</a:t>
                </a: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D2404CF-FE6E-48ED-A39E-A70ED4F27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230" y="6488668"/>
                <a:ext cx="3624197" cy="369332"/>
              </a:xfrm>
              <a:prstGeom prst="rect">
                <a:avLst/>
              </a:prstGeom>
              <a:blipFill>
                <a:blip r:embed="rId3"/>
                <a:stretch>
                  <a:fillRect l="-1515" t="-11475" r="-1010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C2DA17EB-83CA-4205-933C-DF4E2C79C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8194" y="3095141"/>
            <a:ext cx="8170270" cy="34179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0D9213D-7942-45F3-AC94-4A95E7C1D6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095141"/>
            <a:ext cx="3999056" cy="23944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1CEE34E-49C7-4D8B-A64D-F08CAD0A3035}"/>
                  </a:ext>
                </a:extLst>
              </p:cNvPr>
              <p:cNvSpPr txBox="1"/>
              <p:nvPr/>
            </p:nvSpPr>
            <p:spPr>
              <a:xfrm>
                <a:off x="23536" y="5693553"/>
                <a:ext cx="3990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图</a:t>
                </a:r>
                <a:r>
                  <a:rPr lang="en-US" altLang="zh-CN" sz="1400" dirty="0">
                    <a:solidFill>
                      <a:schemeClr val="accent1">
                        <a:lumMod val="50000"/>
                      </a:schemeClr>
                    </a:solidFill>
                  </a:rPr>
                  <a:t>1 </a:t>
                </a:r>
                <a14:m>
                  <m:oMath xmlns:m="http://schemas.openxmlformats.org/officeDocument/2006/math">
                    <m:r>
                      <a:rPr lang="zh-CN" altLang="en-US" sz="1400" b="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sz="1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𝐷𝑎𝑡𝑎𝑆𝑒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1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）</m:t>
                    </m:r>
                    <m:r>
                      <a:rPr lang="zh-CN" altLang="en-US" sz="14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不同</m:t>
                    </m:r>
                    <m:r>
                      <m:rPr>
                        <m:sty m:val="p"/>
                      </m:rPr>
                      <a:rPr lang="en-US" altLang="zh-CN" sz="14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Threshold</m:t>
                    </m:r>
                    <m:r>
                      <a:rPr lang="zh-CN" altLang="en-US" sz="1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下</m:t>
                    </m:r>
                  </m:oMath>
                </a14:m>
                <a:r>
                  <a:rPr lang="en-US" altLang="zh-CN" sz="1400" dirty="0">
                    <a:solidFill>
                      <a:schemeClr val="accent1">
                        <a:lumMod val="50000"/>
                      </a:schemeClr>
                    </a:solidFill>
                  </a:rPr>
                  <a:t>F1-score</a:t>
                </a:r>
                <a:r>
                  <a:rPr lang="zh-CN" alt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分布</a:t>
                </a: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1CEE34E-49C7-4D8B-A64D-F08CAD0A3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6" y="5693553"/>
                <a:ext cx="3990003" cy="307777"/>
              </a:xfrm>
              <a:prstGeom prst="rect">
                <a:avLst/>
              </a:prstGeom>
              <a:blipFill>
                <a:blip r:embed="rId6"/>
                <a:stretch>
                  <a:fillRect l="-459" t="-6000" b="-2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BAB3AED-3BA3-49B3-B150-B2BBB46B7AA7}"/>
                  </a:ext>
                </a:extLst>
              </p:cNvPr>
              <p:cNvSpPr txBox="1"/>
              <p:nvPr/>
            </p:nvSpPr>
            <p:spPr>
              <a:xfrm>
                <a:off x="7594600" y="673100"/>
                <a:ext cx="4412875" cy="369332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𝐷𝑎𝑡𝑎𝑆𝑒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离题</m:t>
                    </m:r>
                  </m:oMath>
                </a14:m>
                <a:r>
                  <a:rPr lang="zh-CN" altLang="en-US" dirty="0"/>
                  <a:t>作文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不离题作文</a:t>
                </a:r>
                <a:r>
                  <a:rPr lang="en-US" altLang="zh-CN" dirty="0"/>
                  <a:t>=341:1409</a:t>
                </a:r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BAB3AED-3BA3-49B3-B150-B2BBB46B7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600" y="673100"/>
                <a:ext cx="4412875" cy="369332"/>
              </a:xfrm>
              <a:prstGeom prst="rect">
                <a:avLst/>
              </a:prstGeom>
              <a:blipFill>
                <a:blip r:embed="rId7"/>
                <a:stretch>
                  <a:fillRect t="-9524" r="-413" b="-23810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4144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Baseline</a:t>
            </a:r>
            <a:r>
              <a:rPr kumimoji="1" lang="zh-CN" altLang="en-US" dirty="0"/>
              <a:t>实验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2020.11.26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6</a:t>
            </a:fld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34BE0BA-5CAD-4377-93C5-E36EDC91A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3569"/>
            <a:ext cx="3999600" cy="241140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0E4D63B-B041-4F2D-BCAF-920B51155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502" y="1690688"/>
            <a:ext cx="8172000" cy="347512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56BFBAE-F6EB-4DBF-828F-C56005ACC8FF}"/>
                  </a:ext>
                </a:extLst>
              </p:cNvPr>
              <p:cNvSpPr txBox="1"/>
              <p:nvPr/>
            </p:nvSpPr>
            <p:spPr>
              <a:xfrm>
                <a:off x="27499" y="4207852"/>
                <a:ext cx="40416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图</a:t>
                </a:r>
                <a:r>
                  <a:rPr lang="en-US" altLang="zh-CN" sz="1400" dirty="0">
                    <a:solidFill>
                      <a:schemeClr val="accent1">
                        <a:lumMod val="50000"/>
                      </a:schemeClr>
                    </a:solidFill>
                  </a:rPr>
                  <a:t>2 </a:t>
                </a:r>
                <a14:m>
                  <m:oMath xmlns:m="http://schemas.openxmlformats.org/officeDocument/2006/math">
                    <m:r>
                      <a:rPr lang="zh-CN" altLang="en-US" sz="1400" b="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sz="1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𝐷𝑎𝑡𝑎𝑆𝑒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1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）</m:t>
                    </m:r>
                    <m:r>
                      <a:rPr lang="zh-CN" altLang="en-US" sz="14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不同</m:t>
                    </m:r>
                    <m:r>
                      <m:rPr>
                        <m:sty m:val="p"/>
                      </m:rPr>
                      <a:rPr lang="en-US" altLang="zh-CN" sz="14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Threshold</m:t>
                    </m:r>
                    <m:r>
                      <a:rPr lang="zh-CN" altLang="en-US" sz="1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下</m:t>
                    </m:r>
                  </m:oMath>
                </a14:m>
                <a:r>
                  <a:rPr lang="en-US" altLang="zh-CN" sz="1400" dirty="0">
                    <a:solidFill>
                      <a:schemeClr val="accent1">
                        <a:lumMod val="50000"/>
                      </a:schemeClr>
                    </a:solidFill>
                  </a:rPr>
                  <a:t>F1-score</a:t>
                </a:r>
                <a:r>
                  <a:rPr lang="zh-CN" alt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分布</a:t>
                </a: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56BFBAE-F6EB-4DBF-828F-C56005ACC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9" y="4207852"/>
                <a:ext cx="4041684" cy="307777"/>
              </a:xfrm>
              <a:prstGeom prst="rect">
                <a:avLst/>
              </a:prstGeom>
              <a:blipFill>
                <a:blip r:embed="rId5"/>
                <a:stretch>
                  <a:fillRect l="-452" t="-3922" b="-21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7558FF8-37B3-4BB4-8BE5-19CD87358554}"/>
                  </a:ext>
                </a:extLst>
              </p:cNvPr>
              <p:cNvSpPr txBox="1"/>
              <p:nvPr/>
            </p:nvSpPr>
            <p:spPr>
              <a:xfrm>
                <a:off x="6288742" y="5168981"/>
                <a:ext cx="36295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accent1">
                        <a:lumMod val="50000"/>
                      </a:schemeClr>
                    </a:solidFill>
                  </a:rPr>
                  <a:t>表</a:t>
                </a: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4 </a:t>
                </a:r>
                <a:r>
                  <a:rPr lang="zh-CN" altLang="en-US" dirty="0">
                    <a:solidFill>
                      <a:schemeClr val="accent1">
                        <a:lumMod val="50000"/>
                      </a:schemeClr>
                    </a:solidFill>
                  </a:rPr>
                  <a:t>方案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一</m:t>
                    </m:r>
                    <m:r>
                      <a:rPr lang="zh-CN" altLang="en-US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𝐷𝑎𝑡𝑎𝑆𝑒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en-US" dirty="0">
                    <a:solidFill>
                      <a:schemeClr val="accent1">
                        <a:lumMod val="50000"/>
                      </a:schemeClr>
                    </a:solidFill>
                  </a:rPr>
                  <a:t>实验结果</a:t>
                </a: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7558FF8-37B3-4BB4-8BE5-19CD87358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742" y="5168981"/>
                <a:ext cx="3629520" cy="369332"/>
              </a:xfrm>
              <a:prstGeom prst="rect">
                <a:avLst/>
              </a:prstGeom>
              <a:blipFill>
                <a:blip r:embed="rId6"/>
                <a:stretch>
                  <a:fillRect l="-1513" t="-13115" r="-1008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F02BA94-134D-4F3D-9DA6-CB52956DB518}"/>
                  </a:ext>
                </a:extLst>
              </p:cNvPr>
              <p:cNvSpPr txBox="1"/>
              <p:nvPr/>
            </p:nvSpPr>
            <p:spPr>
              <a:xfrm>
                <a:off x="7594600" y="673100"/>
                <a:ext cx="4289957" cy="369332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𝐷𝑎𝑡𝑎𝑆𝑒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离题</m:t>
                    </m:r>
                  </m:oMath>
                </a14:m>
                <a:r>
                  <a:rPr lang="zh-CN" altLang="en-US" dirty="0"/>
                  <a:t>作文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不离题作文</a:t>
                </a:r>
                <a:r>
                  <a:rPr lang="en-US" altLang="zh-CN" dirty="0"/>
                  <a:t>=750:750</a:t>
                </a:r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F02BA94-134D-4F3D-9DA6-CB52956DB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600" y="673100"/>
                <a:ext cx="4289957" cy="369332"/>
              </a:xfrm>
              <a:prstGeom prst="rect">
                <a:avLst/>
              </a:prstGeom>
              <a:blipFill>
                <a:blip r:embed="rId7"/>
                <a:stretch>
                  <a:fillRect t="-9524" r="-425" b="-23810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536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Baseline</a:t>
            </a:r>
            <a:r>
              <a:rPr kumimoji="1" lang="zh-CN" altLang="en-US" dirty="0"/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DA3B-D7E1-3F4E-9342-205AFD6C6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866"/>
            <a:ext cx="10892051" cy="1845945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实验结果（方案二）：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使用预训练词向量做初始化模型优于字向量和词向量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 Bert</a:t>
            </a:r>
            <a:r>
              <a:rPr kumimoji="1" lang="zh-CN" altLang="en-US" dirty="0"/>
              <a:t>经过</a:t>
            </a:r>
            <a:r>
              <a:rPr kumimoji="1" lang="en-US" altLang="zh-CN" dirty="0"/>
              <a:t>fine-tune</a:t>
            </a:r>
            <a:r>
              <a:rPr kumimoji="1" lang="zh-CN" altLang="en-US" dirty="0"/>
              <a:t>后的指标最优，取</a:t>
            </a:r>
            <a:r>
              <a:rPr kumimoji="1" lang="en-US" altLang="zh-CN" dirty="0"/>
              <a:t>[CLS]</a:t>
            </a:r>
            <a:r>
              <a:rPr kumimoji="1" lang="zh-CN" altLang="en-US" dirty="0"/>
              <a:t>结果优于</a:t>
            </a:r>
            <a:r>
              <a:rPr kumimoji="1" lang="en-US" altLang="zh-CN" dirty="0"/>
              <a:t>mean</a:t>
            </a:r>
          </a:p>
          <a:p>
            <a:pPr lvl="1"/>
            <a:r>
              <a:rPr kumimoji="1" lang="en-US" altLang="zh-CN" dirty="0"/>
              <a:t> Threshold</a:t>
            </a:r>
            <a:r>
              <a:rPr kumimoji="1" lang="zh-CN" altLang="en-US" dirty="0"/>
              <a:t>与指标成正比增长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 </a:t>
            </a:r>
            <a:r>
              <a:rPr kumimoji="1" lang="zh-CN" altLang="en-US" dirty="0"/>
              <a:t>方案二整体指标优于方案一</a:t>
            </a: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2020.11.26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7</a:t>
            </a:fld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D6EA791-0CFE-4328-93D5-37D58323547A}"/>
                  </a:ext>
                </a:extLst>
              </p:cNvPr>
              <p:cNvSpPr txBox="1"/>
              <p:nvPr/>
            </p:nvSpPr>
            <p:spPr>
              <a:xfrm>
                <a:off x="7594600" y="673100"/>
                <a:ext cx="4412875" cy="369332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𝐷𝑎𝑡𝑎𝑆𝑒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离题</m:t>
                    </m:r>
                  </m:oMath>
                </a14:m>
                <a:r>
                  <a:rPr lang="zh-CN" altLang="en-US" dirty="0"/>
                  <a:t>作文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不离题作文</a:t>
                </a:r>
                <a:r>
                  <a:rPr lang="en-US" altLang="zh-CN" dirty="0"/>
                  <a:t>=341:1409</a:t>
                </a:r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D6EA791-0CFE-4328-93D5-37D583235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600" y="673100"/>
                <a:ext cx="4412875" cy="369332"/>
              </a:xfrm>
              <a:prstGeom prst="rect">
                <a:avLst/>
              </a:prstGeom>
              <a:blipFill>
                <a:blip r:embed="rId3"/>
                <a:stretch>
                  <a:fillRect t="-9524" r="-413" b="-23810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7C0F4F0-144E-46B9-9D24-7F2C0FE927FE}"/>
                  </a:ext>
                </a:extLst>
              </p:cNvPr>
              <p:cNvSpPr txBox="1"/>
              <p:nvPr/>
            </p:nvSpPr>
            <p:spPr>
              <a:xfrm>
                <a:off x="7594600" y="1052003"/>
                <a:ext cx="4412875" cy="369332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𝐷𝑎𝑡𝑎𝑆𝑒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离题</m:t>
                    </m:r>
                  </m:oMath>
                </a14:m>
                <a:r>
                  <a:rPr lang="zh-CN" altLang="en-US" dirty="0"/>
                  <a:t>作文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不离题作文</a:t>
                </a:r>
                <a:r>
                  <a:rPr lang="en-US" altLang="zh-CN" dirty="0"/>
                  <a:t>=750:750</a:t>
                </a:r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7C0F4F0-144E-46B9-9D24-7F2C0FE92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600" y="1052003"/>
                <a:ext cx="4412875" cy="369332"/>
              </a:xfrm>
              <a:prstGeom prst="rect">
                <a:avLst/>
              </a:prstGeom>
              <a:blipFill>
                <a:blip r:embed="rId4"/>
                <a:stretch>
                  <a:fillRect t="-11290" b="-25806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B2D1DC9D-C7CC-4F13-A2E8-8CDAF89033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516245"/>
            <a:ext cx="4533333" cy="274285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D179BA1-31F1-42F8-8261-162443E80C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8200" y="3516245"/>
            <a:ext cx="4580952" cy="27523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84995C2-228A-454E-86E9-A2D619DB2F77}"/>
                  </a:ext>
                </a:extLst>
              </p:cNvPr>
              <p:cNvSpPr txBox="1"/>
              <p:nvPr/>
            </p:nvSpPr>
            <p:spPr>
              <a:xfrm>
                <a:off x="1332848" y="6238065"/>
                <a:ext cx="3990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图</a:t>
                </a:r>
                <a:r>
                  <a:rPr lang="en-US" altLang="zh-CN" sz="1400" dirty="0">
                    <a:solidFill>
                      <a:schemeClr val="accent1">
                        <a:lumMod val="50000"/>
                      </a:schemeClr>
                    </a:solidFill>
                  </a:rPr>
                  <a:t>3 </a:t>
                </a:r>
                <a14:m>
                  <m:oMath xmlns:m="http://schemas.openxmlformats.org/officeDocument/2006/math">
                    <m:r>
                      <a:rPr lang="zh-CN" altLang="en-US" sz="1400" b="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sz="1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𝐷𝑎𝑡𝑎𝑆𝑒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1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）</m:t>
                    </m:r>
                    <m:r>
                      <a:rPr lang="zh-CN" altLang="en-US" sz="14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不同</m:t>
                    </m:r>
                    <m:r>
                      <m:rPr>
                        <m:sty m:val="p"/>
                      </m:rPr>
                      <a:rPr lang="en-US" altLang="zh-CN" sz="14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Threshold</m:t>
                    </m:r>
                    <m:r>
                      <a:rPr lang="zh-CN" altLang="en-US" sz="1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下</m:t>
                    </m:r>
                  </m:oMath>
                </a14:m>
                <a:r>
                  <a:rPr lang="en-US" altLang="zh-CN" sz="1400" dirty="0">
                    <a:solidFill>
                      <a:schemeClr val="accent1">
                        <a:lumMod val="50000"/>
                      </a:schemeClr>
                    </a:solidFill>
                  </a:rPr>
                  <a:t>F1-score</a:t>
                </a:r>
                <a:r>
                  <a:rPr lang="zh-CN" alt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分布</a:t>
                </a: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84995C2-228A-454E-86E9-A2D619DB2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848" y="6238065"/>
                <a:ext cx="3990003" cy="307777"/>
              </a:xfrm>
              <a:prstGeom prst="rect">
                <a:avLst/>
              </a:prstGeom>
              <a:blipFill>
                <a:blip r:embed="rId7"/>
                <a:stretch>
                  <a:fillRect l="-459" t="-3922" b="-21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25692F3-5B68-46E9-81BC-E66772580DD7}"/>
                  </a:ext>
                </a:extLst>
              </p:cNvPr>
              <p:cNvSpPr txBox="1"/>
              <p:nvPr/>
            </p:nvSpPr>
            <p:spPr>
              <a:xfrm>
                <a:off x="6573674" y="6238065"/>
                <a:ext cx="3990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图</a:t>
                </a:r>
                <a:r>
                  <a:rPr lang="en-US" altLang="zh-CN" sz="1400" dirty="0">
                    <a:solidFill>
                      <a:schemeClr val="accent1">
                        <a:lumMod val="50000"/>
                      </a:schemeClr>
                    </a:solidFill>
                  </a:rPr>
                  <a:t>4 </a:t>
                </a:r>
                <a14:m>
                  <m:oMath xmlns:m="http://schemas.openxmlformats.org/officeDocument/2006/math">
                    <m:r>
                      <a:rPr lang="zh-CN" altLang="en-US" sz="1400" b="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sz="1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𝐷𝑎𝑡𝑎𝑆𝑒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1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）</m:t>
                    </m:r>
                    <m:r>
                      <a:rPr lang="zh-CN" altLang="en-US" sz="14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不同</m:t>
                    </m:r>
                    <m:r>
                      <m:rPr>
                        <m:sty m:val="p"/>
                      </m:rPr>
                      <a:rPr lang="en-US" altLang="zh-CN" sz="14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Threshold</m:t>
                    </m:r>
                    <m:r>
                      <a:rPr lang="zh-CN" altLang="en-US" sz="1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下</m:t>
                    </m:r>
                  </m:oMath>
                </a14:m>
                <a:r>
                  <a:rPr lang="en-US" altLang="zh-CN" sz="1400" dirty="0">
                    <a:solidFill>
                      <a:schemeClr val="accent1">
                        <a:lumMod val="50000"/>
                      </a:schemeClr>
                    </a:solidFill>
                  </a:rPr>
                  <a:t>F1-score</a:t>
                </a:r>
                <a:r>
                  <a:rPr lang="zh-CN" alt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分布</a:t>
                </a: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25692F3-5B68-46E9-81BC-E66772580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674" y="6238065"/>
                <a:ext cx="3990003" cy="307777"/>
              </a:xfrm>
              <a:prstGeom prst="rect">
                <a:avLst/>
              </a:prstGeom>
              <a:blipFill>
                <a:blip r:embed="rId8"/>
                <a:stretch>
                  <a:fillRect l="-458" t="-3922" b="-21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529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Baseline</a:t>
            </a:r>
            <a:r>
              <a:rPr kumimoji="1" lang="zh-CN" altLang="en-US" dirty="0"/>
              <a:t>实验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2020.11.26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8</a:t>
            </a:fld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A0858A0-EBC9-45C4-989F-67B6BF400958}"/>
                  </a:ext>
                </a:extLst>
              </p:cNvPr>
              <p:cNvSpPr txBox="1"/>
              <p:nvPr/>
            </p:nvSpPr>
            <p:spPr>
              <a:xfrm>
                <a:off x="4984157" y="6171684"/>
                <a:ext cx="2223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accent1">
                        <a:lumMod val="50000"/>
                      </a:schemeClr>
                    </a:solidFill>
                  </a:rPr>
                  <a:t>表</a:t>
                </a: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5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方案</m:t>
                    </m:r>
                    <m:r>
                      <a:rPr lang="zh-CN" altLang="en-US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二</m:t>
                    </m:r>
                  </m:oMath>
                </a14:m>
                <a:r>
                  <a:rPr lang="zh-CN" altLang="en-US" dirty="0">
                    <a:solidFill>
                      <a:schemeClr val="accent1">
                        <a:lumMod val="50000"/>
                      </a:schemeClr>
                    </a:solidFill>
                  </a:rPr>
                  <a:t>实验结果</a:t>
                </a: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A0858A0-EBC9-45C4-989F-67B6BF400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157" y="6171684"/>
                <a:ext cx="2223686" cy="369332"/>
              </a:xfrm>
              <a:prstGeom prst="rect">
                <a:avLst/>
              </a:prstGeom>
              <a:blipFill>
                <a:blip r:embed="rId3"/>
                <a:stretch>
                  <a:fillRect l="-2473" t="-11475" r="-2198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A675DD04-8A80-478C-B2DB-93EADA228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605" y="1617688"/>
            <a:ext cx="7472791" cy="444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80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979C3FE-1767-1C4B-9F05-B5BBFD317BE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𝐷𝑎𝑡𝑎𝑆𝑒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dirty="0"/>
                  <a:t>表示可视化</a:t>
                </a: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979C3FE-1767-1C4B-9F05-B5BBFD317B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8956"/>
            <a:ext cx="2743200" cy="365125"/>
          </a:xfrm>
        </p:spPr>
        <p:txBody>
          <a:bodyPr/>
          <a:lstStyle/>
          <a:p>
            <a:fld id="{E704A4A4-CBB6-AB41-9966-F86452EE4B5C}" type="slidenum">
              <a:rPr kumimoji="1" lang="zh-CN" altLang="en-US" smtClean="0"/>
              <a:t>9</a:t>
            </a:fld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C98D4A-F797-4483-93DB-75A7A87AB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00" y="1435300"/>
            <a:ext cx="3600000" cy="22595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2EF8DFB-2D3E-4DBB-8B26-347B023B6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800" y="4147943"/>
            <a:ext cx="3600000" cy="227169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33E820A-1311-434F-94CE-4F8604E52EAB}"/>
              </a:ext>
            </a:extLst>
          </p:cNvPr>
          <p:cNvSpPr txBox="1"/>
          <p:nvPr/>
        </p:nvSpPr>
        <p:spPr>
          <a:xfrm>
            <a:off x="813859" y="3767520"/>
            <a:ext cx="2327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</a:rPr>
              <a:t>图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</a:rPr>
              <a:t>5.1 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</a:rPr>
              <a:t>HBiLstm_W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</a:rPr>
              <a:t>范文表示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23DD953-7A2B-4C1F-BA26-D2746B7B05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7800" y="1435300"/>
            <a:ext cx="3600000" cy="225671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A2E6F26-E260-4648-AFAF-26AF121E65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7800" y="4147943"/>
            <a:ext cx="3600000" cy="225280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545E7A5-8654-4945-ACD9-1727314FBF41}"/>
              </a:ext>
            </a:extLst>
          </p:cNvPr>
          <p:cNvSpPr txBox="1"/>
          <p:nvPr/>
        </p:nvSpPr>
        <p:spPr>
          <a:xfrm>
            <a:off x="4973897" y="3767520"/>
            <a:ext cx="2287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</a:rPr>
              <a:t>图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</a:rPr>
              <a:t>6.1 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</a:rPr>
              <a:t>HBiLstm_C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</a:rPr>
              <a:t>范文表示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98F300C-AB2B-45AD-9E0B-A11D1B9DAA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7800" y="1435300"/>
            <a:ext cx="3600000" cy="227088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7A82E03-5043-4D41-BE36-B2159501A0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57800" y="4147943"/>
            <a:ext cx="3600000" cy="22697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CE80311-F4B3-4960-A895-C25C70F241CF}"/>
                  </a:ext>
                </a:extLst>
              </p:cNvPr>
              <p:cNvSpPr txBox="1"/>
              <p:nvPr/>
            </p:nvSpPr>
            <p:spPr>
              <a:xfrm>
                <a:off x="8457800" y="309310"/>
                <a:ext cx="3510898" cy="923330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𝐷𝑎𝑡𝑎𝑆𝑒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：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b="0" dirty="0"/>
                  <a:t>范文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35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题目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/>
                  <a:t>10</a:t>
                </a:r>
                <a:r>
                  <a:rPr lang="zh-CN" altLang="en-US" dirty="0"/>
                  <a:t>篇作文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测试集：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35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/>
                  <a:t>题目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×50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篇</m:t>
                    </m:r>
                  </m:oMath>
                </a14:m>
                <a:r>
                  <a:rPr lang="zh-CN" altLang="en-US" dirty="0"/>
                  <a:t>作文</a:t>
                </a: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CE80311-F4B3-4960-A895-C25C70F24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7800" y="309310"/>
                <a:ext cx="3510898" cy="923330"/>
              </a:xfrm>
              <a:prstGeom prst="rect">
                <a:avLst/>
              </a:prstGeom>
              <a:blipFill>
                <a:blip r:embed="rId10"/>
                <a:stretch>
                  <a:fillRect l="-865" r="-346" b="-7843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1D60AFA8-F50B-4BE8-B10A-978A1D66B937}"/>
              </a:ext>
            </a:extLst>
          </p:cNvPr>
          <p:cNvSpPr txBox="1"/>
          <p:nvPr/>
        </p:nvSpPr>
        <p:spPr>
          <a:xfrm>
            <a:off x="9058593" y="3767520"/>
            <a:ext cx="2398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</a:rPr>
              <a:t>图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</a:rPr>
              <a:t>7.1 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</a:rPr>
              <a:t>HBiLstm_W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</a:rPr>
              <a:t>*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</a:rPr>
              <a:t>范文表示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6DFB9AA-72E7-4F63-B493-D87D866D6A50}"/>
              </a:ext>
            </a:extLst>
          </p:cNvPr>
          <p:cNvSpPr txBox="1"/>
          <p:nvPr/>
        </p:nvSpPr>
        <p:spPr>
          <a:xfrm>
            <a:off x="770080" y="6370467"/>
            <a:ext cx="2507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</a:rPr>
              <a:t>图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</a:rPr>
              <a:t>5.2 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</a:rPr>
              <a:t>HBiLstm_W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</a:rPr>
              <a:t>测试集表示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17E48A-B98C-442C-A567-6F74F6FCEFBC}"/>
              </a:ext>
            </a:extLst>
          </p:cNvPr>
          <p:cNvSpPr txBox="1"/>
          <p:nvPr/>
        </p:nvSpPr>
        <p:spPr>
          <a:xfrm>
            <a:off x="4862329" y="6370466"/>
            <a:ext cx="2467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</a:rPr>
              <a:t>图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</a:rPr>
              <a:t>6.2 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</a:rPr>
              <a:t>HBiLstm_C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</a:rPr>
              <a:t>测试集表示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BECD7AD-1DB0-4369-8AD6-8AF06F89902F}"/>
              </a:ext>
            </a:extLst>
          </p:cNvPr>
          <p:cNvSpPr txBox="1"/>
          <p:nvPr/>
        </p:nvSpPr>
        <p:spPr>
          <a:xfrm>
            <a:off x="9058593" y="6370467"/>
            <a:ext cx="2577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</a:rPr>
              <a:t>图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</a:rPr>
              <a:t>7.2 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</a:rPr>
              <a:t>HBiLstm_W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</a:rPr>
              <a:t>*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</a:rPr>
              <a:t>测试集表示</a:t>
            </a:r>
          </a:p>
        </p:txBody>
      </p:sp>
    </p:spTree>
    <p:extLst>
      <p:ext uri="{BB962C8B-B14F-4D97-AF65-F5344CB8AC3E}">
        <p14:creationId xmlns:p14="http://schemas.microsoft.com/office/powerpoint/2010/main" val="4183595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实验室中文PPT模板" id="{2BEB2337-02B1-D34D-A7AF-15FEE997FD5A}" vid="{3A33E98D-568A-1741-A7A2-CFA4E510488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实验室中文PPT模板</Template>
  <TotalTime>865</TotalTime>
  <Words>767</Words>
  <Application>Microsoft Office PowerPoint</Application>
  <PresentationFormat>宽屏</PresentationFormat>
  <Paragraphs>144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微软雅黑</vt:lpstr>
      <vt:lpstr>Arial</vt:lpstr>
      <vt:lpstr>Cambria Math</vt:lpstr>
      <vt:lpstr>Times New Roman</vt:lpstr>
      <vt:lpstr>Wingdings</vt:lpstr>
      <vt:lpstr>Office 主题​​</vt:lpstr>
      <vt:lpstr>组会</vt:lpstr>
      <vt:lpstr>上周工作</vt:lpstr>
      <vt:lpstr>数据集处理</vt:lpstr>
      <vt:lpstr>Baseline实验</vt:lpstr>
      <vt:lpstr>Baseline实验</vt:lpstr>
      <vt:lpstr>Baseline实验</vt:lpstr>
      <vt:lpstr>Baseline实验</vt:lpstr>
      <vt:lpstr>Baseline实验</vt:lpstr>
      <vt:lpstr>DataSet_1表示可视化</vt:lpstr>
      <vt:lpstr>DataSet_1表示可视化</vt:lpstr>
      <vt:lpstr>DataSet_2表示可视化</vt:lpstr>
      <vt:lpstr>DataSet_2表示可视化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中文PPT模板</dc:title>
  <dc:creator>Qu yuanbin</dc:creator>
  <cp:lastModifiedBy>Qu yuanbin</cp:lastModifiedBy>
  <cp:revision>417</cp:revision>
  <cp:lastPrinted>2020-10-20T06:37:41Z</cp:lastPrinted>
  <dcterms:created xsi:type="dcterms:W3CDTF">2020-10-30T08:06:32Z</dcterms:created>
  <dcterms:modified xsi:type="dcterms:W3CDTF">2020-11-26T09:25:41Z</dcterms:modified>
</cp:coreProperties>
</file>