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705" r:id="rId4"/>
    <p:sldId id="722" r:id="rId5"/>
    <p:sldId id="723" r:id="rId6"/>
    <p:sldId id="733" r:id="rId7"/>
    <p:sldId id="720" r:id="rId8"/>
    <p:sldId id="721" r:id="rId9"/>
    <p:sldId id="734" r:id="rId10"/>
    <p:sldId id="732" r:id="rId11"/>
    <p:sldId id="735" r:id="rId12"/>
    <p:sldId id="736" r:id="rId13"/>
    <p:sldId id="738" r:id="rId14"/>
    <p:sldId id="740" r:id="rId15"/>
    <p:sldId id="718" r:id="rId16"/>
    <p:sldId id="737" r:id="rId17"/>
    <p:sldId id="73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06" autoAdjust="0"/>
  </p:normalViewPr>
  <p:slideViewPr>
    <p:cSldViewPr snapToGrid="0" showGuides="1">
      <p:cViewPr varScale="1">
        <p:scale>
          <a:sx n="106" d="100"/>
          <a:sy n="106" d="100"/>
        </p:scale>
        <p:origin x="144" y="144"/>
      </p:cViewPr>
      <p:guideLst>
        <p:guide pos="416"/>
        <p:guide pos="7256"/>
        <p:guide orient="horz" pos="648"/>
        <p:guide orient="horz" pos="867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0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9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42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3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9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34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53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7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97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5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平时的周报应该不需要目录，论文汇报、总结报告可以加上目录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7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6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4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2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6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81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6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063F-6D51-4845-9EF0-3EB604B1E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954FA-452D-4FF3-91E1-FC81A24D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79B76-021E-47BD-AAFD-5CC7E9AC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61A3A-DA04-4DEF-890F-FD034B85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EBD94-C103-4C5A-A150-2BB26E8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10375"/>
      </p:ext>
    </p:extLst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F6A2E-4D6C-44EF-ABC5-D8388C7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74D94-8AAC-49D5-A59D-9E9E9A53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3F54-5F03-4656-AF9F-76C804DD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D16D2-C226-40F1-BAFD-42722561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116EB-A374-4185-8746-1D1D7E4D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0617"/>
      </p:ext>
    </p:extLst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8D767D-7C03-4998-8A64-B98BD0E7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97E7A-E146-4457-BFE5-342E87E8B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68B76-922C-47DD-8004-1D40CE93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EE32B-A1C8-4716-ACA8-46366BC2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1858C-DAB6-4403-AAD8-0F128B32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46949"/>
      </p:ext>
    </p:extLst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7101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417E-BCDB-4C4C-9084-B279AB98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EABF8-7378-4319-BBA6-97E71DF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3289D-4C80-4920-9388-9004AA24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3364C-FE24-494E-A502-0DD5E32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B88A3-0B07-46F2-B295-1C35C36E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2624"/>
      </p:ext>
    </p:extLst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00408-E6A0-4A53-9F4F-F30E8267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89196-018F-49A4-ACE5-81B458B2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70784-D0B3-4CAA-9142-728A4F94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C2E57-E46D-40A1-BFAF-501A361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D0C0-6013-47BE-BC69-DB034D2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17947"/>
      </p:ext>
    </p:extLst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9AD4A-1025-49AB-8E53-50F1C1D9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7A028-3BD7-4BC2-A515-D9BF86727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85669-CB99-4161-8E43-B8F95CBE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20DD4-B732-42F9-8593-B94159DA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AD2B0-55B4-4BA3-B2A0-BD5684D9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E86B9-1ED0-4DDE-ADE4-7E79132F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53990"/>
      </p:ext>
    </p:extLst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6FE73-90DE-4723-8C5F-698701CF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09E91-6E16-4BBC-8E67-F79623C0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393A2-B161-40F4-B15E-A76596D29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8C18E-D74F-4C55-9914-B309A20BB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27BC41-7B96-40E7-BEB6-F01C0E0DD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979B55-3C11-456B-99DD-04E591EB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29939D-A9AB-4271-908C-7EF0A5F5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DE0335-CA19-4080-8884-97C69A0B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54727"/>
      </p:ext>
    </p:extLst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01147-E8D7-4809-9CEC-C1943EF6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039A6A-68EA-4491-B28F-A1A2C765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4DF346-11C2-4837-B2B4-3BB58CF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B7ACF-57D8-4CA7-9F86-98DCF4F1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1752"/>
      </p:ext>
    </p:extLst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2881DB-48F5-45E5-90E5-D14BDB5C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B22C-0112-4A50-BE16-6686C0AF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FD83B-3019-48F5-954B-55728AB1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11337"/>
      </p:ext>
    </p:extLst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173CD-1487-452B-B600-9CCA781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131C-5CE3-44F0-A9B5-3CDB5A22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C4264-DF8C-424B-872B-8617B3BD0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4AE3F-53DA-4F4E-BA62-08C44C66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337C71-FE68-4F81-95A7-B497D315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7E37C-D470-405E-A438-B9E39BB8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9655"/>
      </p:ext>
    </p:extLst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554C6-22D9-49F2-AE60-405A03C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1B836-5E82-4A5F-A64E-0261CB430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A403E-280E-432A-857B-185DA804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A5007-E059-4BBC-A01E-BF2A486A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1F1C7-D411-4A87-BE89-8247F607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54B60-1BDA-4E1B-A002-F650B37E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80590"/>
      </p:ext>
    </p:extLst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7914B-6D9A-4D2C-A001-F5FD03BF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B534C-5C5F-4754-B1FB-6657D386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43A19-00C0-4FCE-9609-C81B11D50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2020.10.15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DC738-F377-4DC7-805E-D30AC5CC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FC0A3-6D86-495A-B904-2F1D0EE17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DECB90-59F5-48D2-873F-9773CB178071}"/>
              </a:ext>
            </a:extLst>
          </p:cNvPr>
          <p:cNvSpPr txBox="1"/>
          <p:nvPr/>
        </p:nvSpPr>
        <p:spPr>
          <a:xfrm>
            <a:off x="3293171" y="3117612"/>
            <a:ext cx="5605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离题检测问题概述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288234-BA58-4DD3-B732-96F0DB4DFAC7}"/>
              </a:ext>
            </a:extLst>
          </p:cNvPr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2020-10-15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27E696C-8169-4143-9140-A26A90133493}"/>
              </a:ext>
            </a:extLst>
          </p:cNvPr>
          <p:cNvSpPr txBox="1"/>
          <p:nvPr/>
        </p:nvSpPr>
        <p:spPr>
          <a:xfrm>
            <a:off x="4914900" y="458653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：屈原斌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67" y="733069"/>
            <a:ext cx="1512047" cy="1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6" y="1218706"/>
            <a:ext cx="3343606" cy="67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7441972"/>
      </p:ext>
    </p:extLst>
  </p:cSld>
  <p:clrMapOvr>
    <a:masterClrMapping/>
  </p:clrMapOvr>
  <p:transition spd="slow" advTm="3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计划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390422"/>
            <a:ext cx="108584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数据集：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找英文公开数据集；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智批改初中作文标注；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实验：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尝试复现已有的方法：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将已有方法迁移到智批改作文进行测试；</a:t>
            </a:r>
          </a:p>
        </p:txBody>
      </p:sp>
    </p:spTree>
    <p:extLst>
      <p:ext uri="{BB962C8B-B14F-4D97-AF65-F5344CB8AC3E}">
        <p14:creationId xmlns:p14="http://schemas.microsoft.com/office/powerpoint/2010/main" val="3402116909"/>
      </p:ext>
    </p:extLst>
  </p:cSld>
  <p:clrMapOvr>
    <a:masterClrMapping/>
  </p:clrMapOvr>
  <p:transition spd="slow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第五部分：上周工作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390422"/>
            <a:ext cx="10858499" cy="138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数据处理：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确定最终标注数据；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标注规范和方法；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论文方法复现（</a:t>
            </a:r>
            <a:r>
              <a:rPr lang="en-US" altLang="zh-CN" b="1" dirty="0"/>
              <a:t>x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086682"/>
      </p:ext>
    </p:extLst>
  </p:cSld>
  <p:clrMapOvr>
    <a:masterClrMapping/>
  </p:clrMapOvr>
  <p:transition spd="slow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390422"/>
            <a:ext cx="10858499" cy="276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数据抽取：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数据：</a:t>
            </a:r>
            <a:r>
              <a:rPr lang="zh-CN" altLang="en-US" dirty="0"/>
              <a:t>四类卷</a:t>
            </a:r>
            <a:r>
              <a:rPr lang="en-US" altLang="zh-CN" dirty="0"/>
              <a:t>(30-60</a:t>
            </a:r>
            <a:r>
              <a:rPr lang="zh-CN" altLang="en-US" dirty="0"/>
              <a:t>分</a:t>
            </a:r>
            <a:r>
              <a:rPr lang="en-US" altLang="zh-CN" dirty="0"/>
              <a:t>)+</a:t>
            </a:r>
            <a:r>
              <a:rPr lang="zh-CN" altLang="en-US" dirty="0"/>
              <a:t>五类卷</a:t>
            </a:r>
            <a:r>
              <a:rPr lang="en-US" altLang="zh-CN" dirty="0"/>
              <a:t>(0-30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r>
              <a:rPr lang="zh-CN" altLang="en-US" dirty="0"/>
              <a:t>作文数</a:t>
            </a:r>
            <a:r>
              <a:rPr lang="en-US" altLang="zh-CN" dirty="0"/>
              <a:t>&gt;550</a:t>
            </a:r>
            <a:r>
              <a:rPr lang="zh-CN" altLang="en-US" dirty="0"/>
              <a:t>的题目，共</a:t>
            </a:r>
            <a:r>
              <a:rPr lang="en-US" altLang="zh-CN" dirty="0"/>
              <a:t>80</a:t>
            </a:r>
            <a:r>
              <a:rPr lang="zh-CN" altLang="en-US" dirty="0"/>
              <a:t>个题目；</a:t>
            </a:r>
            <a:endParaRPr lang="en-US" altLang="zh-CN" dirty="0"/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标注数据：</a:t>
            </a:r>
            <a:endParaRPr lang="en-US" altLang="zh-CN" b="1" dirty="0"/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选取</a:t>
            </a:r>
            <a:r>
              <a:rPr lang="en-US" altLang="zh-CN" dirty="0"/>
              <a:t>5</a:t>
            </a:r>
            <a:r>
              <a:rPr lang="zh-CN" altLang="en-US" dirty="0"/>
              <a:t>个题目，共</a:t>
            </a:r>
            <a:r>
              <a:rPr lang="en-US" altLang="zh-CN" dirty="0"/>
              <a:t>616</a:t>
            </a:r>
            <a:r>
              <a:rPr lang="zh-CN" altLang="en-US" dirty="0"/>
              <a:t>篇作文全部进行标注；</a:t>
            </a:r>
            <a:endParaRPr lang="en-US" altLang="zh-CN" dirty="0"/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剩余</a:t>
            </a:r>
            <a:r>
              <a:rPr lang="en-US" altLang="zh-CN" dirty="0"/>
              <a:t>75</a:t>
            </a:r>
            <a:r>
              <a:rPr lang="zh-CN" altLang="en-US" dirty="0"/>
              <a:t>个题目中去掉五类卷</a:t>
            </a:r>
            <a:r>
              <a:rPr lang="en-US" altLang="zh-CN" dirty="0"/>
              <a:t>&lt;10</a:t>
            </a:r>
            <a:r>
              <a:rPr lang="zh-CN" altLang="en-US" dirty="0"/>
              <a:t>篇的题目和四类卷</a:t>
            </a:r>
            <a:r>
              <a:rPr lang="en-US" altLang="zh-CN" dirty="0"/>
              <a:t>+</a:t>
            </a:r>
            <a:r>
              <a:rPr lang="zh-CN" altLang="en-US" dirty="0"/>
              <a:t>五类卷</a:t>
            </a:r>
            <a:r>
              <a:rPr lang="en-US" altLang="zh-CN" dirty="0"/>
              <a:t>&gt;300</a:t>
            </a:r>
            <a:r>
              <a:rPr lang="zh-CN" altLang="en-US" dirty="0"/>
              <a:t>的题目，最终保留</a:t>
            </a:r>
            <a:r>
              <a:rPr lang="en-US" altLang="zh-CN" dirty="0"/>
              <a:t>30</a:t>
            </a:r>
            <a:r>
              <a:rPr lang="zh-CN" altLang="en-US" dirty="0"/>
              <a:t>个题目，每个题目下抽取</a:t>
            </a:r>
            <a:r>
              <a:rPr lang="en-US" altLang="zh-CN" dirty="0"/>
              <a:t>50</a:t>
            </a:r>
            <a:r>
              <a:rPr lang="zh-CN" altLang="en-US" dirty="0"/>
              <a:t>篇作文，共</a:t>
            </a:r>
            <a:r>
              <a:rPr lang="en-US" altLang="zh-CN" dirty="0"/>
              <a:t>1500</a:t>
            </a:r>
            <a:r>
              <a:rPr lang="zh-CN" altLang="en-US" dirty="0"/>
              <a:t>篇作文进行标注，抽取比例为四类卷：五类卷</a:t>
            </a:r>
            <a:r>
              <a:rPr lang="en-US" altLang="zh-CN" dirty="0"/>
              <a:t>=2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624E49A-35AC-45C3-BEBD-61215421B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17762"/>
              </p:ext>
            </p:extLst>
          </p:nvPr>
        </p:nvGraphicFramePr>
        <p:xfrm>
          <a:off x="2032000" y="3951856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645351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83314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18659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543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命题作文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半命题作文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自拟题目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2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题目数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9854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359CDC2-E47A-43C3-8524-8D7AFED863A8}"/>
              </a:ext>
            </a:extLst>
          </p:cNvPr>
          <p:cNvSpPr txBox="1"/>
          <p:nvPr/>
        </p:nvSpPr>
        <p:spPr>
          <a:xfrm>
            <a:off x="4923243" y="4800670"/>
            <a:ext cx="238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3. 35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个题目命题方式统计结果</a:t>
            </a:r>
          </a:p>
        </p:txBody>
      </p:sp>
    </p:spTree>
    <p:extLst>
      <p:ext uri="{BB962C8B-B14F-4D97-AF65-F5344CB8AC3E}">
        <p14:creationId xmlns:p14="http://schemas.microsoft.com/office/powerpoint/2010/main" val="447866349"/>
      </p:ext>
    </p:extLst>
  </p:cSld>
  <p:clrMapOvr>
    <a:masterClrMapping/>
  </p:clrMapOvr>
  <p:transition spd="slow" advTm="3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第五部分：数据处理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35A3ED-B817-41E2-B202-A370824912B7}"/>
              </a:ext>
            </a:extLst>
          </p:cNvPr>
          <p:cNvSpPr txBox="1"/>
          <p:nvPr/>
        </p:nvSpPr>
        <p:spPr>
          <a:xfrm>
            <a:off x="660400" y="1428800"/>
            <a:ext cx="10858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试标结果（</a:t>
            </a:r>
            <a:r>
              <a:rPr lang="en-US" altLang="zh-CN" dirty="0"/>
              <a:t>1</a:t>
            </a:r>
            <a:r>
              <a:rPr lang="zh-CN" altLang="en-US" dirty="0"/>
              <a:t>个题目共</a:t>
            </a:r>
            <a:r>
              <a:rPr lang="en-US" altLang="zh-CN" dirty="0"/>
              <a:t>50</a:t>
            </a:r>
            <a:r>
              <a:rPr lang="zh-CN" altLang="en-US" dirty="0"/>
              <a:t>篇作文）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一致率低（</a:t>
            </a:r>
            <a:r>
              <a:rPr lang="en-US" altLang="zh-CN" dirty="0"/>
              <a:t>40%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离题作文占比</a:t>
            </a:r>
            <a:r>
              <a:rPr lang="en-US" altLang="zh-CN" dirty="0"/>
              <a:t>50%</a:t>
            </a:r>
            <a:r>
              <a:rPr lang="zh-CN" altLang="en-US" dirty="0"/>
              <a:t>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方案：</a:t>
            </a:r>
            <a:endParaRPr lang="en-US" altLang="zh-CN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标注任务拆解成两部分：审题和判断离题。</a:t>
            </a:r>
            <a:endParaRPr lang="en-US" altLang="zh-CN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014BFDA-4823-49AD-94A2-DEEF5372E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43214"/>
              </p:ext>
            </p:extLst>
          </p:nvPr>
        </p:nvGraphicFramePr>
        <p:xfrm>
          <a:off x="2031999" y="3022948"/>
          <a:ext cx="812800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720893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23957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316624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638575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57123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6044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score=1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score=2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score=3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score=4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总计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52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标注结果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00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标注结果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445177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870ADCD6-D303-47EA-B3E9-9463E590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953" y="4261341"/>
            <a:ext cx="8038095" cy="24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8776"/>
      </p:ext>
    </p:extLst>
  </p:cSld>
  <p:clrMapOvr>
    <a:masterClrMapping/>
  </p:clrMapOvr>
  <p:transition spd="slow" advTm="3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第五部分：数据处理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1BC3E4-550A-4EAD-8398-AF711D0C0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10" y="855502"/>
            <a:ext cx="10952381" cy="5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9325"/>
      </p:ext>
    </p:extLst>
  </p:cSld>
  <p:clrMapOvr>
    <a:masterClrMapping/>
  </p:clrMapOvr>
  <p:transition spd="slow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288234-BA58-4DD3-B732-96F0DB4DFAC7}"/>
              </a:ext>
            </a:extLst>
          </p:cNvPr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2020-10-15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67" y="733069"/>
            <a:ext cx="1512047" cy="164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66" y="1218706"/>
            <a:ext cx="3343606" cy="67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03088EE-DC86-46DA-8A3D-DAB080C1BA94}"/>
              </a:ext>
            </a:extLst>
          </p:cNvPr>
          <p:cNvSpPr txBox="1"/>
          <p:nvPr/>
        </p:nvSpPr>
        <p:spPr>
          <a:xfrm>
            <a:off x="5086486" y="3050504"/>
            <a:ext cx="2019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0B166C-CDBE-4933-ACD0-AD6FC5DEE807}"/>
              </a:ext>
            </a:extLst>
          </p:cNvPr>
          <p:cNvSpPr txBox="1"/>
          <p:nvPr/>
        </p:nvSpPr>
        <p:spPr>
          <a:xfrm>
            <a:off x="4914900" y="458653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：屈原斌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01229"/>
      </p:ext>
    </p:extLst>
  </p:cSld>
  <p:clrMapOvr>
    <a:masterClrMapping/>
  </p:clrMapOvr>
  <p:transition spd="slow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部分：作文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等级划分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33C9F88-39C3-442A-BA47-EB15A433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963747"/>
              </p:ext>
            </p:extLst>
          </p:nvPr>
        </p:nvGraphicFramePr>
        <p:xfrm>
          <a:off x="1846053" y="1677927"/>
          <a:ext cx="8499894" cy="3696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298">
                  <a:extLst>
                    <a:ext uri="{9D8B030D-6E8A-4147-A177-3AD203B41FA5}">
                      <a16:colId xmlns:a16="http://schemas.microsoft.com/office/drawing/2014/main" val="3513622244"/>
                    </a:ext>
                  </a:extLst>
                </a:gridCol>
                <a:gridCol w="2833298">
                  <a:extLst>
                    <a:ext uri="{9D8B030D-6E8A-4147-A177-3AD203B41FA5}">
                      <a16:colId xmlns:a16="http://schemas.microsoft.com/office/drawing/2014/main" val="228124181"/>
                    </a:ext>
                  </a:extLst>
                </a:gridCol>
                <a:gridCol w="2833298">
                  <a:extLst>
                    <a:ext uri="{9D8B030D-6E8A-4147-A177-3AD203B41FA5}">
                      <a16:colId xmlns:a16="http://schemas.microsoft.com/office/drawing/2014/main" val="2263412565"/>
                    </a:ext>
                  </a:extLst>
                </a:gridCol>
              </a:tblGrid>
              <a:tr h="313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作文等级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r>
                        <a:rPr lang="zh-CN" altLang="en-US" sz="1200" dirty="0"/>
                        <a:t>分制映射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评分标准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2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一类卷（</a:t>
                      </a:r>
                      <a:r>
                        <a:rPr lang="en-US" altLang="zh-CN" sz="1200" dirty="0"/>
                        <a:t>60-54</a:t>
                      </a:r>
                      <a:r>
                        <a:rPr lang="zh-CN" altLang="en-US" sz="1200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[100, 90]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1. </a:t>
                      </a:r>
                      <a:r>
                        <a:rPr lang="zh-CN" altLang="en-US" sz="1200" dirty="0"/>
                        <a:t>立意明确，中心突出，材料具体生动，有真情实感；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2. </a:t>
                      </a:r>
                      <a:r>
                        <a:rPr lang="zh-CN" altLang="en-US" sz="1200" dirty="0"/>
                        <a:t>结构严谨，注意照应，详略得当；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3. </a:t>
                      </a:r>
                      <a:r>
                        <a:rPr lang="zh-CN" altLang="en-US" sz="1200" dirty="0"/>
                        <a:t>语言得体、流畅。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891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二类卷（</a:t>
                      </a:r>
                      <a:r>
                        <a:rPr lang="en-US" altLang="zh-CN" sz="1200" dirty="0"/>
                        <a:t>53-48</a:t>
                      </a:r>
                      <a:r>
                        <a:rPr lang="zh-CN" altLang="en-US" sz="1200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(90, 80]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1. </a:t>
                      </a:r>
                      <a:r>
                        <a:rPr lang="zh-CN" altLang="en-US" sz="1200" dirty="0"/>
                        <a:t>立意明确，中心突出，材料具体；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2. </a:t>
                      </a:r>
                      <a:r>
                        <a:rPr lang="zh-CN" altLang="en-US" sz="1200" dirty="0"/>
                        <a:t>结构完整，条理清楚；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3. </a:t>
                      </a:r>
                      <a:r>
                        <a:rPr lang="zh-CN" altLang="en-US" sz="1200" dirty="0"/>
                        <a:t>语言规范、通顺。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426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三类卷（</a:t>
                      </a:r>
                      <a:r>
                        <a:rPr lang="en-US" altLang="zh-CN" sz="1200" dirty="0"/>
                        <a:t>47-36</a:t>
                      </a:r>
                      <a:r>
                        <a:rPr lang="zh-CN" altLang="en-US" sz="1200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(80, 60]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1. </a:t>
                      </a:r>
                      <a:r>
                        <a:rPr lang="zh-CN" altLang="en-US" sz="1200" dirty="0"/>
                        <a:t>立意明确，材料能表现中心；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2. </a:t>
                      </a:r>
                      <a:r>
                        <a:rPr lang="zh-CN" altLang="en-US" sz="1200" dirty="0"/>
                        <a:t>结构基本完整，有条理；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3. </a:t>
                      </a:r>
                      <a:r>
                        <a:rPr lang="zh-CN" altLang="en-US" sz="1200" dirty="0"/>
                        <a:t>语言基本通顺，有少数错别字。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39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四类卷（</a:t>
                      </a:r>
                      <a:r>
                        <a:rPr lang="en-US" altLang="zh-CN" sz="1200" dirty="0"/>
                        <a:t>35-18</a:t>
                      </a:r>
                      <a:r>
                        <a:rPr lang="zh-CN" altLang="en-US" sz="1200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(60, 30]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1. </a:t>
                      </a:r>
                      <a:r>
                        <a:rPr lang="zh-CN" altLang="en-US" sz="1200" dirty="0"/>
                        <a:t>立意不明确，材料难以表现中心；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2. </a:t>
                      </a:r>
                      <a:r>
                        <a:rPr lang="zh-CN" altLang="en-US" sz="1200" dirty="0"/>
                        <a:t>结构不完整，条理不清楚；</a:t>
                      </a:r>
                      <a:endParaRPr lang="en-US" altLang="zh-CN" sz="1200" dirty="0"/>
                    </a:p>
                    <a:p>
                      <a:pPr algn="l"/>
                      <a:r>
                        <a:rPr lang="en-US" altLang="zh-CN" sz="1200" dirty="0"/>
                        <a:t>3. </a:t>
                      </a:r>
                      <a:r>
                        <a:rPr lang="zh-CN" altLang="en-US" sz="1200" dirty="0"/>
                        <a:t>语言不通顺，错别字较多。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75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五类卷（</a:t>
                      </a:r>
                      <a:r>
                        <a:rPr lang="en-US" altLang="zh-CN" sz="1200" dirty="0"/>
                        <a:t>17-0</a:t>
                      </a:r>
                      <a:r>
                        <a:rPr lang="zh-CN" altLang="en-US" sz="1200" dirty="0"/>
                        <a:t>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(30, 0]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200" dirty="0"/>
                        <a:t>1. </a:t>
                      </a:r>
                      <a:r>
                        <a:rPr lang="zh-CN" altLang="en-US" sz="1200" dirty="0"/>
                        <a:t>没有中心，空洞无物，严重离题；</a:t>
                      </a:r>
                      <a:endParaRPr lang="en-US" altLang="zh-CN" sz="1200" dirty="0"/>
                    </a:p>
                    <a:p>
                      <a:pPr marL="0" indent="0" algn="l">
                        <a:buNone/>
                      </a:pPr>
                      <a:r>
                        <a:rPr lang="en-US" altLang="zh-CN" sz="1200" dirty="0"/>
                        <a:t>2. </a:t>
                      </a:r>
                      <a:r>
                        <a:rPr lang="zh-CN" altLang="en-US" sz="1200" dirty="0"/>
                        <a:t>结构残缺，不成篇章；</a:t>
                      </a:r>
                      <a:endParaRPr lang="en-US" altLang="zh-CN" sz="1200" dirty="0"/>
                    </a:p>
                    <a:p>
                      <a:pPr marL="0" indent="0" algn="l">
                        <a:buNone/>
                      </a:pPr>
                      <a:r>
                        <a:rPr lang="en-US" altLang="zh-CN" sz="1200" dirty="0"/>
                        <a:t>3. </a:t>
                      </a:r>
                      <a:r>
                        <a:rPr lang="zh-CN" altLang="en-US" sz="1200" dirty="0"/>
                        <a:t>文理不通，错别字较多。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13932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4341908-AD5B-41BC-8B41-081575E8EB1D}"/>
              </a:ext>
            </a:extLst>
          </p:cNvPr>
          <p:cNvSpPr txBox="1"/>
          <p:nvPr/>
        </p:nvSpPr>
        <p:spPr>
          <a:xfrm>
            <a:off x="5243844" y="5508665"/>
            <a:ext cx="1704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作文分数划分标准</a:t>
            </a:r>
          </a:p>
        </p:txBody>
      </p:sp>
    </p:spTree>
    <p:extLst>
      <p:ext uri="{BB962C8B-B14F-4D97-AF65-F5344CB8AC3E}">
        <p14:creationId xmlns:p14="http://schemas.microsoft.com/office/powerpoint/2010/main" val="985382028"/>
      </p:ext>
    </p:extLst>
  </p:cSld>
  <p:clrMapOvr>
    <a:masterClrMapping/>
  </p:clrMapOvr>
  <p:transition spd="slow" advTm="3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部分：离题标注规范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A8D6BE9-0ECA-4CFE-9E33-DF10DF9BB184}"/>
              </a:ext>
            </a:extLst>
          </p:cNvPr>
          <p:cNvSpPr txBox="1"/>
          <p:nvPr/>
        </p:nvSpPr>
        <p:spPr>
          <a:xfrm>
            <a:off x="5397732" y="3514624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离题标注规范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7472DD7B-F7B5-4F8E-9D47-6F964C762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17545"/>
              </p:ext>
            </p:extLst>
          </p:nvPr>
        </p:nvGraphicFramePr>
        <p:xfrm>
          <a:off x="2032000" y="1597987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6345">
                  <a:extLst>
                    <a:ext uri="{9D8B030D-6E8A-4147-A177-3AD203B41FA5}">
                      <a16:colId xmlns:a16="http://schemas.microsoft.com/office/drawing/2014/main" val="2845678373"/>
                    </a:ext>
                  </a:extLst>
                </a:gridCol>
                <a:gridCol w="6551655">
                  <a:extLst>
                    <a:ext uri="{9D8B030D-6E8A-4147-A177-3AD203B41FA5}">
                      <a16:colId xmlns:a16="http://schemas.microsoft.com/office/drawing/2014/main" val="4259594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Score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/>
                        <a:t>标准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不离题，文章内容始终符合题目要求；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3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部分离题，内容基本符合题目要求，偶尔有离题部分；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部分离题，部分内容符合题目要求（离题部分占比大，超过整篇文章</a:t>
                      </a:r>
                      <a:r>
                        <a:rPr lang="en-US" altLang="zh-CN" sz="1400" dirty="0"/>
                        <a:t>50%</a:t>
                      </a:r>
                      <a:r>
                        <a:rPr lang="zh-CN" altLang="en-US" sz="1400" dirty="0"/>
                        <a:t>以上）；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42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完全离题，文章内容和题目没有关系（包括恶意提交、流水账作文等）；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43825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0CB60D9-1487-4F38-AB5C-E9C000816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73" y="460777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4666E2-0B18-4293-B917-2D32F9048D1E}"/>
              </a:ext>
            </a:extLst>
          </p:cNvPr>
          <p:cNvSpPr txBox="1"/>
          <p:nvPr/>
        </p:nvSpPr>
        <p:spPr>
          <a:xfrm>
            <a:off x="2031999" y="3730615"/>
            <a:ext cx="8127603" cy="2144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备注：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作文离题与否与写作连贯性流畅度无关，主要看内容是否符合题目要求；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OCR</a:t>
            </a:r>
            <a:r>
              <a:rPr lang="zh-CN" altLang="en-US" dirty="0"/>
              <a:t>部分错误，不应简单地判成离题，应该根据实际内容正常地进行标注；全篇都存在</a:t>
            </a:r>
            <a:r>
              <a:rPr lang="en-US" altLang="zh-CN" dirty="0"/>
              <a:t>OCR</a:t>
            </a:r>
            <a:r>
              <a:rPr lang="zh-CN" altLang="en-US" dirty="0"/>
              <a:t>错误的，进行特殊标记；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流水账作文如果内容切题，不应直接判成离题；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标题存在问题的，不应判成离题；</a:t>
            </a:r>
          </a:p>
        </p:txBody>
      </p:sp>
    </p:spTree>
    <p:extLst>
      <p:ext uri="{BB962C8B-B14F-4D97-AF65-F5344CB8AC3E}">
        <p14:creationId xmlns:p14="http://schemas.microsoft.com/office/powerpoint/2010/main" val="2705360201"/>
      </p:ext>
    </p:extLst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86AB40A-A74A-46C7-8AA3-569B6541296D}"/>
              </a:ext>
            </a:extLst>
          </p:cNvPr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07D250-B046-432D-931B-819278BD4D71}"/>
              </a:ext>
            </a:extLst>
          </p:cNvPr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6CE1AD-E291-4A32-ACA5-C1ED27E1DED8}"/>
                </a:ext>
              </a:extLst>
            </p:cNvPr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166616B-8DC4-4EE7-8226-61677D9E22B2}"/>
                </a:ext>
              </a:extLst>
            </p:cNvPr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0CC6B6F-07E0-4755-818A-4112E1844C52}"/>
                </a:ext>
              </a:extLst>
            </p:cNvPr>
            <p:cNvCxnSpPr>
              <a:cxnSpLocks/>
            </p:cNvCxnSpPr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AE37B8-40C0-4667-BDD2-2987F061CFCA}"/>
              </a:ext>
            </a:extLst>
          </p:cNvPr>
          <p:cNvGrpSpPr/>
          <p:nvPr/>
        </p:nvGrpSpPr>
        <p:grpSpPr>
          <a:xfrm>
            <a:off x="4748469" y="1292459"/>
            <a:ext cx="463474" cy="4260033"/>
            <a:chOff x="5855367" y="980316"/>
            <a:chExt cx="463474" cy="4260033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5E2B5B6-A674-4CF6-99C6-1FF1C1309F75}"/>
                </a:ext>
              </a:extLst>
            </p:cNvPr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81059ED-9A6A-4B8B-B2D9-F1E0DD2B5F8C}"/>
                </a:ext>
              </a:extLst>
            </p:cNvPr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A6F7131-4ED3-4B7E-8A62-C849D74C4FF9}"/>
                </a:ext>
              </a:extLst>
            </p:cNvPr>
            <p:cNvSpPr/>
            <p:nvPr/>
          </p:nvSpPr>
          <p:spPr>
            <a:xfrm>
              <a:off x="5855367" y="351135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8525EF6-319E-4F66-8F37-7FEF4FB19DAB}"/>
                </a:ext>
              </a:extLst>
            </p:cNvPr>
            <p:cNvSpPr/>
            <p:nvPr/>
          </p:nvSpPr>
          <p:spPr>
            <a:xfrm>
              <a:off x="5855367" y="477687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F5A7A66-0572-43FC-BE28-B3188A023B0A}"/>
              </a:ext>
            </a:extLst>
          </p:cNvPr>
          <p:cNvGrpSpPr/>
          <p:nvPr/>
        </p:nvGrpSpPr>
        <p:grpSpPr>
          <a:xfrm>
            <a:off x="5369602" y="1343317"/>
            <a:ext cx="3407767" cy="4196670"/>
            <a:chOff x="6476500" y="1103754"/>
            <a:chExt cx="3407767" cy="406948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F0ADDB-0C80-4E4C-8A5F-41531C83A1F2}"/>
                </a:ext>
              </a:extLst>
            </p:cNvPr>
            <p:cNvSpPr txBox="1"/>
            <p:nvPr/>
          </p:nvSpPr>
          <p:spPr>
            <a:xfrm>
              <a:off x="6476500" y="3558085"/>
              <a:ext cx="3407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已有结果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840C877-F8A5-4187-938B-CE857F1DE389}"/>
                </a:ext>
              </a:extLst>
            </p:cNvPr>
            <p:cNvSpPr txBox="1"/>
            <p:nvPr/>
          </p:nvSpPr>
          <p:spPr>
            <a:xfrm>
              <a:off x="6476500" y="1103754"/>
              <a:ext cx="2893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问题背景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C0A1E3-FF53-4D0C-8217-F762651D9F2F}"/>
                </a:ext>
              </a:extLst>
            </p:cNvPr>
            <p:cNvSpPr txBox="1"/>
            <p:nvPr/>
          </p:nvSpPr>
          <p:spPr>
            <a:xfrm>
              <a:off x="6476500" y="4785250"/>
              <a:ext cx="1480256" cy="387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未来计划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9E076CC-008F-4ABD-9B6E-72D584BE4970}"/>
                </a:ext>
              </a:extLst>
            </p:cNvPr>
            <p:cNvSpPr txBox="1"/>
            <p:nvPr/>
          </p:nvSpPr>
          <p:spPr>
            <a:xfrm>
              <a:off x="6476500" y="2330919"/>
              <a:ext cx="2652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已有方法</a:t>
              </a:r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878A717B-BB58-46A3-B067-FEBC477F05C1}"/>
              </a:ext>
            </a:extLst>
          </p:cNvPr>
          <p:cNvSpPr/>
          <p:nvPr/>
        </p:nvSpPr>
        <p:spPr>
          <a:xfrm>
            <a:off x="8215302" y="1292458"/>
            <a:ext cx="463473" cy="463473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3F0A52-A6C9-4FE2-B6FA-3C8EC329942D}"/>
              </a:ext>
            </a:extLst>
          </p:cNvPr>
          <p:cNvSpPr txBox="1"/>
          <p:nvPr/>
        </p:nvSpPr>
        <p:spPr>
          <a:xfrm>
            <a:off x="8772194" y="1324139"/>
            <a:ext cx="148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上周工作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376271"/>
      </p:ext>
    </p:extLst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第一部分：问题背景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63F48B-BDBF-44FF-8295-D90AFB7A917F}"/>
              </a:ext>
            </a:extLst>
          </p:cNvPr>
          <p:cNvSpPr txBox="1"/>
          <p:nvPr/>
        </p:nvSpPr>
        <p:spPr>
          <a:xfrm>
            <a:off x="660400" y="1390422"/>
            <a:ext cx="10858499" cy="28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l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离题定义：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7200" lvl="2" indent="-3600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内容离题：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部分离题： 如首尾呼应，但中间部分离题；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28575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完全离题： 整篇内容与题目均不符；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7200" lvl="2" indent="-3600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体裁离题：如要求议论文写成记叙文。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lvl="1" indent="-360000" algn="l">
              <a:lnSpc>
                <a:spcPct val="125000"/>
              </a:lnSpc>
              <a:buFont typeface="+mj-lt"/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7200" lvl="2" indent="-3600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作文自动评分系统的发展，离题论文的识别是自动化作文评分中要解决的任务之一。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lvl="1" indent="-360000" algn="l">
              <a:lnSpc>
                <a:spcPct val="125000"/>
              </a:lnSpc>
              <a:buFont typeface="+mj-lt"/>
              <a:buAutoNum type="arabicPeriod" startAt="3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88ACB3A3-F7BF-4410-85FA-26FDC0D2E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4498"/>
              </p:ext>
            </p:extLst>
          </p:nvPr>
        </p:nvGraphicFramePr>
        <p:xfrm>
          <a:off x="1450975" y="4396889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609280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95847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946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4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ICLE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智批改初中作文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人工标注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0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284226"/>
      </p:ext>
    </p:extLst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第二部分：已有方法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A512B5-661D-41C8-8069-58492B6E7FF0}"/>
              </a:ext>
            </a:extLst>
          </p:cNvPr>
          <p:cNvSpPr txBox="1"/>
          <p:nvPr/>
        </p:nvSpPr>
        <p:spPr>
          <a:xfrm>
            <a:off x="660400" y="1299892"/>
            <a:ext cx="10858499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分类方法：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800100" lvl="1" indent="-342900">
              <a:lnSpc>
                <a:spcPct val="110000"/>
              </a:lnSpc>
              <a:buSzPts val="1800"/>
              <a:buFont typeface="Arial" panose="020B0604020202020204" pitchFamily="34" charset="0"/>
              <a:buChar char="•"/>
            </a:pPr>
            <a:r>
              <a:rPr lang="zh-CN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标记文章中每个句子的角色标签（人工标注）： 中心思想句、结论句等应与主题相关。</a:t>
            </a: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4672" lvl="1" indent="-34747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计算特征：文章中每个句子和</a:t>
            </a:r>
            <a:r>
              <a:rPr lang="en-US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prompt</a:t>
            </a:r>
            <a:r>
              <a:rPr lang="zh-CN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之间的相似性；</a:t>
            </a: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4672" lvl="1" indent="-34747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SVM</a:t>
            </a:r>
            <a:r>
              <a:rPr lang="zh-CN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分类，判断是否离题。</a:t>
            </a:r>
            <a:endParaRPr lang="en-US" altLang="zh-CN" b="0" i="0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804672" lvl="1" indent="-347472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Evaluating Multiple Aspects of Coherence in Student Essays (2004, </a:t>
            </a:r>
            <a:r>
              <a:rPr lang="en-US" altLang="zh-CN" b="0" i="0" spc="0" baseline="0" dirty="0" err="1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D.Higgins</a:t>
            </a:r>
            <a:r>
              <a:rPr lang="en-US" altLang="zh-CN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.</a:t>
            </a:r>
          </a:p>
          <a:p>
            <a:pPr marL="360000" lvl="1" indent="-342900">
              <a:lnSpc>
                <a:spcPct val="110000"/>
              </a:lnSpc>
              <a:buFont typeface="+mj-lt"/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回归方法：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7600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b="0" i="0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人工标注数据，对离题作文打分，</a:t>
            </a:r>
            <a:endParaRPr lang="en-US" altLang="zh-CN" b="0" i="0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7600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针对每个主题训练一个回归模型；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760050" lvl="2" indent="-28575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18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Modeling Prompt Adherence in Student Essays (2014, Isaac </a:t>
            </a:r>
            <a:r>
              <a:rPr lang="en-US" altLang="zh-CN" sz="1800" b="0" i="0" kern="1200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Persing</a:t>
            </a:r>
            <a:r>
              <a:rPr lang="en-US" altLang="zh-CN" sz="18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 and Vincent Ng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)</a:t>
            </a:r>
            <a:endParaRPr lang="en-US" altLang="zh-CN" b="0" i="0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347472" marR="0" indent="-347472" algn="l" rtl="0" fontAlgn="ctr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 startAt="3"/>
            </a:pPr>
            <a:r>
              <a:rPr lang="zh-CN" altLang="en-US" sz="1800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主题</a:t>
            </a:r>
            <a:r>
              <a:rPr lang="zh-CN" altLang="zh-CN" sz="1800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扩展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804672" lvl="1" indent="-347472" fontAlgn="ctr">
              <a:lnSpc>
                <a:spcPct val="110000"/>
              </a:lnSpc>
              <a:buSzPts val="1800"/>
              <a:buFont typeface="Arial" panose="020B0604020202020204" pitchFamily="34" charset="0"/>
              <a:buChar char="•"/>
            </a:pPr>
            <a:r>
              <a:rPr lang="zh-CN" altLang="en-US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对主题词进行扩展，</a:t>
            </a:r>
            <a:r>
              <a:rPr lang="zh-CN" altLang="zh-CN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计算待测文章和扩展后的候选主题之间相似度</a:t>
            </a:r>
            <a:r>
              <a:rPr lang="zh-CN" altLang="en-US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，</a:t>
            </a:r>
            <a:r>
              <a:rPr lang="zh-CN" altLang="zh-CN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对候选主题进行排序。</a:t>
            </a:r>
            <a:endParaRPr lang="en-US" altLang="zh-CN" i="0" u="none" strike="noStrike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804672" lvl="1" indent="-347472" fontAlgn="ctr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Off-topic essay detection using short prompt texts (2010, Louis and </a:t>
            </a:r>
            <a:r>
              <a:rPr lang="en-US" altLang="zh-CN" b="0" i="0" kern="1200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D.Higgins</a:t>
            </a:r>
            <a:r>
              <a:rPr lang="en-US" altLang="zh-CN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)</a:t>
            </a:r>
            <a:endParaRPr lang="zh-CN" altLang="zh-CN" dirty="0">
              <a:effectLst/>
            </a:endParaRPr>
          </a:p>
          <a:p>
            <a:pPr marL="804672" lvl="1" indent="-347472" fontAlgn="ctr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Unsupervised Modeling of Topical Relevance in L2 Learner Text (2016)</a:t>
            </a:r>
            <a:endParaRPr lang="zh-CN" altLang="zh-CN" dirty="0">
              <a:effectLst/>
            </a:endParaRPr>
          </a:p>
          <a:p>
            <a:pPr lvl="1" fontAlgn="ctr">
              <a:lnSpc>
                <a:spcPct val="110000"/>
              </a:lnSpc>
              <a:buSzPts val="18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补充（扩展方法）：</a:t>
            </a:r>
            <a:endParaRPr lang="en-US" altLang="zh-CN" sz="1800" b="0" i="0" u="none" strike="noStrike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1200150" lvl="2" indent="-285750" fontAlgn="ctr">
              <a:lnSpc>
                <a:spcPct val="110000"/>
              </a:lnSpc>
              <a:buFont typeface="微软雅黑" panose="020B0503020204020204" pitchFamily="34" charset="-122"/>
              <a:buChar char="-"/>
            </a:pPr>
            <a:r>
              <a:rPr lang="zh-CN" altLang="en-US" b="0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词形态变化；</a:t>
            </a:r>
            <a:endParaRPr lang="en-US" altLang="zh-CN" b="0" i="0" u="none" strike="noStrike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1200150" lvl="2" indent="-285750" fontAlgn="ctr">
              <a:lnSpc>
                <a:spcPct val="110000"/>
              </a:lnSpc>
              <a:buFont typeface="微软雅黑" panose="020B0503020204020204" pitchFamily="34" charset="-122"/>
              <a:buChar char="-"/>
            </a:pPr>
            <a:r>
              <a:rPr lang="zh-CN" altLang="en-US" sz="1800" b="0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同义词扩展；</a:t>
            </a:r>
            <a:endParaRPr lang="en-US" altLang="zh-CN" sz="1800" b="0" i="0" u="none" strike="noStrike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1200150" lvl="2" indent="-285750" fontAlgn="ctr">
              <a:lnSpc>
                <a:spcPct val="110000"/>
              </a:lnSpc>
              <a:buFont typeface="微软雅黑" panose="020B0503020204020204" pitchFamily="34" charset="-122"/>
              <a:buChar char="-"/>
            </a:pPr>
            <a:r>
              <a:rPr lang="zh-CN" altLang="en-US" sz="1800" b="0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相同上下文的词扩展；</a:t>
            </a:r>
            <a:endParaRPr lang="en-US" altLang="zh-CN" sz="1800" b="0" i="0" u="none" strike="noStrike" spc="0" baseline="0" dirty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elvetica Neue"/>
            </a:endParaRPr>
          </a:p>
          <a:p>
            <a:pPr marL="1200150" lvl="2" indent="-285750" fontAlgn="ctr">
              <a:lnSpc>
                <a:spcPct val="110000"/>
              </a:lnSpc>
              <a:buFont typeface="微软雅黑" panose="020B0503020204020204" pitchFamily="34" charset="-122"/>
              <a:buChar char="-"/>
            </a:pPr>
            <a:r>
              <a:rPr lang="zh-CN" altLang="en-US" sz="1800" b="0" i="0" u="none" strike="noStrike" spc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关联词扩展；</a:t>
            </a:r>
            <a:endParaRPr lang="zh-CN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920489"/>
      </p:ext>
    </p:extLst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第二部分：已有方法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79FBFB6-62CB-4D3E-A50E-B07AA6744E42}"/>
              </a:ext>
            </a:extLst>
          </p:cNvPr>
          <p:cNvSpPr txBox="1"/>
          <p:nvPr/>
        </p:nvSpPr>
        <p:spPr>
          <a:xfrm>
            <a:off x="660400" y="1285833"/>
            <a:ext cx="10858500" cy="556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>
              <a:lnSpc>
                <a:spcPct val="110000"/>
              </a:lnSpc>
              <a:buSzPts val="1800"/>
              <a:buFont typeface="+mj-lt"/>
              <a:buAutoNum type="arabicPeriod" startAt="4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使用</a:t>
            </a:r>
            <a:r>
              <a:rPr lang="zh-CN" altLang="zh-CN" sz="180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不同的方式</a:t>
            </a:r>
            <a:r>
              <a:rPr lang="zh-CN" altLang="en-US" sz="180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得到</a:t>
            </a:r>
            <a:r>
              <a:rPr lang="zh-CN" altLang="zh-CN" sz="180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句子的表示，计算句子和主题的相似度。</a:t>
            </a:r>
            <a:endParaRPr lang="zh-CN" altLang="zh-CN" sz="1800" dirty="0">
              <a:effectLst/>
            </a:endParaRPr>
          </a:p>
          <a:p>
            <a:pPr marL="742950" lvl="1" indent="-285750">
              <a:lnSpc>
                <a:spcPct val="110000"/>
              </a:lnSpc>
              <a:buSzPts val="1800"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句子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表示方法：</a:t>
            </a:r>
            <a:endParaRPr lang="en-US" altLang="zh-CN" b="0" i="0" spc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pPr marL="1261872" lvl="2" indent="-347472">
              <a:lnSpc>
                <a:spcPct val="110000"/>
              </a:lnSpc>
              <a:buSzPts val="1800"/>
              <a:buFontTx/>
              <a:buChar char="-"/>
            </a:pPr>
            <a:r>
              <a:rPr lang="en-US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TF-IDF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；</a:t>
            </a:r>
            <a:endParaRPr lang="en-US" altLang="zh-CN" b="0" i="0" spc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pPr marL="1261872" lvl="2" indent="-347472">
              <a:lnSpc>
                <a:spcPct val="110000"/>
              </a:lnSpc>
              <a:buSzPts val="1800"/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Word2Vec</a:t>
            </a:r>
            <a:r>
              <a:rPr lang="zh-CN" alt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；</a:t>
            </a:r>
            <a:endParaRPr lang="en-US" altLang="zh-CN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  <a:p>
            <a:pPr marL="1261872" lvl="2" indent="-347472">
              <a:lnSpc>
                <a:spcPct val="110000"/>
              </a:lnSpc>
              <a:buSzPts val="1800"/>
              <a:buFontTx/>
              <a:buChar char="-"/>
            </a:pPr>
            <a:r>
              <a:rPr lang="en-US" altLang="zh-CN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IDF-Embeddings</a:t>
            </a:r>
            <a:r>
              <a:rPr lang="zh-CN" altLang="en-US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；</a:t>
            </a:r>
            <a:endParaRPr lang="en-US" altLang="zh-CN" sz="1800" b="0" i="0" spc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pPr marL="1261872" lvl="2" indent="-347472">
              <a:lnSpc>
                <a:spcPct val="110000"/>
              </a:lnSpc>
              <a:buSzPts val="1800"/>
              <a:buFontTx/>
              <a:buChar char="-"/>
            </a:pPr>
            <a:r>
              <a:rPr lang="en-US" altLang="zh-CN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Skip-Thoughts</a:t>
            </a:r>
            <a:r>
              <a:rPr lang="zh-CN" altLang="en-US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：一种用于学习分布式句子表示的神经网络模型；</a:t>
            </a:r>
            <a:endParaRPr lang="en-US" altLang="zh-CN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  <a:p>
            <a:pPr marL="1261872" lvl="2" indent="-347472">
              <a:lnSpc>
                <a:spcPct val="110000"/>
              </a:lnSpc>
              <a:buSzPts val="1800"/>
              <a:buFontTx/>
              <a:buChar char="-"/>
            </a:pPr>
            <a:r>
              <a:rPr lang="en-US" altLang="zh-CN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Weighted-Embeddings</a:t>
            </a:r>
            <a:r>
              <a:rPr lang="zh-CN" altLang="en-US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：无监督训练；</a:t>
            </a:r>
            <a:endParaRPr lang="en-US" altLang="zh-CN" sz="1800" b="0" i="0" spc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pPr marL="742950" lvl="1" indent="-285750">
              <a:lnSpc>
                <a:spcPct val="110000"/>
              </a:lnSpc>
              <a:buSzPts val="1800"/>
              <a:buFont typeface="Wingdings" panose="05000000000000000000" pitchFamily="2" charset="2"/>
              <a:buChar char="p"/>
            </a:pPr>
            <a:r>
              <a:rPr lang="en-US" altLang="zh-CN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elvetica Neue"/>
              </a:rPr>
              <a:t>Sentence Similarity Measures for Fine-Grained Estimation of Topical Relevance in Learner Essays (2016)</a:t>
            </a:r>
            <a:endParaRPr lang="zh-CN" altLang="zh-CN" dirty="0">
              <a:effectLst/>
            </a:endParaRPr>
          </a:p>
          <a:p>
            <a:pPr marL="347472" marR="0" indent="-347472" algn="l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 startAt="4"/>
            </a:pPr>
            <a:r>
              <a:rPr lang="zh-CN" altLang="en-US" sz="1800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无监督学习：</a:t>
            </a:r>
            <a:endParaRPr lang="en-US" altLang="zh-CN" sz="1800" b="0" i="0" spc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pPr marL="804672" lvl="1" indent="-347472">
              <a:lnSpc>
                <a:spcPct val="110000"/>
              </a:lnSpc>
              <a:buSzPts val="1800"/>
              <a:buFont typeface="Arial" panose="020B0604020202020204" pitchFamily="34" charset="0"/>
              <a:buChar char="•"/>
            </a:pPr>
            <a:r>
              <a:rPr lang="zh-CN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其将离题文章分为两种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，</a:t>
            </a:r>
            <a:r>
              <a:rPr lang="zh-CN" altLang="zh-CN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针对这两种离题作为类型分别进行检测</a:t>
            </a:r>
            <a:r>
              <a:rPr lang="zh-CN" altLang="en-US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。</a:t>
            </a:r>
            <a:endParaRPr lang="zh-CN" altLang="zh-CN" dirty="0">
              <a:effectLst/>
            </a:endParaRPr>
          </a:p>
          <a:p>
            <a:pPr marL="1099566" lvl="1" indent="-285750">
              <a:lnSpc>
                <a:spcPct val="110000"/>
              </a:lnSpc>
              <a:buFontTx/>
              <a:buChar char="-"/>
            </a:pPr>
            <a:r>
              <a:rPr lang="en-US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unexpected topic essay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；</a:t>
            </a:r>
            <a:endParaRPr lang="en-US" altLang="zh-CN" dirty="0"/>
          </a:p>
          <a:p>
            <a:pPr marL="1099566" lvl="1" indent="-285750">
              <a:lnSpc>
                <a:spcPct val="110000"/>
              </a:lnSpc>
              <a:buFontTx/>
              <a:buChar char="-"/>
            </a:pPr>
            <a:r>
              <a:rPr lang="en-US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bad faith essay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；</a:t>
            </a:r>
            <a:endParaRPr lang="zh-CN" altLang="zh-CN" dirty="0">
              <a:effectLst/>
            </a:endParaRPr>
          </a:p>
          <a:p>
            <a:pPr marL="806400" lvl="1" indent="-349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计算待测文章和多个候选主题词之间的相似度分数，对候选主题进行排序，目标主题在</a:t>
            </a:r>
            <a:r>
              <a:rPr lang="en-US" altLang="zh-CN" b="0" i="0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topK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之内，表示未离题，否则为离题。 </a:t>
            </a:r>
            <a:r>
              <a:rPr lang="en-US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K</a:t>
            </a:r>
            <a:r>
              <a:rPr lang="zh-CN" altLang="en-US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的值通过交叉验证选择。</a:t>
            </a:r>
            <a:endParaRPr lang="en-US" altLang="zh-CN" b="0" i="0" spc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Helvetica Neue"/>
              <a:cs typeface="Helvetica Neue"/>
            </a:endParaRPr>
          </a:p>
          <a:p>
            <a:pPr marL="804672" lvl="1" indent="-347472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Advanced Capabilities for evaluating student writing: Detecting off-topic essays without topic-specific training (2005, </a:t>
            </a:r>
            <a:r>
              <a:rPr lang="en-US" altLang="zh-CN" b="0" i="0" spc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D.Higgins</a:t>
            </a:r>
            <a:r>
              <a:rPr lang="en-US" altLang="zh-CN" b="0" i="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</a:rPr>
              <a:t>)</a:t>
            </a:r>
            <a:endParaRPr lang="zh-CN" altLang="zh-CN" dirty="0">
              <a:effectLst/>
            </a:endParaRPr>
          </a:p>
          <a:p>
            <a:pPr marL="804672" indent="-347472" algn="l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18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Identifying off-topic student essays without topic-specific training data(2006)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8279428"/>
      </p:ext>
    </p:extLst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第二部分：已有方法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79FBFB6-62CB-4D3E-A50E-B07AA6744E42}"/>
              </a:ext>
            </a:extLst>
          </p:cNvPr>
          <p:cNvSpPr txBox="1"/>
          <p:nvPr/>
        </p:nvSpPr>
        <p:spPr>
          <a:xfrm>
            <a:off x="660400" y="1376363"/>
            <a:ext cx="1085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ts val="1800"/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自己的方法：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6">
                <a:extLst>
                  <a:ext uri="{FF2B5EF4-FFF2-40B4-BE49-F238E27FC236}">
                    <a16:creationId xmlns:a16="http://schemas.microsoft.com/office/drawing/2014/main" id="{0CC6F9D0-2E16-4D64-A219-01EF6A247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888408"/>
                  </p:ext>
                </p:extLst>
              </p:nvPr>
            </p:nvGraphicFramePr>
            <p:xfrm>
              <a:off x="1092537" y="1845173"/>
              <a:ext cx="5047598" cy="4666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7598">
                      <a:extLst>
                        <a:ext uri="{9D8B030D-6E8A-4147-A177-3AD203B41FA5}">
                          <a16:colId xmlns:a16="http://schemas.microsoft.com/office/drawing/2014/main" val="2458722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fontAlgn="auto" latinLnBrk="0" hangingPunct="0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200" b="1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Microsoft YaHei"/>
                            </a:rPr>
                            <a:t>Algorithm </a:t>
                          </a:r>
                          <a:r>
                            <a:rPr kumimoji="0" lang="en-US" altLang="zh-CN" sz="120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Microsoft YaHei"/>
                            </a:rPr>
                            <a:t>Similarity</a:t>
                          </a:r>
                          <a:endParaRPr kumimoji="0" lang="en-US" altLang="zh-CN" sz="120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Times New Roman" panose="02020603050405020304" pitchFamily="18" charset="0"/>
                            <a:ea typeface="Microsoft YaHei"/>
                            <a:cs typeface="Times New Roman" panose="02020603050405020304" pitchFamily="18" charset="0"/>
                            <a:sym typeface="Microsoft YaHei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254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Require: 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范文集合：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1200" b="0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测试作文集合：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，模型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zh-CN" altLang="en-US" sz="1200" b="0" smtClean="0">
                                  <a:latin typeface="Cambria Math" panose="02040503050406030204" pitchFamily="18" charset="0"/>
                                </a:rPr>
                                <m:t>；</m:t>
                              </m:r>
                            </m:oMath>
                          </a14:m>
                          <a:endParaRPr lang="en-US" altLang="zh-CN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Strategy: 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average,</a:t>
                          </a:r>
                          <a:r>
                            <a:rPr lang="zh-CN" alt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max, top-k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1: Define variables: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b="0" dirty="0">
                              <a:latin typeface="+mj-lt"/>
                            </a:rPr>
                            <a:t>  2:</a:t>
                          </a:r>
                          <a:r>
                            <a:rPr lang="en-US" altLang="zh-CN" sz="12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200" b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200" dirty="0">
                            <a:latin typeface="Times New Roman" panose="02020603050405020304" pitchFamily="18" charset="0"/>
                            <a:ea typeface="Fira Code" panose="020B0809050000020004" pitchFamily="49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3: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: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4:      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: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b="0" dirty="0">
                              <a:latin typeface="+mj-lt"/>
                            </a:rPr>
                            <a:t>  5:             Calculate similarity: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altLang="zh-CN" sz="1200" dirty="0" err="1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cosine_similarity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6:                         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= Strategy(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7: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.append(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Fira Code" panose="020B0809050000020004" pitchFamily="49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8: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.append(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9:      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end for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10: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end for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11: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en-US" altLang="zh-CN" sz="1200" baseline="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enumerate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):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12:      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, _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en-US" altLang="zh-CN" sz="1200" baseline="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enumerate(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baseline="0" smtClean="0">
                                  <a:latin typeface="Cambria Math" panose="02040503050406030204" pitchFamily="18" charset="0"/>
                                  <a:ea typeface="Fira Code" panose="020B0809050000020004" pitchFamily="49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altLang="zh-CN" sz="1200" baseline="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):</a:t>
                          </a:r>
                          <a:endParaRPr lang="en-US" altLang="zh-CN" sz="1200" dirty="0">
                            <a:latin typeface="Times New Roman" panose="02020603050405020304" pitchFamily="18" charset="0"/>
                            <a:ea typeface="Fira Code" panose="020B0809050000020004" pitchFamily="49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b="0" dirty="0">
                              <a:latin typeface="+mj-lt"/>
                            </a:rPr>
                            <a:t>13: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= sorted(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14:</a:t>
                          </a:r>
                          <a:r>
                            <a:rPr lang="en-US" altLang="zh-CN" sz="1200" baseline="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Calculate the ranking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 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𝑟𝑎𝑛𝑘</m:t>
                              </m:r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200" b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CN" sz="1200" dirty="0">
                            <a:latin typeface="Times New Roman" panose="02020603050405020304" pitchFamily="18" charset="0"/>
                            <a:ea typeface="Fira Code" panose="020B0809050000020004" pitchFamily="49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15:      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end for</a:t>
                          </a:r>
                        </a:p>
                        <a:p>
                          <a:pPr algn="l">
                            <a:lnSpc>
                              <a:spcPct val="125000"/>
                            </a:lnSpc>
                          </a:pPr>
                          <a:r>
                            <a:rPr lang="en-US" altLang="zh-CN" sz="1200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16: </a:t>
                          </a:r>
                          <a:r>
                            <a:rPr lang="en-US" altLang="zh-CN" sz="1200" b="1" dirty="0">
                              <a:latin typeface="Times New Roman" panose="02020603050405020304" pitchFamily="18" charset="0"/>
                              <a:ea typeface="Fira Code" panose="020B0809050000020004" pitchFamily="49" charset="0"/>
                              <a:cs typeface="Times New Roman" panose="02020603050405020304" pitchFamily="18" charset="0"/>
                            </a:rPr>
                            <a:t>end for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7138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6">
                <a:extLst>
                  <a:ext uri="{FF2B5EF4-FFF2-40B4-BE49-F238E27FC236}">
                    <a16:creationId xmlns:a16="http://schemas.microsoft.com/office/drawing/2014/main" id="{0CC6F9D0-2E16-4D64-A219-01EF6A2470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888408"/>
                  </p:ext>
                </p:extLst>
              </p:nvPr>
            </p:nvGraphicFramePr>
            <p:xfrm>
              <a:off x="1092537" y="1845173"/>
              <a:ext cx="5047598" cy="4666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47598">
                      <a:extLst>
                        <a:ext uri="{9D8B030D-6E8A-4147-A177-3AD203B41FA5}">
                          <a16:colId xmlns:a16="http://schemas.microsoft.com/office/drawing/2014/main" val="2458722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fontAlgn="auto" latinLnBrk="0" hangingPunct="0">
                            <a:lnSpc>
                              <a:spcPct val="12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1200" b="1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Microsoft YaHei"/>
                            </a:rPr>
                            <a:t>Algorithm </a:t>
                          </a:r>
                          <a:r>
                            <a:rPr kumimoji="0" lang="en-US" altLang="zh-CN" sz="1200" u="none" strike="noStrike" cap="none" spc="0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Microsoft YaHei"/>
                            </a:rPr>
                            <a:t>Similarity</a:t>
                          </a:r>
                          <a:endParaRPr kumimoji="0" lang="en-US" altLang="zh-CN" sz="1200" i="0" u="none" strike="noStrike" cap="none" spc="0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Times New Roman" panose="02020603050405020304" pitchFamily="18" charset="0"/>
                            <a:ea typeface="Microsoft YaHei"/>
                            <a:cs typeface="Times New Roman" panose="02020603050405020304" pitchFamily="18" charset="0"/>
                            <a:sym typeface="Microsoft YaHei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52544343"/>
                      </a:ext>
                    </a:extLst>
                  </a:tr>
                  <a:tr h="429526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8782" r="-121" b="-11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138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AE938CA-4D80-4C78-903B-E17BB8F0550B}"/>
                  </a:ext>
                </a:extLst>
              </p:cNvPr>
              <p:cNvSpPr txBox="1"/>
              <p:nvPr/>
            </p:nvSpPr>
            <p:spPr>
              <a:xfrm>
                <a:off x="6907793" y="1792750"/>
                <a:ext cx="4611107" cy="4936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HBiLstm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00150" lvl="2" indent="-285750">
                  <a:lnSpc>
                    <a:spcPct val="125000"/>
                  </a:lnSpc>
                  <a:buFont typeface="微软雅黑" panose="020B0503020204020204" pitchFamily="34" charset="-122"/>
                  <a:buChar char="-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分类模型：使用智批改初中作文进行训练；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00150" lvl="2" indent="-285750">
                  <a:lnSpc>
                    <a:spcPct val="125000"/>
                  </a:lnSpc>
                  <a:buFont typeface="微软雅黑" panose="020B0503020204020204" pitchFamily="34" charset="-122"/>
                  <a:buChar char="-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目标：使模型对不同主题下的作文有一定的区分能力；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BERT</a:t>
                </a:r>
              </a:p>
              <a:p>
                <a:pPr marL="1200150" lvl="2" indent="-285750">
                  <a:lnSpc>
                    <a:spcPct val="125000"/>
                  </a:lnSpc>
                  <a:buFont typeface="微软雅黑" panose="020B0503020204020204" pitchFamily="34" charset="-122"/>
                  <a:buChar char="-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BERT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原始模型；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离题作文分类标准：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计算待测文章和所有主题范文之间的相似度分数，对相似度分数进行排序，若目标主题下相似度分数排名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之内，表示未离题，否则为离题；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AE938CA-4D80-4C78-903B-E17BB8F0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793" y="1792750"/>
                <a:ext cx="4611107" cy="4936095"/>
              </a:xfrm>
              <a:prstGeom prst="rect">
                <a:avLst/>
              </a:prstGeom>
              <a:blipFill>
                <a:blip r:embed="rId5"/>
                <a:stretch>
                  <a:fillRect l="-1057" r="-5416" b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30476"/>
      </p:ext>
    </p:extLst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第二部分：已有方法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2B6669-6087-455D-9DE8-3D9E5952F76A}"/>
                  </a:ext>
                </a:extLst>
              </p:cNvPr>
              <p:cNvSpPr txBox="1"/>
              <p:nvPr/>
            </p:nvSpPr>
            <p:spPr>
              <a:xfrm>
                <a:off x="660401" y="1376363"/>
                <a:ext cx="10858500" cy="21790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457200" marR="0" lvl="0" indent="-457200" algn="l" defTabSz="584200" rtl="0" eaLnBrk="1" fontAlgn="auto" latinLnBrk="0" hangingPunct="0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lang="zh-CN" altLang="en-US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自己的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方法</a:t>
                </a:r>
                <a:endPara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endParaRPr>
              </a:p>
              <a:p>
                <a:pPr marL="914400" lvl="1" indent="-457200" defTabSz="584200" hangingPunct="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数据：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</a:rPr>
                  <a:t>小学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作文（四年级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+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五年级），每个主题抽取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10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篇做范文，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</a:rPr>
                  <a:t>1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0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篇做测试；</a:t>
                </a:r>
                <a:endPara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endParaRPr>
              </a:p>
              <a:p>
                <a:pPr marL="914400" lvl="1" indent="-457200" defTabSz="584200" hangingPunct="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模型：</a:t>
                </a:r>
                <a:r>
                  <a:rPr kumimoji="0" lang="en-US" altLang="zh-CN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HBiLstm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、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BERT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；</a:t>
                </a:r>
              </a:p>
              <a:p>
                <a:pPr marL="914400" lvl="1" indent="-457200" defTabSz="584200" hangingPunct="0">
                  <a:lnSpc>
                    <a:spcPct val="12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实验设置：</a:t>
                </a:r>
                <a:endPara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endParaRPr>
              </a:p>
              <a:p>
                <a:pPr marL="1371600" lvl="2" indent="-457200" defTabSz="584200" hangingPunct="0">
                  <a:lnSpc>
                    <a:spcPct val="125000"/>
                  </a:lnSpc>
                  <a:buFont typeface="微软雅黑" panose="020B0503020204020204" pitchFamily="34" charset="-122"/>
                  <a:buChar char="-"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每个主题随机从其他主题中抽取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</a:rPr>
                  <a:t>2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0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篇作文构建负样本；</a:t>
                </a:r>
                <a:endParaRPr lang="en-US" altLang="zh-CN" kern="0" noProof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endParaRPr>
              </a:p>
              <a:p>
                <a:pPr marL="1371600" lvl="2" indent="-457200" defTabSz="584200" hangingPunct="0">
                  <a:lnSpc>
                    <a:spcPct val="125000"/>
                  </a:lnSpc>
                  <a:buFont typeface="微软雅黑" panose="020B0503020204020204" pitchFamily="34" charset="-122"/>
                  <a:buChar char="-"/>
                  <a:defRPr/>
                </a:pP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离题标准取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K=1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，即相似度分数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Helvetica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Helvetica"/>
                            <a:sym typeface="Helvetica"/>
                          </a:rPr>
                          <m:t>𝑝</m:t>
                        </m:r>
                      </m:e>
                      <m:sub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Helvetica"/>
                            <a:sym typeface="Helvetica"/>
                          </a:rPr>
                          <m:t>𝑖</m:t>
                        </m:r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Helvetica"/>
                            <a:sym typeface="Helvetica"/>
                          </a:rPr>
                          <m:t>,</m:t>
                        </m:r>
                        <m:r>
                          <a:rPr kumimoji="0" lang="en-US" altLang="zh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Helvetica"/>
                            <a:sym typeface="Helvetica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排名为</a:t>
                </a:r>
                <a:r>
                  <a:rPr kumimoji="0" lang="en-US" altLang="zh-CN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1</a:t>
                </a:r>
                <a:r>
                  <a: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则判定为不离题；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F2B6669-6087-455D-9DE8-3D9E5952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1" y="1376363"/>
                <a:ext cx="10858500" cy="2179058"/>
              </a:xfrm>
              <a:prstGeom prst="rect">
                <a:avLst/>
              </a:prstGeom>
              <a:blipFill>
                <a:blip r:embed="rId4"/>
                <a:stretch>
                  <a:fillRect l="-337" b="-336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730042"/>
      </p:ext>
    </p:extLst>
  </p:cSld>
  <p:clrMapOvr>
    <a:masterClrMapping/>
  </p:clrMapOvr>
  <p:transition spd="slow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第三部分：已有结果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BF6B265-4C46-49E0-97A1-6BC45AE2D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70055"/>
              </p:ext>
            </p:extLst>
          </p:nvPr>
        </p:nvGraphicFramePr>
        <p:xfrm>
          <a:off x="804000" y="1794877"/>
          <a:ext cx="105840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209234473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7112220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45318240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094955539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97360039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617422379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Acc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P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R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F1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009682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HBiLstm</a:t>
                      </a:r>
                      <a:r>
                        <a:rPr lang="en-US" altLang="zh-CN" sz="1400" dirty="0"/>
                        <a:t>*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average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0.8200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0.8253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0.8200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0.8189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71778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max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0.7333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0.7409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0.7333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0.7192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78379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topk3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0.7952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0.7848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43941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HBiLstm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average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0.7467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0.7872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0.7467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0.7258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66447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max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0.7267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0.7446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0.7267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0.7133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93286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topk3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0.7788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0.7600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0.7532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126383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average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0.7533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0.7843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0.7533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0.7421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327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max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0.8067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0.8225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0.8067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0.8040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08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topk3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0.8009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0.7800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0.7777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2292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4AAF365-9666-446D-9171-8C4B397F80B4}"/>
              </a:ext>
            </a:extLst>
          </p:cNvPr>
          <p:cNvSpPr txBox="1"/>
          <p:nvPr/>
        </p:nvSpPr>
        <p:spPr>
          <a:xfrm>
            <a:off x="5166900" y="143278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四年级作文实验结果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02108B-18B4-4D69-8A1C-3669734F19A4}"/>
              </a:ext>
            </a:extLst>
          </p:cNvPr>
          <p:cNvSpPr txBox="1"/>
          <p:nvPr/>
        </p:nvSpPr>
        <p:spPr>
          <a:xfrm>
            <a:off x="804000" y="4934139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r>
              <a:rPr lang="en-US" altLang="zh-CN" sz="1400" dirty="0"/>
              <a:t>*</a:t>
            </a:r>
            <a:r>
              <a:rPr lang="zh-CN" altLang="en-US" sz="1400" dirty="0"/>
              <a:t>表示使用字向量；</a:t>
            </a:r>
            <a:r>
              <a:rPr lang="en-US" altLang="zh-CN" sz="1400" dirty="0"/>
              <a:t>topk3</a:t>
            </a:r>
            <a:r>
              <a:rPr lang="zh-CN" altLang="en-US" sz="1400" dirty="0"/>
              <a:t>表示</a:t>
            </a:r>
            <a:r>
              <a:rPr lang="en-US" altLang="zh-CN" sz="1400" dirty="0" err="1"/>
              <a:t>topk</a:t>
            </a:r>
            <a:r>
              <a:rPr lang="en-US" altLang="zh-CN" sz="1400" dirty="0"/>
              <a:t>=3</a:t>
            </a:r>
            <a:r>
              <a:rPr lang="zh-CN" altLang="en-US" sz="14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359015942"/>
      </p:ext>
    </p:extLst>
  </p:cSld>
  <p:clrMapOvr>
    <a:masterClrMapping/>
  </p:clrMapOvr>
  <p:transition spd="slow" advTm="3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第三部分：已有结果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306" y="118096"/>
            <a:ext cx="886694" cy="962696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38F3345-4AF3-41D0-A521-7A414BA17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509"/>
              </p:ext>
            </p:extLst>
          </p:nvPr>
        </p:nvGraphicFramePr>
        <p:xfrm>
          <a:off x="804000" y="1822781"/>
          <a:ext cx="105840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209234473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007112220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45318240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094955539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97360039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617422379"/>
                    </a:ext>
                  </a:extLst>
                </a:gridCol>
              </a:tblGrid>
              <a:tr h="252000">
                <a:tc gridSpan="2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Acc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009682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HBiLstm</a:t>
                      </a:r>
                      <a:r>
                        <a:rPr lang="en-US" altLang="zh-CN" sz="1400" dirty="0"/>
                        <a:t>*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average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0.8618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0.8532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71778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max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0.8617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0.8540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78379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topk3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0.8667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0.8830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0.8667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0.8676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43941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HBiLstm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average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0.7667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0.7877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0.7667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0.7529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66447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max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0.8133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0.8253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0.8133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0.8105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93286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topk3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0.8267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0.8293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0.8267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0.8211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126383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average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0.7856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0.7533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0.7376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32707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max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0.8282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0.8200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0.8185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082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Fira Code" panose="020B0809050000020004" pitchFamily="49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b="1" dirty="0"/>
                        <a:t>topk3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0.8000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0.8180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0.8000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0.7918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2292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7D027BA-3BA5-439B-AE3D-FB2635EA5D15}"/>
              </a:ext>
            </a:extLst>
          </p:cNvPr>
          <p:cNvSpPr txBox="1"/>
          <p:nvPr/>
        </p:nvSpPr>
        <p:spPr>
          <a:xfrm>
            <a:off x="5166900" y="143278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五年级作文实验结果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4AEAA6-188D-4AF6-8B97-AA854E03A970}"/>
              </a:ext>
            </a:extLst>
          </p:cNvPr>
          <p:cNvSpPr txBox="1"/>
          <p:nvPr/>
        </p:nvSpPr>
        <p:spPr>
          <a:xfrm>
            <a:off x="804000" y="4961296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r>
              <a:rPr lang="en-US" altLang="zh-CN" sz="1400" dirty="0"/>
              <a:t>*</a:t>
            </a:r>
            <a:r>
              <a:rPr lang="zh-CN" altLang="en-US" sz="1400" dirty="0"/>
              <a:t>表示使用字向量；</a:t>
            </a:r>
            <a:r>
              <a:rPr lang="en-US" altLang="zh-CN" sz="1400" dirty="0"/>
              <a:t>topk3</a:t>
            </a:r>
            <a:r>
              <a:rPr lang="zh-CN" altLang="en-US" sz="1400" dirty="0"/>
              <a:t>表示</a:t>
            </a:r>
            <a:r>
              <a:rPr lang="en-US" altLang="zh-CN" sz="1400" dirty="0" err="1"/>
              <a:t>topk</a:t>
            </a:r>
            <a:r>
              <a:rPr lang="en-US" altLang="zh-CN" sz="1400" dirty="0"/>
              <a:t>=3</a:t>
            </a:r>
            <a:r>
              <a:rPr lang="zh-CN" altLang="en-US" sz="14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931877446"/>
      </p:ext>
    </p:extLst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1695</Words>
  <Application>Microsoft Office PowerPoint</Application>
  <PresentationFormat>宽屏</PresentationFormat>
  <Paragraphs>332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Helvetica Neue</vt:lpstr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Qu yuanbin</cp:lastModifiedBy>
  <cp:revision>601</cp:revision>
  <dcterms:created xsi:type="dcterms:W3CDTF">2018-07-22T02:36:38Z</dcterms:created>
  <dcterms:modified xsi:type="dcterms:W3CDTF">2020-10-15T06:54:13Z</dcterms:modified>
</cp:coreProperties>
</file>