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28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24" r:id="rId13"/>
    <p:sldId id="32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74" d="100"/>
          <a:sy n="74" d="100"/>
        </p:scale>
        <p:origin x="5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90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36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02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1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05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78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80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6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0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0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2021/3/4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方案一：基于排序方法（参考题目：共</a:t>
            </a:r>
            <a:r>
              <a:rPr kumimoji="1" lang="en-US" altLang="zh-CN" sz="2000" dirty="0"/>
              <a:t>330</a:t>
            </a:r>
            <a:r>
              <a:rPr kumimoji="1" lang="zh-CN" altLang="en-US" sz="2000" dirty="0"/>
              <a:t>个题目）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开发集调阈值，测试集进行测试</a:t>
            </a:r>
            <a:endParaRPr kumimoji="1"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4783782" y="5694074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CE2957-32C5-4925-9224-18EBB1E90321}"/>
              </a:ext>
            </a:extLst>
          </p:cNvPr>
          <p:cNvSpPr txBox="1"/>
          <p:nvPr/>
        </p:nvSpPr>
        <p:spPr>
          <a:xfrm>
            <a:off x="9195515" y="2522688"/>
            <a:ext cx="202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整体指标低于单个题目调阈值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86662D0-EC24-4184-94EB-32DE49C1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12963"/>
              </p:ext>
            </p:extLst>
          </p:nvPr>
        </p:nvGraphicFramePr>
        <p:xfrm>
          <a:off x="838200" y="2545851"/>
          <a:ext cx="7675302" cy="34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70">
                  <a:extLst>
                    <a:ext uri="{9D8B030D-6E8A-4147-A177-3AD203B41FA5}">
                      <a16:colId xmlns:a16="http://schemas.microsoft.com/office/drawing/2014/main" val="2296399446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4265591779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3216276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906849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06903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517607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9690808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65237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18010026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25621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f1-score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f1-score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62508113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未添加测试集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031187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0.0846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0.1376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0.9615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809828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bert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0.0546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0.2792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0.9242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0763595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0.0472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0.0784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0.8792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0.9259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2142076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XLNet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0.1883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54779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0.0756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0.1362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0.0972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89945726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添加测试集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0.1208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381255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0.9744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226209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bert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0.0968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0.1059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0.9718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0.9744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65096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0.9728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012920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doc2vec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0.0404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0.2273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0.9151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832628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0.0408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0.9174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8433128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seq2seq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0.0757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0.9764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0.9575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34340441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0.0633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0.1153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0.9766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7359279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996250B-45B0-47DF-BDED-20EB2D3E3499}"/>
              </a:ext>
            </a:extLst>
          </p:cNvPr>
          <p:cNvSpPr txBox="1"/>
          <p:nvPr/>
        </p:nvSpPr>
        <p:spPr>
          <a:xfrm>
            <a:off x="3077331" y="6071073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7.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</p:spTree>
    <p:extLst>
      <p:ext uri="{BB962C8B-B14F-4D97-AF65-F5344CB8AC3E}">
        <p14:creationId xmlns:p14="http://schemas.microsoft.com/office/powerpoint/2010/main" val="400609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方案二：基于相似度（根据与范文相似度判断，若与主题相似度小于阈值，则判断为离题）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开发集调阈值，测试集进行测试</a:t>
            </a:r>
            <a:endParaRPr kumimoji="1" lang="en-US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30BEF-F774-4D48-8E8F-8408817F7F43}"/>
              </a:ext>
            </a:extLst>
          </p:cNvPr>
          <p:cNvSpPr txBox="1"/>
          <p:nvPr/>
        </p:nvSpPr>
        <p:spPr>
          <a:xfrm>
            <a:off x="3413326" y="6039993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8.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0A88EE-C575-4359-A26A-8391917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47450"/>
              </p:ext>
            </p:extLst>
          </p:nvPr>
        </p:nvGraphicFramePr>
        <p:xfrm>
          <a:off x="838200" y="2558495"/>
          <a:ext cx="7675302" cy="34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70">
                  <a:extLst>
                    <a:ext uri="{9D8B030D-6E8A-4147-A177-3AD203B41FA5}">
                      <a16:colId xmlns:a16="http://schemas.microsoft.com/office/drawing/2014/main" val="2296399446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4265591779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3216276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906849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06903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517607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9690808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65237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18010026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25621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f1-score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f1-score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62508113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未添加测试集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0.1166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031187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0.0828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0.1664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809828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bert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0.1818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0763595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0.0898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0.9543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2142076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XLNet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0.0909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0.1883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54779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0.1484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0.0987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0.9519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89945726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添加测试集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0.2338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0.9566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381255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0.0797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0.1179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226209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bert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0.0897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0.1364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0.9642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65096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0.1398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0.9627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012920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doc2vec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0.0259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0.1893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832628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0.0256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0.9056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0.0498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8433128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seq2seq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0.0572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0.8906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34340441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0.0573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0.4258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0.8929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735927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D00AE20-3AE1-48CB-82BF-515A5FAD9BD2}"/>
              </a:ext>
            </a:extLst>
          </p:cNvPr>
          <p:cNvSpPr txBox="1"/>
          <p:nvPr/>
        </p:nvSpPr>
        <p:spPr>
          <a:xfrm>
            <a:off x="9195515" y="2522688"/>
            <a:ext cx="202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整体指标低于单个题目调阈值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98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2973"/>
              </p:ext>
            </p:extLst>
          </p:nvPr>
        </p:nvGraphicFramePr>
        <p:xfrm>
          <a:off x="2032001" y="2490224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整理实验结论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整理中文、英文实验结果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Seq2seq</a:t>
                      </a: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代码修改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英文数据集实验更新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分类模型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数据：</a:t>
            </a:r>
            <a:r>
              <a:rPr kumimoji="1" lang="en-US" altLang="zh-CN" sz="2000" dirty="0"/>
              <a:t>ICLE</a:t>
            </a:r>
            <a:r>
              <a:rPr kumimoji="1" lang="zh-CN" altLang="en-US" sz="2000" dirty="0"/>
              <a:t>数据集，共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个主题，</a:t>
            </a:r>
            <a:r>
              <a:rPr kumimoji="1" lang="en-US" altLang="zh-CN" sz="2000" dirty="0"/>
              <a:t>3548</a:t>
            </a:r>
            <a:r>
              <a:rPr kumimoji="1" lang="zh-CN" altLang="en-US" sz="2000" dirty="0"/>
              <a:t>篇作文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分类指标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r>
              <a:rPr kumimoji="1" lang="zh-CN" altLang="en-US" sz="2000" dirty="0"/>
              <a:t>生成模型（</a:t>
            </a:r>
            <a:r>
              <a:rPr kumimoji="1" lang="en-US" altLang="zh-CN" sz="2000" dirty="0"/>
              <a:t>LSTM</a:t>
            </a:r>
            <a:r>
              <a:rPr kumimoji="1" lang="zh-CN" altLang="en-US" sz="2000" dirty="0"/>
              <a:t>，正文生成题目）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数据：</a:t>
            </a:r>
            <a:r>
              <a:rPr kumimoji="1" lang="en-US" altLang="zh-CN" sz="2000" dirty="0" err="1"/>
              <a:t>Xsum</a:t>
            </a:r>
            <a:r>
              <a:rPr kumimoji="1" lang="zh-CN" altLang="en-US" sz="2000" dirty="0"/>
              <a:t>数据集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 </a:t>
            </a:r>
            <a:r>
              <a:rPr kumimoji="1" lang="zh-CN" altLang="en-US" sz="2000" dirty="0"/>
              <a:t>指标</a:t>
            </a:r>
            <a:endParaRPr kumimoji="1" lang="en-US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579948-A341-4B6E-9319-DC658953B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61907"/>
              </p:ext>
            </p:extLst>
          </p:nvPr>
        </p:nvGraphicFramePr>
        <p:xfrm>
          <a:off x="1267350" y="3141000"/>
          <a:ext cx="36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975577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328529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92470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7330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5886871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训练集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验证集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测试集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合计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00641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2838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322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388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3548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6786554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0F966C-BA20-4DB9-B0C6-EE15EC38B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7067"/>
              </p:ext>
            </p:extLst>
          </p:nvPr>
        </p:nvGraphicFramePr>
        <p:xfrm>
          <a:off x="5583672" y="3141000"/>
          <a:ext cx="54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525018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998219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247886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287650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513850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Percision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F1-score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239193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14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HABiLstm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0.7139</a:t>
                      </a:r>
                      <a:endParaRPr kumimoji="1" lang="en-US" altLang="zh-CN" sz="1400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0.6635</a:t>
                      </a:r>
                      <a:endParaRPr kumimoji="1" lang="en-US" altLang="zh-CN" sz="1400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0.6663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0.6382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7403965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90C1C7-E1D9-4E5E-9BE0-DAD62B647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00071"/>
              </p:ext>
            </p:extLst>
          </p:nvPr>
        </p:nvGraphicFramePr>
        <p:xfrm>
          <a:off x="1270020" y="5451216"/>
          <a:ext cx="36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736947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1450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108131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645396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训练集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验证集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测试集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140071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作文数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513053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774936-01CA-4E81-9E77-75681A6DA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43272"/>
              </p:ext>
            </p:extLst>
          </p:nvPr>
        </p:nvGraphicFramePr>
        <p:xfrm>
          <a:off x="5587038" y="5451216"/>
          <a:ext cx="180000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5192722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22622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Rouge_l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204335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seq2seq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0221162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3BBC98A-54A2-4ECB-9686-CE18C2E9234C}"/>
              </a:ext>
            </a:extLst>
          </p:cNvPr>
          <p:cNvSpPr txBox="1"/>
          <p:nvPr/>
        </p:nvSpPr>
        <p:spPr>
          <a:xfrm>
            <a:off x="2018024" y="374249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分类模型数据分布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C44226-7340-498C-8AD8-387BFA4ECAF0}"/>
              </a:ext>
            </a:extLst>
          </p:cNvPr>
          <p:cNvSpPr txBox="1"/>
          <p:nvPr/>
        </p:nvSpPr>
        <p:spPr>
          <a:xfrm>
            <a:off x="7413882" y="3742498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分类模型指标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8D3E4B-36B1-46F2-BD47-B13344335105}"/>
              </a:ext>
            </a:extLst>
          </p:cNvPr>
          <p:cNvSpPr txBox="1"/>
          <p:nvPr/>
        </p:nvSpPr>
        <p:spPr>
          <a:xfrm>
            <a:off x="2018024" y="6040358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生成模型数据分布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6627D1-2C8F-46FC-AAB4-872F251E2FE5}"/>
              </a:ext>
            </a:extLst>
          </p:cNvPr>
          <p:cNvSpPr txBox="1"/>
          <p:nvPr/>
        </p:nvSpPr>
        <p:spPr>
          <a:xfrm>
            <a:off x="5617248" y="6044892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2.2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生成模型指标</a:t>
            </a:r>
          </a:p>
        </p:txBody>
      </p:sp>
    </p:spTree>
    <p:extLst>
      <p:ext uri="{BB962C8B-B14F-4D97-AF65-F5344CB8AC3E}">
        <p14:creationId xmlns:p14="http://schemas.microsoft.com/office/powerpoint/2010/main" val="34148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英文数据集，数据分布见表</a:t>
            </a:r>
            <a:r>
              <a:rPr kumimoji="1" lang="en-US" altLang="zh-CN" sz="2000" dirty="0"/>
              <a:t>1</a:t>
            </a:r>
          </a:p>
          <a:p>
            <a:pPr lvl="1"/>
            <a:r>
              <a:rPr kumimoji="1" lang="en-US" altLang="zh-CN" sz="2000" dirty="0"/>
              <a:t> score=1.0-3.5</a:t>
            </a:r>
            <a:r>
              <a:rPr kumimoji="1" lang="zh-CN" altLang="en-US" sz="2000" dirty="0"/>
              <a:t>作文作为离题作文，</a:t>
            </a:r>
            <a:r>
              <a:rPr kumimoji="1" lang="en-US" altLang="zh-CN" sz="2000" dirty="0"/>
              <a:t>score=4.0</a:t>
            </a:r>
            <a:r>
              <a:rPr kumimoji="1" lang="zh-CN" altLang="en-US" sz="2000" dirty="0"/>
              <a:t>作文作为切题作文，离题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不离题</a:t>
            </a:r>
            <a:r>
              <a:rPr kumimoji="1" lang="en-US" altLang="zh-CN" sz="2000" dirty="0"/>
              <a:t>=387:443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1:1.145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en-US" sz="2000" dirty="0"/>
              <a:t> 数据划分为五份：</a:t>
            </a:r>
            <a:endParaRPr kumimoji="1" lang="en-US" altLang="zh-CN" sz="2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1D6B2EE-63A9-4689-8094-18E8C742D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02769"/>
              </p:ext>
            </p:extLst>
          </p:nvPr>
        </p:nvGraphicFramePr>
        <p:xfrm>
          <a:off x="4255996" y="4467430"/>
          <a:ext cx="3680008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0986">
                  <a:extLst>
                    <a:ext uri="{9D8B030D-6E8A-4147-A177-3AD203B41FA5}">
                      <a16:colId xmlns:a16="http://schemas.microsoft.com/office/drawing/2014/main" val="50815273"/>
                    </a:ext>
                  </a:extLst>
                </a:gridCol>
                <a:gridCol w="2219022">
                  <a:extLst>
                    <a:ext uri="{9D8B030D-6E8A-4147-A177-3AD203B41FA5}">
                      <a16:colId xmlns:a16="http://schemas.microsoft.com/office/drawing/2014/main" val="222635565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72:94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71597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87:79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172939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81:85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11515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76:90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488778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71:95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038295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CEEAA3A-E7F5-4922-B8A0-344D72285315}"/>
              </a:ext>
            </a:extLst>
          </p:cNvPr>
          <p:cNvSpPr txBox="1"/>
          <p:nvPr/>
        </p:nvSpPr>
        <p:spPr>
          <a:xfrm>
            <a:off x="5300750" y="3766053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数据标注分布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5455440" y="6023074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数据划分</a:t>
            </a: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EE5D326E-C22F-4852-A648-E3BEA08A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6620"/>
              </p:ext>
            </p:extLst>
          </p:nvPr>
        </p:nvGraphicFramePr>
        <p:xfrm>
          <a:off x="2032000" y="293468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320243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368628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33525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2136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21788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71937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213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460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sz="1400" kern="120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kumimoji="1"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1.5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2.5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3.5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8688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  <a:endParaRPr kumimoji="1" lang="zh-CN" alt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105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230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443</a:t>
                      </a:r>
                      <a:endParaRPr kumimoji="1" lang="en-US" altLang="zh-CN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5318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方案一：基于排序方法（参考题目：筛选其他题目下作文数大于</a:t>
            </a:r>
            <a:r>
              <a:rPr kumimoji="1" lang="en-US" altLang="zh-CN" sz="2000" dirty="0"/>
              <a:t>20</a:t>
            </a:r>
            <a:r>
              <a:rPr kumimoji="1" lang="zh-CN" altLang="en-US" sz="2000" dirty="0"/>
              <a:t>篇的题目，共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个题目）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开发集调阈值，测试集进行测试，五折交叉验证</a:t>
            </a:r>
            <a:endParaRPr kumimoji="1"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4783782" y="5694074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86662D0-EC24-4184-94EB-32DE49C1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01708"/>
              </p:ext>
            </p:extLst>
          </p:nvPr>
        </p:nvGraphicFramePr>
        <p:xfrm>
          <a:off x="2258349" y="2558495"/>
          <a:ext cx="7675302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70">
                  <a:extLst>
                    <a:ext uri="{9D8B030D-6E8A-4147-A177-3AD203B41FA5}">
                      <a16:colId xmlns:a16="http://schemas.microsoft.com/office/drawing/2014/main" val="2296399446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4265591779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3216276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906849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06903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517607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9690808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65237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18010026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25621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f1-score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precision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f1-score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62508113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未添加测试集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0.4699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0.5769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0.5160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0.5432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0.4351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0.4809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031187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0.4732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0.5568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0.5111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0.5308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0.4472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0.4849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9809828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bert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0.4676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0.6286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0.5346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0.5338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0.3737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0.4373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0763595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0.4665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0.6280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0.5352 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0.5340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0.3725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0.4387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21420767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添加测试集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habilstm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0.4972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0.0614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0.1088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0.5342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0.9404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0.6804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381255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0.5469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0.0667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0.1188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0.5231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0.9478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0.6738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226209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bert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开发集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0.5279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0.0612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0.1091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0.5357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0.9466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0.6834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65096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</a:rPr>
                        <a:t>测试集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0.5027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0.0620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0.1103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0.5358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0.9459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0.6840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7012920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doc2vec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0.4722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0.0758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0.1303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0.5333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0.9226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0.6751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832628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0.4626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0.0774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0.1326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0.5333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0.9211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0.6755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8433128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seq2seq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开发集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34340441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测试集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7359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0DD18-EE61-46AB-B41D-46A453FAE938}"/>
              </a:ext>
            </a:extLst>
          </p:cNvPr>
          <p:cNvSpPr txBox="1"/>
          <p:nvPr/>
        </p:nvSpPr>
        <p:spPr>
          <a:xfrm>
            <a:off x="4952225" y="5042183"/>
            <a:ext cx="228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3.1 Accuracy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CE2957-32C5-4925-9224-18EBB1E90321}"/>
              </a:ext>
            </a:extLst>
          </p:cNvPr>
          <p:cNvSpPr txBox="1"/>
          <p:nvPr/>
        </p:nvSpPr>
        <p:spPr>
          <a:xfrm>
            <a:off x="759852" y="5373359"/>
            <a:ext cx="1032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根据离题</a:t>
            </a:r>
            <a:r>
              <a:rPr lang="en-US" altLang="zh-CN" dirty="0"/>
              <a:t>F1</a:t>
            </a:r>
            <a:r>
              <a:rPr lang="zh-CN" altLang="en-US" dirty="0"/>
              <a:t>值调阈值，切题</a:t>
            </a:r>
            <a:r>
              <a:rPr lang="en-US" altLang="zh-CN" dirty="0"/>
              <a:t>Recall</a:t>
            </a:r>
            <a:r>
              <a:rPr lang="zh-CN" altLang="en-US" dirty="0"/>
              <a:t>很低（作文比例），但离题指标由于</a:t>
            </a:r>
            <a:r>
              <a:rPr lang="en-US" altLang="zh-CN" dirty="0"/>
              <a:t>Accuracy</a:t>
            </a:r>
            <a:r>
              <a:rPr lang="zh-CN" altLang="en-US" dirty="0"/>
              <a:t>调阈值的结果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47EC4B2-09C1-4CF3-8D7B-C5F8CD75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45545"/>
              </p:ext>
            </p:extLst>
          </p:nvPr>
        </p:nvGraphicFramePr>
        <p:xfrm>
          <a:off x="1910122" y="1869373"/>
          <a:ext cx="8371756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896">
                  <a:extLst>
                    <a:ext uri="{9D8B030D-6E8A-4147-A177-3AD203B41FA5}">
                      <a16:colId xmlns:a16="http://schemas.microsoft.com/office/drawing/2014/main" val="714538195"/>
                    </a:ext>
                  </a:extLst>
                </a:gridCol>
                <a:gridCol w="591930">
                  <a:extLst>
                    <a:ext uri="{9D8B030D-6E8A-4147-A177-3AD203B41FA5}">
                      <a16:colId xmlns:a16="http://schemas.microsoft.com/office/drawing/2014/main" val="1567168074"/>
                    </a:ext>
                  </a:extLst>
                </a:gridCol>
                <a:gridCol w="591930">
                  <a:extLst>
                    <a:ext uri="{9D8B030D-6E8A-4147-A177-3AD203B41FA5}">
                      <a16:colId xmlns:a16="http://schemas.microsoft.com/office/drawing/2014/main" val="42396003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941368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4816094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28956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3102277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3742057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578970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31195919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不离题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08955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7109296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未添加测试集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habilstm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0.5506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0.6955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0.1308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0.2006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0.5446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0.9100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0.6806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40387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0.5349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0.5404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0.1193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0.1803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0.8999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0.6727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3626968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0.5542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0.8030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0.1592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0.1885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0.8742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0.6582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401146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0.5361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0.7138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0.1690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0.1833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0.5428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0.8634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0.6469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94420566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添加测试集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habilstm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0.5434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0.4006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0.9837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0.6960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625425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0.5280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0.4393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0.0314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0.5321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0.9625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0.6851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48238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0.5446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0.5850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0.0476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0.0858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0.5401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0.9767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0.6950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5734373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0.5319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0.5792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0.0403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0.0724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0.5343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0.9618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0.6867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85652562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doc2vec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0.5494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0.8372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0.0441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0.0807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0.5421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0.6997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44341422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0.5389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0.7366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0.0371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0.0684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0.9779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0.6934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44030096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seq2seq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35316095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3512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15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方案二：基于相似度（根据与范文相似度判断，若与主题相似度小于阈值，则判断为离题）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开发集调阈值，测试集进行测试，五折交叉验证</a:t>
            </a:r>
            <a:endParaRPr kumimoji="1" lang="en-US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30BEF-F774-4D48-8E8F-8408817F7F43}"/>
              </a:ext>
            </a:extLst>
          </p:cNvPr>
          <p:cNvSpPr txBox="1"/>
          <p:nvPr/>
        </p:nvSpPr>
        <p:spPr>
          <a:xfrm>
            <a:off x="5046675" y="5884007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4.1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离题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F1-score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BE592B-35F8-4E20-97A7-BD4A8474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69822"/>
              </p:ext>
            </p:extLst>
          </p:nvPr>
        </p:nvGraphicFramePr>
        <p:xfrm>
          <a:off x="2261356" y="2763361"/>
          <a:ext cx="7669289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553">
                  <a:extLst>
                    <a:ext uri="{9D8B030D-6E8A-4147-A177-3AD203B41FA5}">
                      <a16:colId xmlns:a16="http://schemas.microsoft.com/office/drawing/2014/main" val="1337560247"/>
                    </a:ext>
                  </a:extLst>
                </a:gridCol>
                <a:gridCol w="648368">
                  <a:extLst>
                    <a:ext uri="{9D8B030D-6E8A-4147-A177-3AD203B41FA5}">
                      <a16:colId xmlns:a16="http://schemas.microsoft.com/office/drawing/2014/main" val="2396346798"/>
                    </a:ext>
                  </a:extLst>
                </a:gridCol>
                <a:gridCol w="648368">
                  <a:extLst>
                    <a:ext uri="{9D8B030D-6E8A-4147-A177-3AD203B41FA5}">
                      <a16:colId xmlns:a16="http://schemas.microsoft.com/office/drawing/2014/main" val="15485198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9949109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196759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6664737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792563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6445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60997870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离题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69577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f1-score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48762982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未添加测试集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habilstm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0.4845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0.9528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0.6408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0.7981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0.1103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0.1746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779581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0.4782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0.9329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0.6309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0.1073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0.1648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5067515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bert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0.4722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0.9803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0.6367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0.1462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0.0628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9695595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0.4671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0.9677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0.1089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0.0351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759794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添加测试集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habilstm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0.4668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0.6357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0.0022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0.0044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1909728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0.4668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0.6365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0.0023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36821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0.4663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0.6352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657851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0.4663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0.6359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80333452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doc2vec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0.4697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0.9892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0.6363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0.4857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0.0243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25463501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0.4683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0.9883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0.0197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24410325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seq2seq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07472784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1834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6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30BEF-F774-4D48-8E8F-8408817F7F43}"/>
              </a:ext>
            </a:extLst>
          </p:cNvPr>
          <p:cNvSpPr txBox="1"/>
          <p:nvPr/>
        </p:nvSpPr>
        <p:spPr>
          <a:xfrm>
            <a:off x="4952226" y="5079078"/>
            <a:ext cx="228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4.2 Accuracy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D107AA-6F41-4783-8244-6C26B011D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62336"/>
              </p:ext>
            </p:extLst>
          </p:nvPr>
        </p:nvGraphicFramePr>
        <p:xfrm>
          <a:off x="1910122" y="1901869"/>
          <a:ext cx="8371756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30">
                  <a:extLst>
                    <a:ext uri="{9D8B030D-6E8A-4147-A177-3AD203B41FA5}">
                      <a16:colId xmlns:a16="http://schemas.microsoft.com/office/drawing/2014/main" val="2003062173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2743526513"/>
                    </a:ext>
                  </a:extLst>
                </a:gridCol>
                <a:gridCol w="591930">
                  <a:extLst>
                    <a:ext uri="{9D8B030D-6E8A-4147-A177-3AD203B41FA5}">
                      <a16:colId xmlns:a16="http://schemas.microsoft.com/office/drawing/2014/main" val="28786913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282913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999787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18552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045804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60366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124077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2974860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80676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4618435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未添加测试集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habilstm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开发集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0.5855</a:t>
                      </a:r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0.6516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0.4381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0.4504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0.5955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0.6275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291301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0.5635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0.5689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0.6047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3280484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bert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0.4578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0.4233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0.6268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2763732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0.5926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0.6283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84033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添加测试集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habilstm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0.3709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0.2578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0.6581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648119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0.5241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0.2389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0.2419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0.7807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0.6176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56225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0.6544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0.0993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8740683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0.2075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0.5361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2186826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doc2vec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0.3456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0.8076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0.6769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993894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0.6018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0.5811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0.6670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21162396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seq2seq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28560107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2339167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966BC11-96A4-47B5-B96B-61F24B719D44}"/>
              </a:ext>
            </a:extLst>
          </p:cNvPr>
          <p:cNvSpPr txBox="1"/>
          <p:nvPr/>
        </p:nvSpPr>
        <p:spPr>
          <a:xfrm>
            <a:off x="759852" y="5373359"/>
            <a:ext cx="1032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根据离题</a:t>
            </a:r>
            <a:r>
              <a:rPr lang="en-US" altLang="zh-CN" dirty="0"/>
              <a:t>F1</a:t>
            </a:r>
            <a:r>
              <a:rPr lang="zh-CN" altLang="en-US" dirty="0"/>
              <a:t>值调阈值，切题</a:t>
            </a:r>
            <a:r>
              <a:rPr lang="en-US" altLang="zh-CN" dirty="0"/>
              <a:t>Recall</a:t>
            </a:r>
            <a:r>
              <a:rPr lang="zh-CN" altLang="en-US" dirty="0"/>
              <a:t>很低（作文比例），但离题指标由于</a:t>
            </a:r>
            <a:r>
              <a:rPr lang="en-US" altLang="zh-CN" dirty="0"/>
              <a:t>Accuracy</a:t>
            </a:r>
            <a:r>
              <a:rPr lang="zh-CN" altLang="en-US" dirty="0"/>
              <a:t>调阈值的结果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整体指标优于方案一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77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方案三：基于层次聚类方法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开发集调阈值，测试集进行测试，五折交叉验证</a:t>
            </a:r>
            <a:endParaRPr kumimoji="1" lang="en-US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30BEF-F774-4D48-8E8F-8408817F7F43}"/>
              </a:ext>
            </a:extLst>
          </p:cNvPr>
          <p:cNvSpPr txBox="1"/>
          <p:nvPr/>
        </p:nvSpPr>
        <p:spPr>
          <a:xfrm>
            <a:off x="5046675" y="5884007"/>
            <a:ext cx="2188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5. Accuracy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调阈值指标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620A1F-D54A-4AA5-ACC2-6B2AFD51C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35937"/>
              </p:ext>
            </p:extLst>
          </p:nvPr>
        </p:nvGraphicFramePr>
        <p:xfrm>
          <a:off x="1910122" y="2610207"/>
          <a:ext cx="8371756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30">
                  <a:extLst>
                    <a:ext uri="{9D8B030D-6E8A-4147-A177-3AD203B41FA5}">
                      <a16:colId xmlns:a16="http://schemas.microsoft.com/office/drawing/2014/main" val="2003062173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2743526513"/>
                    </a:ext>
                  </a:extLst>
                </a:gridCol>
                <a:gridCol w="591930">
                  <a:extLst>
                    <a:ext uri="{9D8B030D-6E8A-4147-A177-3AD203B41FA5}">
                      <a16:colId xmlns:a16="http://schemas.microsoft.com/office/drawing/2014/main" val="28786913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282913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999787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18552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045804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60366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124077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2974860"/>
                    </a:ext>
                  </a:extLst>
                </a:gridCol>
              </a:tblGrid>
              <a:tr h="216000">
                <a:tc rowSpan="2" gridSpan="3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不离题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80676"/>
                  </a:ext>
                </a:extLst>
              </a:tr>
              <a:tr h="216000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4618435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未添加测试集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habilstm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开发集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0.6015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0.4106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0.4189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0.7024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0.6224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291301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0.4721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0.7764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0.5835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0.5490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0.3171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3280484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bert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0.5759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0.5452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0.5769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0.5852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2763732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0.8108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0.5954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0.2074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0.2983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84033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添加测试集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habilstm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0.5506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0.3312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0.2028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0.2484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0.5493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0.6607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648119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0.4985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0.4744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0.5231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0.5477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0.3966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56225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0.5391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0.4850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0.6051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0.5538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8740683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0.4563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0.4453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0.7216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0.5432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0.5134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0.2286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0.2786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21868261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doc2vec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0.4645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0.6147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0.5143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0.0814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0.1405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993894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0.4687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0.4668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0.6323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0.5571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0.0220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0.0424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21162396"/>
                  </a:ext>
                </a:extLst>
              </a:tr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seq2seq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开发集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28560107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测试集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2339167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AABCF45-5905-49E8-8EE3-24A1F481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05" y="136525"/>
            <a:ext cx="4838334" cy="17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71FA27-9927-4149-A98C-B24485D1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英文数据集，数据分布见表</a:t>
            </a:r>
            <a:r>
              <a:rPr kumimoji="1" lang="en-US" altLang="zh-CN" sz="2000" dirty="0"/>
              <a:t>6</a:t>
            </a:r>
          </a:p>
          <a:p>
            <a:pPr lvl="1"/>
            <a:r>
              <a:rPr kumimoji="1" lang="en-US" altLang="zh-CN" sz="2000" dirty="0"/>
              <a:t> score=1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作文作为离题作文，</a:t>
            </a:r>
            <a:r>
              <a:rPr kumimoji="1" lang="en-US" altLang="zh-CN" sz="2000" dirty="0"/>
              <a:t>score=4</a:t>
            </a:r>
            <a:r>
              <a:rPr kumimoji="1" lang="zh-CN" altLang="en-US" sz="2000" dirty="0"/>
              <a:t>作文作为切题作文，离题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不离题</a:t>
            </a:r>
            <a:r>
              <a:rPr kumimoji="1" lang="en-US" altLang="zh-CN" sz="2000" dirty="0"/>
              <a:t>=2116:58,986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1:39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 数据划分：</a:t>
            </a:r>
            <a:endParaRPr kumimoji="1" lang="en-US" altLang="zh-CN" sz="2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1D6B2EE-63A9-4689-8094-18E8C742D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34480"/>
              </p:ext>
            </p:extLst>
          </p:nvPr>
        </p:nvGraphicFramePr>
        <p:xfrm>
          <a:off x="4255996" y="3533712"/>
          <a:ext cx="3680008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0986">
                  <a:extLst>
                    <a:ext uri="{9D8B030D-6E8A-4147-A177-3AD203B41FA5}">
                      <a16:colId xmlns:a16="http://schemas.microsoft.com/office/drawing/2014/main" val="50815273"/>
                    </a:ext>
                  </a:extLst>
                </a:gridCol>
                <a:gridCol w="2219022">
                  <a:extLst>
                    <a:ext uri="{9D8B030D-6E8A-4147-A177-3AD203B41FA5}">
                      <a16:colId xmlns:a16="http://schemas.microsoft.com/office/drawing/2014/main" val="222635565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开发集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154:5956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71597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测试集</a:t>
                      </a:r>
                      <a:endParaRPr kumimoji="1"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离题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CN" altLang="en-US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切题 </a:t>
                      </a:r>
                      <a:r>
                        <a:rPr kumimoji="1" lang="en-US" altLang="zh-CN" sz="14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 1388:53604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172939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719BC81-4A08-4F3D-8F46-3AA8CF827AE4}"/>
              </a:ext>
            </a:extLst>
          </p:cNvPr>
          <p:cNvSpPr txBox="1"/>
          <p:nvPr/>
        </p:nvSpPr>
        <p:spPr>
          <a:xfrm>
            <a:off x="5430593" y="4244649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数据划分</a:t>
            </a:r>
          </a:p>
        </p:txBody>
      </p:sp>
    </p:spTree>
    <p:extLst>
      <p:ext uri="{BB962C8B-B14F-4D97-AF65-F5344CB8AC3E}">
        <p14:creationId xmlns:p14="http://schemas.microsoft.com/office/powerpoint/2010/main" val="227206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3241</TotalTime>
  <Words>1605</Words>
  <Application>Microsoft Office PowerPoint</Application>
  <PresentationFormat>宽屏</PresentationFormat>
  <Paragraphs>944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英文离题实验更新</vt:lpstr>
      <vt:lpstr>英文离题实验更新</vt:lpstr>
      <vt:lpstr>英文离题实验更新</vt:lpstr>
      <vt:lpstr>英文离题实验更新</vt:lpstr>
      <vt:lpstr>英文离题实验更新</vt:lpstr>
      <vt:lpstr>英文离题实验更新</vt:lpstr>
      <vt:lpstr>中文离题实验更新</vt:lpstr>
      <vt:lpstr>中文离题实验更新</vt:lpstr>
      <vt:lpstr>中文离题实验更新</vt:lpstr>
      <vt:lpstr>下周计划</vt:lpstr>
      <vt:lpstr>英文数据集实验更新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yuanbin</cp:lastModifiedBy>
  <cp:revision>810</cp:revision>
  <cp:lastPrinted>2020-10-20T06:37:41Z</cp:lastPrinted>
  <dcterms:created xsi:type="dcterms:W3CDTF">2020-10-30T08:06:32Z</dcterms:created>
  <dcterms:modified xsi:type="dcterms:W3CDTF">2021-03-04T06:53:50Z</dcterms:modified>
</cp:coreProperties>
</file>