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705" r:id="rId3"/>
    <p:sldId id="719" r:id="rId4"/>
    <p:sldId id="722" r:id="rId5"/>
    <p:sldId id="721" r:id="rId6"/>
    <p:sldId id="723" r:id="rId7"/>
    <p:sldId id="724" r:id="rId8"/>
    <p:sldId id="725" r:id="rId9"/>
    <p:sldId id="726" r:id="rId10"/>
    <p:sldId id="728" r:id="rId11"/>
    <p:sldId id="727" r:id="rId12"/>
    <p:sldId id="720" r:id="rId13"/>
    <p:sldId id="718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5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96" y="1266"/>
      </p:cViewPr>
      <p:guideLst>
        <p:guide pos="415"/>
        <p:guide pos="7256"/>
        <p:guide orient="horz" pos="648"/>
        <p:guide orient="horz" pos="867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2020.10.05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10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90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225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12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166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379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71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122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170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501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914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606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240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26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6063F-6D51-4845-9EF0-3EB604B1E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E954FA-452D-4FF3-91E1-FC81A24DF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79B76-021E-47BD-AAFD-5CC7E9AC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61A3A-DA04-4DEF-890F-FD034B85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EBD94-C103-4C5A-A150-2BB26E80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10375"/>
      </p:ext>
    </p:extLst>
  </p:cSld>
  <p:clrMapOvr>
    <a:masterClrMapping/>
  </p:clrMapOvr>
  <p:transition spd="slow" advTm="3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F6A2E-4D6C-44EF-ABC5-D8388C76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E74D94-8AAC-49D5-A59D-9E9E9A536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F3F54-5F03-4656-AF9F-76C804DD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D16D2-C226-40F1-BAFD-42722561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116EB-A374-4185-8746-1D1D7E4D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060617"/>
      </p:ext>
    </p:extLst>
  </p:cSld>
  <p:clrMapOvr>
    <a:masterClrMapping/>
  </p:clrMapOvr>
  <p:transition spd="slow" advTm="3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8D767D-7C03-4998-8A64-B98BD0E7B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597E7A-E146-4457-BFE5-342E87E8B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468B76-922C-47DD-8004-1D40CE93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EE32B-A1C8-4716-ACA8-46366BC2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1858C-DAB6-4403-AAD8-0F128B32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46949"/>
      </p:ext>
    </p:extLst>
  </p:cSld>
  <p:clrMapOvr>
    <a:masterClrMapping/>
  </p:clrMapOvr>
  <p:transition spd="slow" advTm="3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87101"/>
      </p:ext>
    </p:extLst>
  </p:cSld>
  <p:clrMapOvr>
    <a:masterClrMapping/>
  </p:clrMapOvr>
  <p:transition spd="slow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417E-BCDB-4C4C-9084-B279AB98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EABF8-7378-4319-BBA6-97E71DF3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3289D-4C80-4920-9388-9004AA24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3364C-FE24-494E-A502-0DD5E329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B88A3-0B07-46F2-B295-1C35C36E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012624"/>
      </p:ext>
    </p:extLst>
  </p:cSld>
  <p:clrMapOvr>
    <a:masterClrMapping/>
  </p:clrMapOvr>
  <p:transition spd="slow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00408-E6A0-4A53-9F4F-F30E8267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089196-018F-49A4-ACE5-81B458B22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70784-D0B3-4CAA-9142-728A4F94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C2E57-E46D-40A1-BFAF-501A3619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6D0C0-6013-47BE-BC69-DB034D2A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617947"/>
      </p:ext>
    </p:extLst>
  </p:cSld>
  <p:clrMapOvr>
    <a:masterClrMapping/>
  </p:clrMapOvr>
  <p:transition spd="slow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9AD4A-1025-49AB-8E53-50F1C1D9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77A028-3BD7-4BC2-A515-D9BF86727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985669-CB99-4161-8E43-B8F95CBE9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20DD4-B732-42F9-8593-B94159DA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DAD2B0-55B4-4BA3-B2A0-BD5684D9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DE86B9-1ED0-4DDE-ADE4-7E79132F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153990"/>
      </p:ext>
    </p:extLst>
  </p:cSld>
  <p:clrMapOvr>
    <a:masterClrMapping/>
  </p:clrMapOvr>
  <p:transition spd="slow" advTm="3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6FE73-90DE-4723-8C5F-698701CF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509E91-6E16-4BBC-8E67-F79623C0E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393A2-B161-40F4-B15E-A76596D29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8C18E-D74F-4C55-9914-B309A20BB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27BC41-7B96-40E7-BEB6-F01C0E0DD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979B55-3C11-456B-99DD-04E591EB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2020.10.05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29939D-A9AB-4271-908C-7EF0A5F5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DE0335-CA19-4080-8884-97C69A0B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554727"/>
      </p:ext>
    </p:extLst>
  </p:cSld>
  <p:clrMapOvr>
    <a:masterClrMapping/>
  </p:clrMapOvr>
  <p:transition spd="slow" advTm="3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01147-E8D7-4809-9CEC-C1943EF6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039A6A-68EA-4491-B28F-A1A2C765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2020.10.05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4DF346-11C2-4837-B2B4-3BB58CF7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CB7ACF-57D8-4CA7-9F86-98DCF4F1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41752"/>
      </p:ext>
    </p:extLst>
  </p:cSld>
  <p:clrMapOvr>
    <a:masterClrMapping/>
  </p:clrMapOvr>
  <p:transition spd="slow" advTm="3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2881DB-48F5-45E5-90E5-D14BDB5C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2020.10.05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A9B22C-0112-4A50-BE16-6686C0AF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DFD83B-3019-48F5-954B-55728AB1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11337"/>
      </p:ext>
    </p:extLst>
  </p:cSld>
  <p:clrMapOvr>
    <a:masterClrMapping/>
  </p:clrMapOvr>
  <p:transition spd="slow" advTm="3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173CD-1487-452B-B600-9CCA781D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C131C-5CE3-44F0-A9B5-3CDB5A22C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CC4264-DF8C-424B-872B-8617B3BD0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54AE3F-53DA-4F4E-BA62-08C44C66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337C71-FE68-4F81-95A7-B497D315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F7E37C-D470-405E-A438-B9E39BB8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79655"/>
      </p:ext>
    </p:extLst>
  </p:cSld>
  <p:clrMapOvr>
    <a:masterClrMapping/>
  </p:clrMapOvr>
  <p:transition spd="slow" advTm="3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554C6-22D9-49F2-AE60-405A03C57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B1B836-5E82-4A5F-A64E-0261CB430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8A403E-280E-432A-857B-185DA8041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0A5007-E059-4BBC-A01E-BF2A486A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D1F1C7-D411-4A87-BE89-8247F607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54B60-1BDA-4E1B-A002-F650B37E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480590"/>
      </p:ext>
    </p:extLst>
  </p:cSld>
  <p:clrMapOvr>
    <a:masterClrMapping/>
  </p:clrMapOvr>
  <p:transition spd="slow"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17914B-6D9A-4D2C-A001-F5FD03BF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BB534C-5C5F-4754-B1FB-6657D386A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43A19-00C0-4FCE-9609-C81B11D50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BFAE-048D-461D-9F94-1EF1CAFC2409}" type="datetimeFigureOut">
              <a:rPr lang="zh-CN" altLang="en-US" smtClean="0"/>
              <a:t>2020.10.05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DC738-F377-4DC7-805E-D30AC5CC0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FC0A3-6D86-495A-B904-2F1D0EE17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32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 advTm="3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i6doc.com/en/book/?isbn=9782875589330" TargetMode="External"/><Relationship Id="rId4" Type="http://schemas.openxmlformats.org/officeDocument/2006/relationships/hyperlink" Target="https://uclouvain.be/en/research-institutes/ilc/cecl/icle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B5F9587-4CFB-4363-9AD0-736F03B41A63}"/>
              </a:ext>
            </a:extLst>
          </p:cNvPr>
          <p:cNvCxnSpPr>
            <a:cxnSpLocks/>
          </p:cNvCxnSpPr>
          <p:nvPr/>
        </p:nvCxnSpPr>
        <p:spPr>
          <a:xfrm>
            <a:off x="3043238" y="2754004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8DECB90-59F5-48D2-873F-9773CB178071}"/>
              </a:ext>
            </a:extLst>
          </p:cNvPr>
          <p:cNvSpPr txBox="1"/>
          <p:nvPr/>
        </p:nvSpPr>
        <p:spPr>
          <a:xfrm>
            <a:off x="3043238" y="3117612"/>
            <a:ext cx="6119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首都师范大学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134FBB8-2207-4766-A8A9-0211878451AF}"/>
              </a:ext>
            </a:extLst>
          </p:cNvPr>
          <p:cNvCxnSpPr>
            <a:cxnSpLocks/>
          </p:cNvCxnSpPr>
          <p:nvPr/>
        </p:nvCxnSpPr>
        <p:spPr>
          <a:xfrm>
            <a:off x="3043238" y="4171378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C25B185-96DC-4151-9A0F-6544C96E90E6}"/>
              </a:ext>
            </a:extLst>
          </p:cNvPr>
          <p:cNvCxnSpPr>
            <a:cxnSpLocks/>
          </p:cNvCxnSpPr>
          <p:nvPr/>
        </p:nvCxnSpPr>
        <p:spPr>
          <a:xfrm>
            <a:off x="476250" y="5986596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E288234-BA58-4DD3-B732-96F0DB4DFAC7}"/>
              </a:ext>
            </a:extLst>
          </p:cNvPr>
          <p:cNvSpPr txBox="1"/>
          <p:nvPr/>
        </p:nvSpPr>
        <p:spPr>
          <a:xfrm>
            <a:off x="381000" y="606279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2020-09-28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07B1E3D-65B3-4957-8AB2-E8CCAB6EFDF7}"/>
              </a:ext>
            </a:extLst>
          </p:cNvPr>
          <p:cNvCxnSpPr>
            <a:cxnSpLocks/>
          </p:cNvCxnSpPr>
          <p:nvPr/>
        </p:nvCxnSpPr>
        <p:spPr>
          <a:xfrm>
            <a:off x="11203390" y="5981825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27E696C-8169-4143-9140-A26A90133493}"/>
              </a:ext>
            </a:extLst>
          </p:cNvPr>
          <p:cNvSpPr txBox="1"/>
          <p:nvPr/>
        </p:nvSpPr>
        <p:spPr>
          <a:xfrm>
            <a:off x="4691662" y="4586536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汇报人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：屈原斌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367" y="733069"/>
            <a:ext cx="1512047" cy="1641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266" y="1218706"/>
            <a:ext cx="3343606" cy="670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7441972"/>
      </p:ext>
    </p:extLst>
  </p:cSld>
  <p:clrMapOvr>
    <a:masterClrMapping/>
  </p:clrMapOvr>
  <p:transition spd="slow" advTm="3000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第二部分：标注示例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726E54-87AB-40AC-B4B9-7FF62B39F84E}"/>
              </a:ext>
            </a:extLst>
          </p:cNvPr>
          <p:cNvSpPr txBox="1"/>
          <p:nvPr/>
        </p:nvSpPr>
        <p:spPr>
          <a:xfrm>
            <a:off x="2928621" y="843149"/>
            <a:ext cx="6334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Annotation example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9AE3232-7992-45EE-B138-4A34C5FF3D2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416000" y="1853954"/>
            <a:ext cx="9360000" cy="216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06FC05C-8363-4CB0-8113-5E8608D357F0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416000" y="4873711"/>
            <a:ext cx="9360000" cy="180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FCDDD6-DA48-43C3-904F-8B76592B45A4}"/>
              </a:ext>
            </a:extLst>
          </p:cNvPr>
          <p:cNvSpPr txBox="1"/>
          <p:nvPr/>
        </p:nvSpPr>
        <p:spPr>
          <a:xfrm>
            <a:off x="660400" y="4097128"/>
            <a:ext cx="10858500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题目：</a:t>
            </a:r>
            <a:r>
              <a:rPr lang="zh-CN" altLang="en-US" sz="1800" dirty="0"/>
              <a:t>你，就这样留在了我的记忆里面</a:t>
            </a:r>
            <a:endParaRPr lang="en-US" altLang="zh-CN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score</a:t>
            </a:r>
            <a:r>
              <a:rPr lang="zh-CN" altLang="en-US" b="1" dirty="0"/>
              <a:t>：</a:t>
            </a:r>
            <a:r>
              <a:rPr lang="en-US" altLang="zh-CN" dirty="0"/>
              <a:t>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C12576-E55C-4FE1-9FC3-5AFD8826D868}"/>
              </a:ext>
            </a:extLst>
          </p:cNvPr>
          <p:cNvSpPr txBox="1"/>
          <p:nvPr/>
        </p:nvSpPr>
        <p:spPr>
          <a:xfrm>
            <a:off x="666750" y="1392551"/>
            <a:ext cx="10858500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score</a:t>
            </a:r>
            <a:r>
              <a:rPr lang="zh-CN" altLang="en-US" b="1" dirty="0"/>
              <a:t>：</a:t>
            </a:r>
            <a:r>
              <a:rPr lang="en-US" altLang="zh-C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90316827"/>
      </p:ext>
    </p:extLst>
  </p:cSld>
  <p:clrMapOvr>
    <a:masterClrMapping/>
  </p:clrMapOvr>
  <p:transition spd="slow" advTm="3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第二部分：公开数据集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726E54-87AB-40AC-B4B9-7FF62B39F84E}"/>
              </a:ext>
            </a:extLst>
          </p:cNvPr>
          <p:cNvSpPr txBox="1"/>
          <p:nvPr/>
        </p:nvSpPr>
        <p:spPr>
          <a:xfrm>
            <a:off x="2928621" y="843149"/>
            <a:ext cx="6334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Public data set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C80EEB-A47D-4EFB-AC29-ADE90F4360B5}"/>
              </a:ext>
            </a:extLst>
          </p:cNvPr>
          <p:cNvSpPr txBox="1"/>
          <p:nvPr/>
        </p:nvSpPr>
        <p:spPr>
          <a:xfrm>
            <a:off x="660400" y="1430128"/>
            <a:ext cx="10858500" cy="110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dirty="0"/>
              <a:t>ICLE</a:t>
            </a:r>
            <a:r>
              <a:rPr lang="zh-CN" altLang="en-US" dirty="0"/>
              <a:t>公开数据集；</a:t>
            </a:r>
            <a:endParaRPr lang="en-US" altLang="zh-CN" dirty="0"/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4"/>
              </a:rPr>
              <a:t>https://uclouvain.be/en/research-institutes/ilc/cecl/icle.html</a:t>
            </a:r>
            <a:r>
              <a:rPr lang="zh-CN" altLang="en-US" dirty="0"/>
              <a:t>；</a:t>
            </a:r>
            <a:endParaRPr lang="en-US" altLang="zh-CN" dirty="0"/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5"/>
              </a:rPr>
              <a:t>https://www.i6doc.com/en/book/?isbn=9782875589330</a:t>
            </a:r>
            <a:r>
              <a:rPr lang="zh-CN" altLang="en-US" dirty="0"/>
              <a:t>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2615960"/>
      </p:ext>
    </p:extLst>
  </p:cSld>
  <p:clrMapOvr>
    <a:masterClrMapping/>
  </p:clrMapOvr>
  <p:transition spd="slow" advTm="3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第三部分：下周计划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726E54-87AB-40AC-B4B9-7FF62B39F84E}"/>
              </a:ext>
            </a:extLst>
          </p:cNvPr>
          <p:cNvSpPr txBox="1"/>
          <p:nvPr/>
        </p:nvSpPr>
        <p:spPr>
          <a:xfrm>
            <a:off x="2928621" y="843149"/>
            <a:ext cx="6334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 for next week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57C058C-B885-4ECB-88B0-557389C76B56}"/>
              </a:ext>
            </a:extLst>
          </p:cNvPr>
          <p:cNvSpPr txBox="1"/>
          <p:nvPr/>
        </p:nvSpPr>
        <p:spPr>
          <a:xfrm>
            <a:off x="660400" y="1430128"/>
            <a:ext cx="10858500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/>
              <a:t>对接数据标注；</a:t>
            </a:r>
            <a:endParaRPr lang="en-US" altLang="zh-CN" dirty="0"/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/>
              <a:t>复现论文中代码；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9730042"/>
      </p:ext>
    </p:extLst>
  </p:cSld>
  <p:clrMapOvr>
    <a:masterClrMapping/>
  </p:clrMapOvr>
  <p:transition spd="slow" advTm="3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B5F9587-4CFB-4363-9AD0-736F03B41A63}"/>
              </a:ext>
            </a:extLst>
          </p:cNvPr>
          <p:cNvCxnSpPr>
            <a:cxnSpLocks/>
          </p:cNvCxnSpPr>
          <p:nvPr/>
        </p:nvCxnSpPr>
        <p:spPr>
          <a:xfrm>
            <a:off x="3043238" y="2754004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8DECB90-59F5-48D2-873F-9773CB178071}"/>
              </a:ext>
            </a:extLst>
          </p:cNvPr>
          <p:cNvSpPr txBox="1"/>
          <p:nvPr/>
        </p:nvSpPr>
        <p:spPr>
          <a:xfrm>
            <a:off x="3043238" y="3117612"/>
            <a:ext cx="6119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首都师范大学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模板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134FBB8-2207-4766-A8A9-0211878451AF}"/>
              </a:ext>
            </a:extLst>
          </p:cNvPr>
          <p:cNvCxnSpPr>
            <a:cxnSpLocks/>
          </p:cNvCxnSpPr>
          <p:nvPr/>
        </p:nvCxnSpPr>
        <p:spPr>
          <a:xfrm>
            <a:off x="3043238" y="4171378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C25B185-96DC-4151-9A0F-6544C96E90E6}"/>
              </a:ext>
            </a:extLst>
          </p:cNvPr>
          <p:cNvCxnSpPr>
            <a:cxnSpLocks/>
          </p:cNvCxnSpPr>
          <p:nvPr/>
        </p:nvCxnSpPr>
        <p:spPr>
          <a:xfrm>
            <a:off x="476250" y="5986596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E288234-BA58-4DD3-B732-96F0DB4DFAC7}"/>
              </a:ext>
            </a:extLst>
          </p:cNvPr>
          <p:cNvSpPr txBox="1"/>
          <p:nvPr/>
        </p:nvSpPr>
        <p:spPr>
          <a:xfrm>
            <a:off x="381000" y="606279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2020-09-28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07B1E3D-65B3-4957-8AB2-E8CCAB6EFDF7}"/>
              </a:ext>
            </a:extLst>
          </p:cNvPr>
          <p:cNvCxnSpPr>
            <a:cxnSpLocks/>
          </p:cNvCxnSpPr>
          <p:nvPr/>
        </p:nvCxnSpPr>
        <p:spPr>
          <a:xfrm>
            <a:off x="11203390" y="5981825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27E696C-8169-4143-9140-A26A90133493}"/>
              </a:ext>
            </a:extLst>
          </p:cNvPr>
          <p:cNvSpPr txBox="1"/>
          <p:nvPr/>
        </p:nvSpPr>
        <p:spPr>
          <a:xfrm>
            <a:off x="4691662" y="4586536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367" y="733069"/>
            <a:ext cx="1512047" cy="1641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266" y="1218706"/>
            <a:ext cx="3343606" cy="670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0301229"/>
      </p:ext>
    </p:extLst>
  </p:cSld>
  <p:clrMapOvr>
    <a:masterClrMapping/>
  </p:clrMapOvr>
  <p:transition spd="slow" advTm="3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第一部分：上周工作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726E54-87AB-40AC-B4B9-7FF62B39F84E}"/>
              </a:ext>
            </a:extLst>
          </p:cNvPr>
          <p:cNvSpPr txBox="1"/>
          <p:nvPr/>
        </p:nvSpPr>
        <p:spPr>
          <a:xfrm>
            <a:off x="2928621" y="843149"/>
            <a:ext cx="6334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Work last week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AAD8988-7013-400B-86E1-DED09420E50F}"/>
              </a:ext>
            </a:extLst>
          </p:cNvPr>
          <p:cNvSpPr txBox="1"/>
          <p:nvPr/>
        </p:nvSpPr>
        <p:spPr>
          <a:xfrm>
            <a:off x="660400" y="1382503"/>
            <a:ext cx="10858500" cy="1452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/>
              <a:t>数据处理；</a:t>
            </a:r>
            <a:endParaRPr lang="en-US" altLang="zh-CN" dirty="0"/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针对题目筛选和标注；</a:t>
            </a:r>
            <a:endParaRPr lang="en-US" altLang="zh-CN" dirty="0"/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针对作文筛选；</a:t>
            </a:r>
            <a:endParaRPr lang="en-US" altLang="zh-CN" dirty="0"/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抽取部分作文进行标注；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5284226"/>
      </p:ext>
    </p:extLst>
  </p:cSld>
  <p:clrMapOvr>
    <a:masterClrMapping/>
  </p:clrMapOvr>
  <p:transition spd="slow" advTm="3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第二部分：</a:t>
            </a:r>
            <a:r>
              <a:rPr lang="zh-CN" altLang="en-US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726E54-87AB-40AC-B4B9-7FF62B39F84E}"/>
              </a:ext>
            </a:extLst>
          </p:cNvPr>
          <p:cNvSpPr txBox="1"/>
          <p:nvPr/>
        </p:nvSpPr>
        <p:spPr>
          <a:xfrm>
            <a:off x="2928621" y="843149"/>
            <a:ext cx="6334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ata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processing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C80EEB-A47D-4EFB-AC29-ADE90F4360B5}"/>
              </a:ext>
            </a:extLst>
          </p:cNvPr>
          <p:cNvSpPr txBox="1"/>
          <p:nvPr/>
        </p:nvSpPr>
        <p:spPr>
          <a:xfrm>
            <a:off x="660400" y="1382503"/>
            <a:ext cx="10858500" cy="1452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/>
              <a:t>题目筛选和标注：</a:t>
            </a:r>
            <a:endParaRPr lang="en-US" altLang="zh-CN" dirty="0"/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去掉要求字数 </a:t>
            </a:r>
            <a:r>
              <a:rPr lang="en-US" altLang="zh-CN" dirty="0"/>
              <a:t>&lt; 600</a:t>
            </a:r>
            <a:r>
              <a:rPr lang="zh-CN" altLang="en-US" dirty="0"/>
              <a:t>的题目；</a:t>
            </a:r>
            <a:endParaRPr lang="en-US" altLang="zh-CN" dirty="0"/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去掉多主题的题目；</a:t>
            </a:r>
            <a:endParaRPr lang="en-US" altLang="zh-CN" dirty="0"/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去掉重复题目（保留作文数多的题目）；</a:t>
            </a:r>
            <a:endParaRPr lang="en-US" altLang="zh-CN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9E296E67-6F4B-43D4-A0E9-3CB38A0A5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288968"/>
              </p:ext>
            </p:extLst>
          </p:nvPr>
        </p:nvGraphicFramePr>
        <p:xfrm>
          <a:off x="2025650" y="3066529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1293">
                  <a:extLst>
                    <a:ext uri="{9D8B030D-6E8A-4147-A177-3AD203B41FA5}">
                      <a16:colId xmlns:a16="http://schemas.microsoft.com/office/drawing/2014/main" val="3831174295"/>
                    </a:ext>
                  </a:extLst>
                </a:gridCol>
                <a:gridCol w="1647730">
                  <a:extLst>
                    <a:ext uri="{9D8B030D-6E8A-4147-A177-3AD203B41FA5}">
                      <a16:colId xmlns:a16="http://schemas.microsoft.com/office/drawing/2014/main" val="1067231984"/>
                    </a:ext>
                  </a:extLst>
                </a:gridCol>
                <a:gridCol w="1674891">
                  <a:extLst>
                    <a:ext uri="{9D8B030D-6E8A-4147-A177-3AD203B41FA5}">
                      <a16:colId xmlns:a16="http://schemas.microsoft.com/office/drawing/2014/main" val="2618703095"/>
                    </a:ext>
                  </a:extLst>
                </a:gridCol>
                <a:gridCol w="1674891">
                  <a:extLst>
                    <a:ext uri="{9D8B030D-6E8A-4147-A177-3AD203B41FA5}">
                      <a16:colId xmlns:a16="http://schemas.microsoft.com/office/drawing/2014/main" val="669601763"/>
                    </a:ext>
                  </a:extLst>
                </a:gridCol>
                <a:gridCol w="1779195">
                  <a:extLst>
                    <a:ext uri="{9D8B030D-6E8A-4147-A177-3AD203B41FA5}">
                      <a16:colId xmlns:a16="http://schemas.microsoft.com/office/drawing/2014/main" val="3965326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要求字数</a:t>
                      </a:r>
                      <a:r>
                        <a:rPr lang="en-US" altLang="zh-CN" sz="1400" b="1" dirty="0"/>
                        <a:t>&lt;600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多主题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题目重复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剩余题目数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8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题目数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123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6/13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480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646078"/>
                  </a:ext>
                </a:extLst>
              </a:tr>
            </a:tbl>
          </a:graphicData>
        </a:graphic>
      </p:graphicFrame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D18DFF24-C331-4A7D-BD7D-EDF4AAA63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275383"/>
              </p:ext>
            </p:extLst>
          </p:nvPr>
        </p:nvGraphicFramePr>
        <p:xfrm>
          <a:off x="2031999" y="4439903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4013590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718469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3187414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369616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827191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64032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命题作文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半命题作文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自拟题目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总计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体裁要求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24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题目数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248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201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480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115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470409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81BFF16B-3D19-41D3-B5E2-141FB31D2EBE}"/>
              </a:ext>
            </a:extLst>
          </p:cNvPr>
          <p:cNvSpPr txBox="1"/>
          <p:nvPr/>
        </p:nvSpPr>
        <p:spPr>
          <a:xfrm>
            <a:off x="658896" y="3870681"/>
            <a:ext cx="10858500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注：不满足要求字数的题目大部分要求字数在</a:t>
            </a:r>
            <a:r>
              <a:rPr lang="en-US" altLang="zh-CN" dirty="0"/>
              <a:t>500</a:t>
            </a:r>
            <a:r>
              <a:rPr lang="zh-CN" altLang="en-US" dirty="0"/>
              <a:t>字；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4388732"/>
      </p:ext>
    </p:extLst>
  </p:cSld>
  <p:clrMapOvr>
    <a:masterClrMapping/>
  </p:clrMapOvr>
  <p:transition spd="slow" advTm="3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3B9CDDF-7C36-482E-BC7F-30FD6D291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7559"/>
            <a:ext cx="12192000" cy="17693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40C6A7-3492-45A5-9E47-22951D635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9309"/>
            <a:ext cx="12192000" cy="41054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4FF6532-7C55-4EFF-BF3E-CD6430C337EC}"/>
              </a:ext>
            </a:extLst>
          </p:cNvPr>
          <p:cNvSpPr txBox="1"/>
          <p:nvPr/>
        </p:nvSpPr>
        <p:spPr>
          <a:xfrm>
            <a:off x="33044" y="99148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多主题作文：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920F0FE-A29D-4A66-B994-5DD8D65B1740}"/>
              </a:ext>
            </a:extLst>
          </p:cNvPr>
          <p:cNvSpPr txBox="1"/>
          <p:nvPr/>
        </p:nvSpPr>
        <p:spPr>
          <a:xfrm>
            <a:off x="33044" y="2316037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重复题目作文：</a:t>
            </a:r>
          </a:p>
        </p:txBody>
      </p:sp>
    </p:spTree>
    <p:extLst>
      <p:ext uri="{BB962C8B-B14F-4D97-AF65-F5344CB8AC3E}">
        <p14:creationId xmlns:p14="http://schemas.microsoft.com/office/powerpoint/2010/main" val="2104384390"/>
      </p:ext>
    </p:extLst>
  </p:cSld>
  <p:clrMapOvr>
    <a:masterClrMapping/>
  </p:clrMapOvr>
  <p:transition spd="slow" advTm="3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第二部分：数据处理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726E54-87AB-40AC-B4B9-7FF62B39F84E}"/>
              </a:ext>
            </a:extLst>
          </p:cNvPr>
          <p:cNvSpPr txBox="1"/>
          <p:nvPr/>
        </p:nvSpPr>
        <p:spPr>
          <a:xfrm>
            <a:off x="2928621" y="843149"/>
            <a:ext cx="6334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ata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processing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0530AFE-A1D6-4168-A166-F0575C35E7B2}"/>
              </a:ext>
            </a:extLst>
          </p:cNvPr>
          <p:cNvSpPr txBox="1"/>
          <p:nvPr/>
        </p:nvSpPr>
        <p:spPr>
          <a:xfrm>
            <a:off x="660400" y="1382503"/>
            <a:ext cx="10858500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/>
              <a:t>作文筛选（</a:t>
            </a:r>
            <a:r>
              <a:rPr lang="en-US" altLang="zh-CN" dirty="0"/>
              <a:t>480</a:t>
            </a:r>
            <a:r>
              <a:rPr lang="zh-CN" altLang="en-US" dirty="0"/>
              <a:t>个主题）：</a:t>
            </a:r>
            <a:endParaRPr lang="en-US" altLang="zh-CN" dirty="0"/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按照作文评分标准对作文进行划分；</a:t>
            </a:r>
            <a:endParaRPr lang="en-US" altLang="zh-CN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5F0B79D-78C2-4519-81D4-6AA2BBC55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752216"/>
              </p:ext>
            </p:extLst>
          </p:nvPr>
        </p:nvGraphicFramePr>
        <p:xfrm>
          <a:off x="1201810" y="2234155"/>
          <a:ext cx="978838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8340">
                  <a:extLst>
                    <a:ext uri="{9D8B030D-6E8A-4147-A177-3AD203B41FA5}">
                      <a16:colId xmlns:a16="http://schemas.microsoft.com/office/drawing/2014/main" val="2577015669"/>
                    </a:ext>
                  </a:extLst>
                </a:gridCol>
                <a:gridCol w="1398340">
                  <a:extLst>
                    <a:ext uri="{9D8B030D-6E8A-4147-A177-3AD203B41FA5}">
                      <a16:colId xmlns:a16="http://schemas.microsoft.com/office/drawing/2014/main" val="1871634121"/>
                    </a:ext>
                  </a:extLst>
                </a:gridCol>
                <a:gridCol w="1398340">
                  <a:extLst>
                    <a:ext uri="{9D8B030D-6E8A-4147-A177-3AD203B41FA5}">
                      <a16:colId xmlns:a16="http://schemas.microsoft.com/office/drawing/2014/main" val="1531460421"/>
                    </a:ext>
                  </a:extLst>
                </a:gridCol>
                <a:gridCol w="1398340">
                  <a:extLst>
                    <a:ext uri="{9D8B030D-6E8A-4147-A177-3AD203B41FA5}">
                      <a16:colId xmlns:a16="http://schemas.microsoft.com/office/drawing/2014/main" val="1193074579"/>
                    </a:ext>
                  </a:extLst>
                </a:gridCol>
                <a:gridCol w="1398340">
                  <a:extLst>
                    <a:ext uri="{9D8B030D-6E8A-4147-A177-3AD203B41FA5}">
                      <a16:colId xmlns:a16="http://schemas.microsoft.com/office/drawing/2014/main" val="1363457280"/>
                    </a:ext>
                  </a:extLst>
                </a:gridCol>
                <a:gridCol w="1398340">
                  <a:extLst>
                    <a:ext uri="{9D8B030D-6E8A-4147-A177-3AD203B41FA5}">
                      <a16:colId xmlns:a16="http://schemas.microsoft.com/office/drawing/2014/main" val="2753758512"/>
                    </a:ext>
                  </a:extLst>
                </a:gridCol>
                <a:gridCol w="1398340">
                  <a:extLst>
                    <a:ext uri="{9D8B030D-6E8A-4147-A177-3AD203B41FA5}">
                      <a16:colId xmlns:a16="http://schemas.microsoft.com/office/drawing/2014/main" val="363305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一类卷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二类卷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三类卷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四类卷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五类卷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总计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3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题目数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378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479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480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471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449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-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33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作文数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19392/21537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178171/216256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329729/477566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14571/45022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1747/11121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543610/771502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656100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622A7E7D-F61C-47AE-AF07-2FA0C968DE5F}"/>
              </a:ext>
            </a:extLst>
          </p:cNvPr>
          <p:cNvSpPr txBox="1"/>
          <p:nvPr/>
        </p:nvSpPr>
        <p:spPr>
          <a:xfrm>
            <a:off x="666750" y="3390775"/>
            <a:ext cx="10858500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+mj-lt"/>
              <a:buAutoNum type="arabicPeriod" startAt="2"/>
            </a:pPr>
            <a:r>
              <a:rPr lang="zh-CN" altLang="en-US" dirty="0"/>
              <a:t>针对四类卷进行统计：</a:t>
            </a:r>
            <a:endParaRPr lang="en-US" altLang="zh-CN" dirty="0"/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AE89BEDF-17B4-4157-A3D5-4A61EE490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676858"/>
              </p:ext>
            </p:extLst>
          </p:nvPr>
        </p:nvGraphicFramePr>
        <p:xfrm>
          <a:off x="1194342" y="3804478"/>
          <a:ext cx="9795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344">
                  <a:extLst>
                    <a:ext uri="{9D8B030D-6E8A-4147-A177-3AD203B41FA5}">
                      <a16:colId xmlns:a16="http://schemas.microsoft.com/office/drawing/2014/main" val="2865384929"/>
                    </a:ext>
                  </a:extLst>
                </a:gridCol>
                <a:gridCol w="2416628">
                  <a:extLst>
                    <a:ext uri="{9D8B030D-6E8A-4147-A177-3AD203B41FA5}">
                      <a16:colId xmlns:a16="http://schemas.microsoft.com/office/drawing/2014/main" val="186578917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4193373662"/>
                    </a:ext>
                  </a:extLst>
                </a:gridCol>
                <a:gridCol w="2847676">
                  <a:extLst>
                    <a:ext uri="{9D8B030D-6E8A-4147-A177-3AD203B41FA5}">
                      <a16:colId xmlns:a16="http://schemas.microsoft.com/office/drawing/2014/main" val="2103097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无四类卷题目数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无满足字数要求作文题目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剩余题目数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290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题目数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390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001722"/>
                  </a:ext>
                </a:extLst>
              </a:tr>
            </a:tbl>
          </a:graphicData>
        </a:graphic>
      </p:graphicFrame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9FADF06F-559C-461C-81BE-EAD7CAB73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340649"/>
              </p:ext>
            </p:extLst>
          </p:nvPr>
        </p:nvGraphicFramePr>
        <p:xfrm>
          <a:off x="1201810" y="5848985"/>
          <a:ext cx="97883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8340">
                  <a:extLst>
                    <a:ext uri="{9D8B030D-6E8A-4147-A177-3AD203B41FA5}">
                      <a16:colId xmlns:a16="http://schemas.microsoft.com/office/drawing/2014/main" val="997874706"/>
                    </a:ext>
                  </a:extLst>
                </a:gridCol>
                <a:gridCol w="1398340">
                  <a:extLst>
                    <a:ext uri="{9D8B030D-6E8A-4147-A177-3AD203B41FA5}">
                      <a16:colId xmlns:a16="http://schemas.microsoft.com/office/drawing/2014/main" val="2059588207"/>
                    </a:ext>
                  </a:extLst>
                </a:gridCol>
                <a:gridCol w="1398340">
                  <a:extLst>
                    <a:ext uri="{9D8B030D-6E8A-4147-A177-3AD203B41FA5}">
                      <a16:colId xmlns:a16="http://schemas.microsoft.com/office/drawing/2014/main" val="214443112"/>
                    </a:ext>
                  </a:extLst>
                </a:gridCol>
                <a:gridCol w="1398340">
                  <a:extLst>
                    <a:ext uri="{9D8B030D-6E8A-4147-A177-3AD203B41FA5}">
                      <a16:colId xmlns:a16="http://schemas.microsoft.com/office/drawing/2014/main" val="539925809"/>
                    </a:ext>
                  </a:extLst>
                </a:gridCol>
                <a:gridCol w="1398340">
                  <a:extLst>
                    <a:ext uri="{9D8B030D-6E8A-4147-A177-3AD203B41FA5}">
                      <a16:colId xmlns:a16="http://schemas.microsoft.com/office/drawing/2014/main" val="1685856968"/>
                    </a:ext>
                  </a:extLst>
                </a:gridCol>
                <a:gridCol w="1398340">
                  <a:extLst>
                    <a:ext uri="{9D8B030D-6E8A-4147-A177-3AD203B41FA5}">
                      <a16:colId xmlns:a16="http://schemas.microsoft.com/office/drawing/2014/main" val="3519361949"/>
                    </a:ext>
                  </a:extLst>
                </a:gridCol>
                <a:gridCol w="1398340">
                  <a:extLst>
                    <a:ext uri="{9D8B030D-6E8A-4147-A177-3AD203B41FA5}">
                      <a16:colId xmlns:a16="http://schemas.microsoft.com/office/drawing/2014/main" val="1495211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r>
                        <a:rPr lang="zh-CN" altLang="en-US" sz="1400" b="1" dirty="0"/>
                        <a:t>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r>
                        <a:rPr lang="zh-CN" altLang="en-US" sz="1400" b="1" dirty="0"/>
                        <a:t>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3</a:t>
                      </a:r>
                      <a:r>
                        <a:rPr lang="zh-CN" altLang="en-US" sz="1400" b="1" dirty="0"/>
                        <a:t>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r>
                        <a:rPr lang="zh-CN" altLang="en-US" sz="1400" b="1" dirty="0"/>
                        <a:t>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&lt; 5</a:t>
                      </a:r>
                      <a:r>
                        <a:rPr lang="zh-CN" altLang="en-US" sz="1400" b="1" dirty="0"/>
                        <a:t>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&lt; 10</a:t>
                      </a:r>
                      <a:r>
                        <a:rPr lang="zh-CN" altLang="en-US" sz="1400" b="1" dirty="0"/>
                        <a:t>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60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题目数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165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225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483350"/>
                  </a:ext>
                </a:extLst>
              </a:tr>
            </a:tbl>
          </a:graphicData>
        </a:graphic>
      </p:graphicFrame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702B7A20-3374-48DE-98F7-F7BC16723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070126"/>
              </p:ext>
            </p:extLst>
          </p:nvPr>
        </p:nvGraphicFramePr>
        <p:xfrm>
          <a:off x="1201810" y="4840447"/>
          <a:ext cx="97883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0761">
                  <a:extLst>
                    <a:ext uri="{9D8B030D-6E8A-4147-A177-3AD203B41FA5}">
                      <a16:colId xmlns:a16="http://schemas.microsoft.com/office/drawing/2014/main" val="4031552198"/>
                    </a:ext>
                  </a:extLst>
                </a:gridCol>
                <a:gridCol w="2198915">
                  <a:extLst>
                    <a:ext uri="{9D8B030D-6E8A-4147-A177-3AD203B41FA5}">
                      <a16:colId xmlns:a16="http://schemas.microsoft.com/office/drawing/2014/main" val="18059593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9508620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60660461"/>
                    </a:ext>
                  </a:extLst>
                </a:gridCol>
                <a:gridCol w="2063904">
                  <a:extLst>
                    <a:ext uri="{9D8B030D-6E8A-4147-A177-3AD203B41FA5}">
                      <a16:colId xmlns:a16="http://schemas.microsoft.com/office/drawing/2014/main" val="1165738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命题作文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半命题作文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自拟题目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总计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90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题目数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198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163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29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390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979003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B42C6E9C-F709-4792-88E2-C5C2596F23B5}"/>
              </a:ext>
            </a:extLst>
          </p:cNvPr>
          <p:cNvSpPr txBox="1"/>
          <p:nvPr/>
        </p:nvSpPr>
        <p:spPr>
          <a:xfrm>
            <a:off x="5501126" y="4568562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表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：题目筛选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311DDE4-EB8D-4EA3-9529-18EB05A1D035}"/>
              </a:ext>
            </a:extLst>
          </p:cNvPr>
          <p:cNvSpPr txBox="1"/>
          <p:nvPr/>
        </p:nvSpPr>
        <p:spPr>
          <a:xfrm>
            <a:off x="4883969" y="6581001"/>
            <a:ext cx="2424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表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：四类卷各主题下作文数统计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F21F7B-207C-407C-BFA6-2851F9E26AE5}"/>
              </a:ext>
            </a:extLst>
          </p:cNvPr>
          <p:cNvSpPr txBox="1"/>
          <p:nvPr/>
        </p:nvSpPr>
        <p:spPr>
          <a:xfrm>
            <a:off x="5268690" y="5563112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表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：四类卷题目分布</a:t>
            </a:r>
          </a:p>
        </p:txBody>
      </p:sp>
    </p:spTree>
    <p:extLst>
      <p:ext uri="{BB962C8B-B14F-4D97-AF65-F5344CB8AC3E}">
        <p14:creationId xmlns:p14="http://schemas.microsoft.com/office/powerpoint/2010/main" val="1273384673"/>
      </p:ext>
    </p:extLst>
  </p:cSld>
  <p:clrMapOvr>
    <a:masterClrMapping/>
  </p:clrMapOvr>
  <p:transition spd="slow" advTm="3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第二部分：</a:t>
            </a:r>
            <a:r>
              <a:rPr lang="zh-CN" altLang="en-US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726E54-87AB-40AC-B4B9-7FF62B39F84E}"/>
              </a:ext>
            </a:extLst>
          </p:cNvPr>
          <p:cNvSpPr txBox="1"/>
          <p:nvPr/>
        </p:nvSpPr>
        <p:spPr>
          <a:xfrm>
            <a:off x="2928621" y="843149"/>
            <a:ext cx="6334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ata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processing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96EDD9E-C8E4-430F-9FC3-CD6B8B04436F}"/>
              </a:ext>
            </a:extLst>
          </p:cNvPr>
          <p:cNvSpPr txBox="1"/>
          <p:nvPr/>
        </p:nvSpPr>
        <p:spPr>
          <a:xfrm>
            <a:off x="660400" y="1382503"/>
            <a:ext cx="10858500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/>
              <a:t>离题标注：</a:t>
            </a:r>
            <a:endParaRPr lang="en-US" altLang="zh-CN" dirty="0"/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标注规范：</a:t>
            </a:r>
            <a:endParaRPr lang="en-US" altLang="zh-CN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34066EF3-CA02-4A43-A803-35455DBE8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020913"/>
              </p:ext>
            </p:extLst>
          </p:nvPr>
        </p:nvGraphicFramePr>
        <p:xfrm>
          <a:off x="2032000" y="2258243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345">
                  <a:extLst>
                    <a:ext uri="{9D8B030D-6E8A-4147-A177-3AD203B41FA5}">
                      <a16:colId xmlns:a16="http://schemas.microsoft.com/office/drawing/2014/main" val="2845678373"/>
                    </a:ext>
                  </a:extLst>
                </a:gridCol>
                <a:gridCol w="6551655">
                  <a:extLst>
                    <a:ext uri="{9D8B030D-6E8A-4147-A177-3AD203B41FA5}">
                      <a16:colId xmlns:a16="http://schemas.microsoft.com/office/drawing/2014/main" val="4259594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Score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/>
                        <a:t>标准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3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不离题，文章内容始终符合题目要求；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3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部分离题，内容基本符合题目要求，偶尔有离题部分；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部分离题，部分内容符合题目要求（离题部分占比大，超过整篇文章一半以上）；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42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完全离题，文章内容和题目没有关系（包括恶意提交等）；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43825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9BC5C7D1-A37E-4B3B-9985-F8EC2700C783}"/>
              </a:ext>
            </a:extLst>
          </p:cNvPr>
          <p:cNvSpPr txBox="1"/>
          <p:nvPr/>
        </p:nvSpPr>
        <p:spPr>
          <a:xfrm>
            <a:off x="666750" y="4177759"/>
            <a:ext cx="10858500" cy="2491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四类卷抽取部分数据进行标注：</a:t>
            </a:r>
            <a:endParaRPr lang="en-US" altLang="zh-CN" dirty="0"/>
          </a:p>
          <a:p>
            <a:pPr marL="1257300" lvl="2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数据：</a:t>
            </a:r>
            <a:r>
              <a:rPr lang="zh-CN" altLang="en-US" dirty="0"/>
              <a:t>抽取了</a:t>
            </a:r>
            <a:r>
              <a:rPr lang="en-US" altLang="zh-CN" dirty="0"/>
              <a:t>7</a:t>
            </a:r>
            <a:r>
              <a:rPr lang="zh-CN" altLang="en-US" dirty="0"/>
              <a:t>个主题（</a:t>
            </a:r>
            <a:r>
              <a:rPr lang="en-US" altLang="zh-CN" dirty="0"/>
              <a:t>5</a:t>
            </a:r>
            <a:r>
              <a:rPr lang="zh-CN" altLang="en-US" dirty="0"/>
              <a:t>个命题作文，</a:t>
            </a:r>
            <a:r>
              <a:rPr lang="en-US" altLang="zh-CN" dirty="0"/>
              <a:t>1</a:t>
            </a:r>
            <a:r>
              <a:rPr lang="zh-CN" altLang="en-US" dirty="0"/>
              <a:t>个半命题作文，</a:t>
            </a:r>
            <a:r>
              <a:rPr lang="en-US" altLang="zh-CN" dirty="0"/>
              <a:t>1</a:t>
            </a:r>
            <a:r>
              <a:rPr lang="zh-CN" altLang="en-US" dirty="0"/>
              <a:t>个自拟题目），共</a:t>
            </a:r>
            <a:r>
              <a:rPr lang="en-US" altLang="zh-CN" dirty="0"/>
              <a:t>320</a:t>
            </a:r>
            <a:r>
              <a:rPr lang="zh-CN" altLang="en-US" dirty="0"/>
              <a:t>篇作文；</a:t>
            </a:r>
            <a:endParaRPr lang="en-US" altLang="zh-CN" dirty="0"/>
          </a:p>
          <a:p>
            <a:pPr marL="1257300" lvl="2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结论：</a:t>
            </a:r>
            <a:r>
              <a:rPr lang="en-US" altLang="zh-CN" dirty="0"/>
              <a:t>score=3</a:t>
            </a:r>
            <a:r>
              <a:rPr lang="zh-CN" altLang="en-US" dirty="0"/>
              <a:t>的作文占比最多，完全离题的作文较少；</a:t>
            </a:r>
            <a:endParaRPr lang="en-US" altLang="zh-CN" dirty="0"/>
          </a:p>
          <a:p>
            <a:pPr marL="1257300" lvl="2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问题：</a:t>
            </a:r>
            <a:r>
              <a:rPr lang="zh-CN" altLang="en-US" dirty="0"/>
              <a:t>部分作文转写有问题，可能会影响标注；</a:t>
            </a:r>
            <a:endParaRPr lang="en-US" altLang="zh-CN" dirty="0"/>
          </a:p>
          <a:p>
            <a:pPr marL="1257300" lvl="2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score=4</a:t>
            </a:r>
            <a:r>
              <a:rPr lang="zh-CN" altLang="en-US" dirty="0"/>
              <a:t>部分分数低的原因分析：</a:t>
            </a:r>
            <a:endParaRPr lang="en-US" altLang="zh-CN" dirty="0"/>
          </a:p>
          <a:p>
            <a:pPr marL="1714500" lvl="3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结构比较乱，逻辑上不通顺；</a:t>
            </a:r>
          </a:p>
          <a:p>
            <a:pPr marL="1714500" lvl="3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篇章结构不完整，没有写完；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8376554"/>
      </p:ext>
    </p:extLst>
  </p:cSld>
  <p:clrMapOvr>
    <a:masterClrMapping/>
  </p:clrMapOvr>
  <p:transition spd="slow" advTm="3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第二部分：</a:t>
            </a:r>
            <a:r>
              <a:rPr lang="zh-CN" altLang="en-US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726E54-87AB-40AC-B4B9-7FF62B39F84E}"/>
              </a:ext>
            </a:extLst>
          </p:cNvPr>
          <p:cNvSpPr txBox="1"/>
          <p:nvPr/>
        </p:nvSpPr>
        <p:spPr>
          <a:xfrm>
            <a:off x="2928621" y="843149"/>
            <a:ext cx="6334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ata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processing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9D0336A-FADA-4441-86B4-D50596C2F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165820"/>
              </p:ext>
            </p:extLst>
          </p:nvPr>
        </p:nvGraphicFramePr>
        <p:xfrm>
          <a:off x="666751" y="1497440"/>
          <a:ext cx="10858498" cy="363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086">
                  <a:extLst>
                    <a:ext uri="{9D8B030D-6E8A-4147-A177-3AD203B41FA5}">
                      <a16:colId xmlns:a16="http://schemas.microsoft.com/office/drawing/2014/main" val="3789410689"/>
                    </a:ext>
                  </a:extLst>
                </a:gridCol>
                <a:gridCol w="1153885">
                  <a:extLst>
                    <a:ext uri="{9D8B030D-6E8A-4147-A177-3AD203B41FA5}">
                      <a16:colId xmlns:a16="http://schemas.microsoft.com/office/drawing/2014/main" val="373439815"/>
                    </a:ext>
                  </a:extLst>
                </a:gridCol>
                <a:gridCol w="1665515">
                  <a:extLst>
                    <a:ext uri="{9D8B030D-6E8A-4147-A177-3AD203B41FA5}">
                      <a16:colId xmlns:a16="http://schemas.microsoft.com/office/drawing/2014/main" val="170809894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88113680"/>
                    </a:ext>
                  </a:extLst>
                </a:gridCol>
                <a:gridCol w="1458685">
                  <a:extLst>
                    <a:ext uri="{9D8B030D-6E8A-4147-A177-3AD203B41FA5}">
                      <a16:colId xmlns:a16="http://schemas.microsoft.com/office/drawing/2014/main" val="2319675707"/>
                    </a:ext>
                  </a:extLst>
                </a:gridCol>
                <a:gridCol w="1426029">
                  <a:extLst>
                    <a:ext uri="{9D8B030D-6E8A-4147-A177-3AD203B41FA5}">
                      <a16:colId xmlns:a16="http://schemas.microsoft.com/office/drawing/2014/main" val="3586036672"/>
                    </a:ext>
                  </a:extLst>
                </a:gridCol>
                <a:gridCol w="1308098">
                  <a:extLst>
                    <a:ext uri="{9D8B030D-6E8A-4147-A177-3AD203B41FA5}">
                      <a16:colId xmlns:a16="http://schemas.microsoft.com/office/drawing/2014/main" val="4246741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题目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字数要求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score=1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score=2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score=3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score=4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作文数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86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你是我的一面镜子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&gt;=600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53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02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你，就这样留在了我的记忆里面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&gt;=600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54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71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捡拾幸福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&gt;=600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47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78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永远的风景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&gt;=600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262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新结识的朋友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&gt;=600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55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2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__ </a:t>
                      </a:r>
                      <a:r>
                        <a:rPr lang="zh-CN" altLang="en-US" sz="1400" dirty="0"/>
                        <a:t>的足迹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&gt;=600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36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232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为父亲和母亲写一篇小传（自拟题目）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&gt;=600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540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总计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-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5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24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55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236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320</a:t>
                      </a:r>
                      <a:endParaRPr lang="zh-CN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6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68555"/>
      </p:ext>
    </p:extLst>
  </p:cSld>
  <p:clrMapOvr>
    <a:masterClrMapping/>
  </p:clrMapOvr>
  <p:transition spd="slow" advTm="3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第二部分：数据处理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726E54-87AB-40AC-B4B9-7FF62B39F84E}"/>
              </a:ext>
            </a:extLst>
          </p:cNvPr>
          <p:cNvSpPr txBox="1"/>
          <p:nvPr/>
        </p:nvSpPr>
        <p:spPr>
          <a:xfrm>
            <a:off x="2928621" y="843149"/>
            <a:ext cx="6334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ata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processing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96EDD9E-C8E4-430F-9FC3-CD6B8B04436F}"/>
              </a:ext>
            </a:extLst>
          </p:cNvPr>
          <p:cNvSpPr txBox="1"/>
          <p:nvPr/>
        </p:nvSpPr>
        <p:spPr>
          <a:xfrm>
            <a:off x="660400" y="1338959"/>
            <a:ext cx="10858500" cy="110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三类卷抽取部分数据进行标注：</a:t>
            </a:r>
            <a:endParaRPr lang="en-US" altLang="zh-CN" dirty="0"/>
          </a:p>
          <a:p>
            <a:pPr marL="1257300" lvl="2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数据：</a:t>
            </a:r>
            <a:r>
              <a:rPr lang="zh-CN" altLang="en-US" dirty="0"/>
              <a:t>抽取</a:t>
            </a:r>
            <a:r>
              <a:rPr lang="en-US" altLang="zh-CN" dirty="0"/>
              <a:t>2</a:t>
            </a:r>
            <a:r>
              <a:rPr lang="zh-CN" altLang="en-US" dirty="0"/>
              <a:t>个主题，每个主题抽取</a:t>
            </a:r>
            <a:r>
              <a:rPr lang="en-US" altLang="zh-CN" dirty="0"/>
              <a:t>10</a:t>
            </a:r>
            <a:r>
              <a:rPr lang="zh-CN" altLang="en-US" dirty="0"/>
              <a:t>篇作文进行标注；</a:t>
            </a:r>
            <a:endParaRPr lang="en-US" altLang="zh-CN" dirty="0"/>
          </a:p>
          <a:p>
            <a:pPr marL="1257300" lvl="2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结论：</a:t>
            </a:r>
            <a:r>
              <a:rPr lang="zh-CN" altLang="en-US" dirty="0"/>
              <a:t>全部为不离题作文；</a:t>
            </a:r>
            <a:endParaRPr lang="en-US" altLang="zh-CN" b="1" dirty="0"/>
          </a:p>
        </p:txBody>
      </p:sp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462ACDCA-0100-4815-9071-FFC04CBC0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389145"/>
              </p:ext>
            </p:extLst>
          </p:nvPr>
        </p:nvGraphicFramePr>
        <p:xfrm>
          <a:off x="734600" y="2484745"/>
          <a:ext cx="10722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190245767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68005303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86190202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7850817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55791171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5233716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527861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题目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字数要求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score=1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score=2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score=3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score=4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作文数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33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我有一颗</a:t>
                      </a:r>
                      <a:r>
                        <a:rPr lang="en-US" altLang="zh-CN" sz="1400" dirty="0"/>
                        <a:t>__</a:t>
                      </a:r>
                      <a:r>
                        <a:rPr lang="zh-CN" altLang="en-US" sz="1400" dirty="0"/>
                        <a:t>的心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&gt;=600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982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我把掌声送给您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&gt;=600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605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总计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-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20</a:t>
                      </a:r>
                      <a:endParaRPr lang="zh-CN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49523"/>
                  </a:ext>
                </a:extLst>
              </a:tr>
            </a:tbl>
          </a:graphicData>
        </a:graphic>
      </p:graphicFrame>
      <p:graphicFrame>
        <p:nvGraphicFramePr>
          <p:cNvPr id="13" name="表格 8">
            <a:extLst>
              <a:ext uri="{FF2B5EF4-FFF2-40B4-BE49-F238E27FC236}">
                <a16:creationId xmlns:a16="http://schemas.microsoft.com/office/drawing/2014/main" id="{D8E82168-C8BA-45B5-AACA-6842C76C1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030326"/>
              </p:ext>
            </p:extLst>
          </p:nvPr>
        </p:nvGraphicFramePr>
        <p:xfrm>
          <a:off x="734600" y="5146801"/>
          <a:ext cx="10722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190245767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68005303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86190202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7850817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55791171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5233716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527861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题目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字数要求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score=1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score=2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score=3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score=4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作文数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33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最是难忘那表情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&gt;=600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982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记住这一天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&gt;=600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605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总计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-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8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6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5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20</a:t>
                      </a:r>
                      <a:endParaRPr lang="zh-CN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49523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91BB97AB-41AB-4C6D-895A-79C5E7E3285D}"/>
              </a:ext>
            </a:extLst>
          </p:cNvPr>
          <p:cNvSpPr txBox="1"/>
          <p:nvPr/>
        </p:nvSpPr>
        <p:spPr>
          <a:xfrm>
            <a:off x="734600" y="4040601"/>
            <a:ext cx="10858500" cy="110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五类卷抽取部分数据进行标注：</a:t>
            </a:r>
            <a:endParaRPr lang="en-US" altLang="zh-CN" dirty="0"/>
          </a:p>
          <a:p>
            <a:pPr marL="1257300" lvl="2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数据：</a:t>
            </a:r>
            <a:r>
              <a:rPr lang="zh-CN" altLang="en-US" dirty="0"/>
              <a:t>抽取</a:t>
            </a:r>
            <a:r>
              <a:rPr lang="en-US" altLang="zh-CN" dirty="0"/>
              <a:t>2</a:t>
            </a:r>
            <a:r>
              <a:rPr lang="zh-CN" altLang="en-US" dirty="0"/>
              <a:t>个主题，每个主题抽取</a:t>
            </a:r>
            <a:r>
              <a:rPr lang="en-US" altLang="zh-CN" dirty="0"/>
              <a:t>10</a:t>
            </a:r>
            <a:r>
              <a:rPr lang="zh-CN" altLang="en-US" dirty="0"/>
              <a:t>篇作文进行标注；</a:t>
            </a:r>
            <a:endParaRPr lang="en-US" altLang="zh-CN" dirty="0"/>
          </a:p>
          <a:p>
            <a:pPr marL="1257300" lvl="2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结论：</a:t>
            </a:r>
            <a:r>
              <a:rPr lang="zh-CN" altLang="en-US" dirty="0"/>
              <a:t>离题作文占比较大，内容重复较多（摘抄材料）；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367914003"/>
      </p:ext>
    </p:extLst>
  </p:cSld>
  <p:clrMapOvr>
    <a:masterClrMapping/>
  </p:clrMapOvr>
  <p:transition spd="slow" advTm="3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第二部分：</a:t>
            </a:r>
            <a:r>
              <a:rPr lang="zh-CN" altLang="en-US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标注示例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726E54-87AB-40AC-B4B9-7FF62B39F84E}"/>
              </a:ext>
            </a:extLst>
          </p:cNvPr>
          <p:cNvSpPr txBox="1"/>
          <p:nvPr/>
        </p:nvSpPr>
        <p:spPr>
          <a:xfrm>
            <a:off x="2928621" y="843149"/>
            <a:ext cx="6334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Annotation example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CD18938-F0E3-4C22-A113-8CFBD370AD1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381714" y="2142455"/>
            <a:ext cx="9360000" cy="216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72A3CD9-D196-4C87-A02C-EBEF3CAD5374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416000" y="4638951"/>
            <a:ext cx="9360000" cy="2160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33E00D3F-6FE0-46D7-B5EB-5B9F8D291B51}"/>
              </a:ext>
            </a:extLst>
          </p:cNvPr>
          <p:cNvSpPr txBox="1"/>
          <p:nvPr/>
        </p:nvSpPr>
        <p:spPr>
          <a:xfrm>
            <a:off x="660400" y="1382503"/>
            <a:ext cx="10858500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题目：</a:t>
            </a:r>
            <a:r>
              <a:rPr lang="zh-CN" altLang="en-US" dirty="0"/>
              <a:t>你是我的一面镜子</a:t>
            </a:r>
            <a:endParaRPr lang="en-US" altLang="zh-CN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score</a:t>
            </a:r>
            <a:r>
              <a:rPr lang="zh-CN" altLang="en-US" b="1" dirty="0"/>
              <a:t>：</a:t>
            </a:r>
            <a:r>
              <a:rPr lang="en-US" altLang="zh-CN" dirty="0"/>
              <a:t>4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8F05313-E000-4917-AA8B-BEC31E85257C}"/>
              </a:ext>
            </a:extLst>
          </p:cNvPr>
          <p:cNvSpPr txBox="1"/>
          <p:nvPr/>
        </p:nvSpPr>
        <p:spPr>
          <a:xfrm>
            <a:off x="666750" y="4240526"/>
            <a:ext cx="10858500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score</a:t>
            </a:r>
            <a:r>
              <a:rPr lang="zh-CN" altLang="en-US" b="1" dirty="0"/>
              <a:t>：</a:t>
            </a:r>
            <a:r>
              <a:rPr lang="en-US" altLang="zh-C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66079756"/>
      </p:ext>
    </p:extLst>
  </p:cSld>
  <p:clrMapOvr>
    <a:masterClrMapping/>
  </p:clrMapOvr>
  <p:transition spd="slow" advTm="300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876</Words>
  <Application>Microsoft Office PowerPoint</Application>
  <PresentationFormat>宽屏</PresentationFormat>
  <Paragraphs>280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Qu yuanbin</cp:lastModifiedBy>
  <cp:revision>210</cp:revision>
  <dcterms:created xsi:type="dcterms:W3CDTF">2018-07-22T02:36:38Z</dcterms:created>
  <dcterms:modified xsi:type="dcterms:W3CDTF">2020-10-05T12:30:41Z</dcterms:modified>
</cp:coreProperties>
</file>