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25" r:id="rId4"/>
    <p:sldId id="328" r:id="rId5"/>
    <p:sldId id="329" r:id="rId6"/>
    <p:sldId id="330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82" d="100"/>
          <a:sy n="82" d="100"/>
        </p:scale>
        <p:origin x="54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02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21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05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80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2021/2/25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英文数据集实验更新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分类模型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数据：</a:t>
            </a:r>
            <a:r>
              <a:rPr kumimoji="1" lang="en-US" altLang="zh-CN" sz="2000" dirty="0"/>
              <a:t>ICLE</a:t>
            </a:r>
            <a:r>
              <a:rPr kumimoji="1" lang="zh-CN" altLang="en-US" sz="2000" dirty="0"/>
              <a:t>数据集，共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个主题，</a:t>
            </a:r>
            <a:r>
              <a:rPr kumimoji="1" lang="en-US" altLang="zh-CN" sz="2000" dirty="0"/>
              <a:t>3548</a:t>
            </a:r>
            <a:r>
              <a:rPr kumimoji="1" lang="zh-CN" altLang="en-US" sz="2000" dirty="0"/>
              <a:t>篇作文，数据分布见表</a:t>
            </a:r>
            <a:r>
              <a:rPr kumimoji="1" lang="en-US" altLang="zh-CN" sz="2000" dirty="0"/>
              <a:t>1.1</a:t>
            </a:r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分类指标见表</a:t>
            </a:r>
            <a:r>
              <a:rPr kumimoji="1" lang="en-US" altLang="zh-CN" sz="2000" dirty="0"/>
              <a:t>1.2</a:t>
            </a:r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r>
              <a:rPr kumimoji="1" lang="zh-CN" altLang="en-US" sz="2000" dirty="0"/>
              <a:t>生成模型（</a:t>
            </a:r>
            <a:r>
              <a:rPr kumimoji="1" lang="en-US" altLang="zh-CN" sz="2000" dirty="0"/>
              <a:t>LSTM</a:t>
            </a:r>
            <a:r>
              <a:rPr kumimoji="1" lang="zh-CN" altLang="en-US" sz="2000" dirty="0"/>
              <a:t>，正文生成题目）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数据：</a:t>
            </a:r>
            <a:r>
              <a:rPr kumimoji="1" lang="en-US" altLang="zh-CN" sz="2000" dirty="0" err="1"/>
              <a:t>OpenNMT</a:t>
            </a:r>
            <a:r>
              <a:rPr kumimoji="1" lang="en-US" altLang="zh-CN" sz="2000" dirty="0"/>
              <a:t> provided </a:t>
            </a:r>
            <a:r>
              <a:rPr kumimoji="1" lang="en-US" altLang="zh-CN" sz="2000" dirty="0" err="1"/>
              <a:t>Gigaword</a:t>
            </a:r>
            <a:r>
              <a:rPr kumimoji="1" lang="en-US" altLang="zh-CN" sz="2000" dirty="0"/>
              <a:t> dataset</a:t>
            </a:r>
            <a:r>
              <a:rPr kumimoji="1" lang="zh-CN" altLang="en-US" sz="2000" dirty="0"/>
              <a:t>，数据分布见表</a:t>
            </a:r>
            <a:r>
              <a:rPr kumimoji="1" lang="en-US" altLang="zh-CN" sz="2000" dirty="0"/>
              <a:t>2.1</a:t>
            </a:r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指标见表</a:t>
            </a:r>
            <a:r>
              <a:rPr kumimoji="1" lang="en-US" altLang="zh-CN" sz="2000" dirty="0"/>
              <a:t>2.2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579948-A341-4B6E-9319-DC658953B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61907"/>
              </p:ext>
            </p:extLst>
          </p:nvPr>
        </p:nvGraphicFramePr>
        <p:xfrm>
          <a:off x="1267350" y="3141000"/>
          <a:ext cx="36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975577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328529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92470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7330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588687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训练集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验证集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测试集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合计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00641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2838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322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3548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6786554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0F966C-BA20-4DB9-B0C6-EE15EC38B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37067"/>
              </p:ext>
            </p:extLst>
          </p:nvPr>
        </p:nvGraphicFramePr>
        <p:xfrm>
          <a:off x="5583672" y="3141000"/>
          <a:ext cx="54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525018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998219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2478869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87650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513850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Percision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F1-score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39193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14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HABiLstm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0.7139</a:t>
                      </a:r>
                      <a:endParaRPr kumimoji="1" lang="en-US" altLang="zh-CN" sz="1400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0.6635</a:t>
                      </a:r>
                      <a:endParaRPr kumimoji="1" lang="en-US" altLang="zh-CN" sz="1400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0.6663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0.6382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7403965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90C1C7-E1D9-4E5E-9BE0-DAD62B647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88067"/>
              </p:ext>
            </p:extLst>
          </p:nvPr>
        </p:nvGraphicFramePr>
        <p:xfrm>
          <a:off x="1270020" y="5451216"/>
          <a:ext cx="36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736947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1450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108131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645396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训练集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验证集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140071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作文数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3803957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135129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135100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513053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774936-01CA-4E81-9E77-75681A6DA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38932"/>
              </p:ext>
            </p:extLst>
          </p:nvPr>
        </p:nvGraphicFramePr>
        <p:xfrm>
          <a:off x="5587038" y="5451216"/>
          <a:ext cx="18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5192722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22622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Rouge_l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204335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seq2seq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0.4263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0221162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3BBC98A-54A2-4ECB-9686-CE18C2E9234C}"/>
              </a:ext>
            </a:extLst>
          </p:cNvPr>
          <p:cNvSpPr txBox="1"/>
          <p:nvPr/>
        </p:nvSpPr>
        <p:spPr>
          <a:xfrm>
            <a:off x="2018024" y="374249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分类模型数据分布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C44226-7340-498C-8AD8-387BFA4ECAF0}"/>
              </a:ext>
            </a:extLst>
          </p:cNvPr>
          <p:cNvSpPr txBox="1"/>
          <p:nvPr/>
        </p:nvSpPr>
        <p:spPr>
          <a:xfrm>
            <a:off x="7413882" y="3742498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分类模型指标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8D3E4B-36B1-46F2-BD47-B13344335105}"/>
              </a:ext>
            </a:extLst>
          </p:cNvPr>
          <p:cNvSpPr txBox="1"/>
          <p:nvPr/>
        </p:nvSpPr>
        <p:spPr>
          <a:xfrm>
            <a:off x="2018024" y="604035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生成模型数据分布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6627D1-2C8F-46FC-AAB4-872F251E2FE5}"/>
              </a:ext>
            </a:extLst>
          </p:cNvPr>
          <p:cNvSpPr txBox="1"/>
          <p:nvPr/>
        </p:nvSpPr>
        <p:spPr>
          <a:xfrm>
            <a:off x="5617248" y="6044892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</a:t>
            </a:r>
          </a:p>
        </p:txBody>
      </p:sp>
    </p:spTree>
    <p:extLst>
      <p:ext uri="{BB962C8B-B14F-4D97-AF65-F5344CB8AC3E}">
        <p14:creationId xmlns:p14="http://schemas.microsoft.com/office/powerpoint/2010/main" val="341488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英文数据集，数据分布见表</a:t>
            </a:r>
            <a:r>
              <a:rPr kumimoji="1" lang="en-US" altLang="zh-CN" sz="2000" dirty="0"/>
              <a:t>3</a:t>
            </a:r>
          </a:p>
          <a:p>
            <a:pPr lvl="1"/>
            <a:r>
              <a:rPr kumimoji="1" lang="en-US" altLang="zh-CN" sz="2000" dirty="0"/>
              <a:t> score=1.0-3.5</a:t>
            </a:r>
            <a:r>
              <a:rPr kumimoji="1" lang="zh-CN" altLang="en-US" sz="2000" dirty="0"/>
              <a:t>作文作为离题作文，</a:t>
            </a:r>
            <a:r>
              <a:rPr kumimoji="1" lang="en-US" altLang="zh-CN" sz="2000" dirty="0"/>
              <a:t>score=4.0</a:t>
            </a:r>
            <a:r>
              <a:rPr kumimoji="1" lang="zh-CN" altLang="en-US" sz="2000" dirty="0"/>
              <a:t>作文作为切题作文，离题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不离题</a:t>
            </a:r>
            <a:r>
              <a:rPr kumimoji="1" lang="en-US" altLang="zh-CN" sz="2000" dirty="0"/>
              <a:t>=387:443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1:1.145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en-US" sz="2000" dirty="0"/>
              <a:t> 数据划分为五份：</a:t>
            </a:r>
            <a:endParaRPr kumimoji="1" lang="en-US" altLang="zh-CN" sz="20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CD5843E-EF65-4C55-AC0F-11A7217A0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31519"/>
              </p:ext>
            </p:extLst>
          </p:nvPr>
        </p:nvGraphicFramePr>
        <p:xfrm>
          <a:off x="3244850" y="3036165"/>
          <a:ext cx="57023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90989273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1950771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6086066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0854748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45502656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0637477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8135733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596738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1.5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2.5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3.5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98249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105</a:t>
                      </a:r>
                      <a:endParaRPr kumimoji="1" lang="en-US" altLang="zh-CN" sz="1400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230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443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7297262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1D6B2EE-63A9-4689-8094-18E8C742D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02769"/>
              </p:ext>
            </p:extLst>
          </p:nvPr>
        </p:nvGraphicFramePr>
        <p:xfrm>
          <a:off x="4255996" y="4467430"/>
          <a:ext cx="3680008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0986">
                  <a:extLst>
                    <a:ext uri="{9D8B030D-6E8A-4147-A177-3AD203B41FA5}">
                      <a16:colId xmlns:a16="http://schemas.microsoft.com/office/drawing/2014/main" val="50815273"/>
                    </a:ext>
                  </a:extLst>
                </a:gridCol>
                <a:gridCol w="2219022">
                  <a:extLst>
                    <a:ext uri="{9D8B030D-6E8A-4147-A177-3AD203B41FA5}">
                      <a16:colId xmlns:a16="http://schemas.microsoft.com/office/drawing/2014/main" val="222635565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72:94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71597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87:79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172939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81:85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11515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76:90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488778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71:95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038295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CEEAA3A-E7F5-4922-B8A0-344D72285315}"/>
              </a:ext>
            </a:extLst>
          </p:cNvPr>
          <p:cNvSpPr txBox="1"/>
          <p:nvPr/>
        </p:nvSpPr>
        <p:spPr>
          <a:xfrm>
            <a:off x="5300750" y="3612165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数据标注分布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5455440" y="6023074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数据划分</a:t>
            </a:r>
          </a:p>
        </p:txBody>
      </p:sp>
    </p:spTree>
    <p:extLst>
      <p:ext uri="{BB962C8B-B14F-4D97-AF65-F5344CB8AC3E}">
        <p14:creationId xmlns:p14="http://schemas.microsoft.com/office/powerpoint/2010/main" val="26290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方案一：基于排序方法（参考题目：筛选其他题目下作文数大于</a:t>
            </a:r>
            <a:r>
              <a:rPr kumimoji="1" lang="en-US" altLang="zh-CN" sz="2000" dirty="0"/>
              <a:t>20</a:t>
            </a:r>
            <a:r>
              <a:rPr kumimoji="1" lang="zh-CN" altLang="en-US" sz="2000" dirty="0"/>
              <a:t>篇的题目，共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个题目）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 </a:t>
            </a:r>
            <a:r>
              <a:rPr kumimoji="1" lang="zh-CN" altLang="en-US" sz="1600" dirty="0"/>
              <a:t>直接在未划分测试集上调阈值，指标见表</a:t>
            </a:r>
            <a:r>
              <a:rPr kumimoji="1" lang="en-US" altLang="zh-CN" sz="1600" dirty="0"/>
              <a:t>5.1</a:t>
            </a:r>
          </a:p>
          <a:p>
            <a:pPr lvl="1"/>
            <a:r>
              <a:rPr kumimoji="1" lang="en-US" altLang="zh-CN" sz="1600" dirty="0"/>
              <a:t> </a:t>
            </a:r>
            <a:r>
              <a:rPr kumimoji="1" lang="zh-CN" altLang="en-US" sz="1600" dirty="0"/>
              <a:t>开发集调阈值，测试集进行测试，指标见表</a:t>
            </a:r>
            <a:r>
              <a:rPr kumimoji="1" lang="en-US" altLang="zh-CN" sz="1600" dirty="0"/>
              <a:t>5.2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D050AF-D51D-4459-956D-8255E0FFD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42262"/>
              </p:ext>
            </p:extLst>
          </p:nvPr>
        </p:nvGraphicFramePr>
        <p:xfrm>
          <a:off x="838200" y="3053379"/>
          <a:ext cx="4752000" cy="12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5085816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5718174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7016894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77451204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707443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2957911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561375225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不离题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6899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4513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Doc2vec(tr=1)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0.0775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0.1327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0.6755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068698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err="1">
                          <a:effectLst/>
                        </a:rPr>
                        <a:t>HABiLstm</a:t>
                      </a:r>
                      <a:r>
                        <a:rPr lang="en-US" sz="1100" u="none" strike="noStrike" dirty="0">
                          <a:effectLst/>
                        </a:rPr>
                        <a:t>(tr=1)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0.4703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0.5736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0.5169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0.4357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0.4819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834627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Seq2seq(tr=1)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0.4774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0.9018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0.6243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0.6162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0.2251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6510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BAF1B8-7BE8-481E-B69B-8C2D41B6D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84382"/>
              </p:ext>
            </p:extLst>
          </p:nvPr>
        </p:nvGraphicFramePr>
        <p:xfrm>
          <a:off x="5875586" y="2400537"/>
          <a:ext cx="6210924" cy="39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924">
                  <a:extLst>
                    <a:ext uri="{9D8B030D-6E8A-4147-A177-3AD203B41FA5}">
                      <a16:colId xmlns:a16="http://schemas.microsoft.com/office/drawing/2014/main" val="28001793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71206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027817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624185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533865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6318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0809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0787803"/>
                    </a:ext>
                  </a:extLst>
                </a:gridCol>
              </a:tblGrid>
              <a:tr h="180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81430"/>
                  </a:ext>
                </a:extLst>
              </a:tr>
              <a:tr h="198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45969872"/>
                  </a:ext>
                </a:extLst>
              </a:tr>
              <a:tr h="19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Doc2vec(tr=1)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0.2353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0.8617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124701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测试集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0.7692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0.1149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0.4967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39135247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测试集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0.5385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0.0864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0.1489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0.5163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0.6639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58347375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0.4545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0.0658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13591572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0.3636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0.0563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0.0976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0.5677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2987513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0.47222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0.0758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0.13026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0.53324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0.6751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47054278"/>
                  </a:ext>
                </a:extLst>
              </a:tr>
              <a:tr h="19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HABiLstm</a:t>
                      </a:r>
                      <a:r>
                        <a:rPr lang="en-US" sz="1100" u="none" strike="noStrike" dirty="0">
                          <a:effectLst/>
                        </a:rPr>
                        <a:t>(tr=1)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开发集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0.7222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0.5943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0.6825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81821981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0.4946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0.5287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0.4384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0.4051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3873486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0.5062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0.494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0.5062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8928039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0.5921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0.5085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0.5231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22892903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0.5352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0.5658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0.5029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77256427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0.46992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0.57688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0.51598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0.43506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53729974"/>
                  </a:ext>
                </a:extLst>
              </a:tr>
              <a:tr h="19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Seq2seq(tr=1)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开发集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0.9306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0.6119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0.7368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0.1489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0.2478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3803576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0.9195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0.6723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0.1013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0.1702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67008424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0.8765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0.1176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0.1905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696046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0.8947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0.6126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0.2182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5705254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0.4468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0.8873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0.5943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0.2833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65312165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0.90172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0.62334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0.61002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627296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2164874" y="4362367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测试集调阈值指标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A8E0FA-3119-41D3-96E3-B3D049F1908B}"/>
              </a:ext>
            </a:extLst>
          </p:cNvPr>
          <p:cNvSpPr txBox="1"/>
          <p:nvPr/>
        </p:nvSpPr>
        <p:spPr>
          <a:xfrm>
            <a:off x="7931722" y="6356350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开发集调阈值指标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CE2957-32C5-4925-9224-18EBB1E90321}"/>
              </a:ext>
            </a:extLst>
          </p:cNvPr>
          <p:cNvSpPr txBox="1"/>
          <p:nvPr/>
        </p:nvSpPr>
        <p:spPr>
          <a:xfrm>
            <a:off x="838200" y="5079468"/>
            <a:ext cx="4170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根据离题</a:t>
            </a:r>
            <a:r>
              <a:rPr lang="en-US" altLang="zh-CN" dirty="0"/>
              <a:t>F1</a:t>
            </a:r>
            <a:r>
              <a:rPr lang="zh-CN" altLang="en-US" dirty="0"/>
              <a:t>值调阈值，切题</a:t>
            </a:r>
            <a:r>
              <a:rPr lang="en-US" altLang="zh-CN" dirty="0"/>
              <a:t>Recall</a:t>
            </a:r>
            <a:r>
              <a:rPr lang="zh-CN" altLang="en-US" dirty="0"/>
              <a:t>很低（作文</a:t>
            </a:r>
            <a:r>
              <a:rPr lang="zh-CN" altLang="en-US"/>
              <a:t>比例）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45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方案二：基于相似度（根据与范文相似度判断，若与主题相似度小于阈值，则判断为离题）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 </a:t>
            </a:r>
            <a:r>
              <a:rPr kumimoji="1" lang="zh-CN" altLang="en-US" sz="1600" dirty="0"/>
              <a:t>直接在未划分测试集上调阈值，指标见表</a:t>
            </a:r>
            <a:r>
              <a:rPr kumimoji="1" lang="en-US" altLang="zh-CN" sz="1600" dirty="0"/>
              <a:t>6.1</a:t>
            </a:r>
          </a:p>
          <a:p>
            <a:pPr lvl="1"/>
            <a:r>
              <a:rPr kumimoji="1" lang="en-US" altLang="zh-CN" sz="1600" dirty="0"/>
              <a:t> </a:t>
            </a:r>
            <a:r>
              <a:rPr kumimoji="1" lang="zh-CN" altLang="en-US" sz="1600" dirty="0"/>
              <a:t>开发集调阈值，测试集进行测试，指标见表</a:t>
            </a:r>
            <a:r>
              <a:rPr kumimoji="1" lang="en-US" altLang="zh-CN" sz="1600" dirty="0"/>
              <a:t>6.2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0127933-CFE7-46E3-8F4C-DB4F6EE2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31498"/>
              </p:ext>
            </p:extLst>
          </p:nvPr>
        </p:nvGraphicFramePr>
        <p:xfrm>
          <a:off x="197214" y="3045917"/>
          <a:ext cx="5580000" cy="12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0087040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11851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48255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186392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730951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37621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3895505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963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4045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Doc2vec(tr=0.45)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0.7472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55462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HABiLstm</a:t>
                      </a:r>
                      <a:r>
                        <a:rPr lang="en-US" sz="1100" u="none" strike="noStrike" dirty="0">
                          <a:effectLst/>
                        </a:rPr>
                        <a:t>(tr=0.5)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0.4031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0.5738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779581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Seq2seq(tr=0.9)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0.4842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0.6718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0.5628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0.5666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0.4511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879321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93B6A6-6944-4485-8B91-8D5C5007F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35747"/>
              </p:ext>
            </p:extLst>
          </p:nvPr>
        </p:nvGraphicFramePr>
        <p:xfrm>
          <a:off x="5915449" y="2461617"/>
          <a:ext cx="5989479" cy="39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479">
                  <a:extLst>
                    <a:ext uri="{9D8B030D-6E8A-4147-A177-3AD203B41FA5}">
                      <a16:colId xmlns:a16="http://schemas.microsoft.com/office/drawing/2014/main" val="44485552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6158366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79009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176334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6140562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655434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84237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00343108"/>
                    </a:ext>
                  </a:extLst>
                </a:gridCol>
              </a:tblGrid>
              <a:tr h="198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38682"/>
                  </a:ext>
                </a:extLst>
              </a:tr>
              <a:tr h="198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59160479"/>
                  </a:ext>
                </a:extLst>
              </a:tr>
              <a:tr h="19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Doc2vec(tr=0.55)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0.4403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0.9722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0.6061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0.7143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7979706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测试集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0.5273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0.6905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0.0127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623877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测试集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0.4908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0.9877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62533248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0.1031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3084143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0.9718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0.5923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7361609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0.46994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0.98108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0.63488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0.71906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0.0626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6614811"/>
                  </a:ext>
                </a:extLst>
              </a:tr>
              <a:tr h="19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HABiLstm</a:t>
                      </a:r>
                      <a:r>
                        <a:rPr lang="en-US" sz="1100" u="none" strike="noStrike" dirty="0">
                          <a:effectLst/>
                        </a:rPr>
                        <a:t>(tr=0.65)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开发集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78426054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0.8506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0.5806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0.2278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0.3273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1206175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0.6727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0.7407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18241894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0.4779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0.6132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0.3167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1687666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0.8028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0.3485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15265816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0.4927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0.85946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0.62568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0.65524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0.22794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0.33766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76681050"/>
                  </a:ext>
                </a:extLst>
              </a:tr>
              <a:tr h="19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Seq2seq(tr=0.95)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开发集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0.9861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0.6094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0.0808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5198520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0.5188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0.6721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8482230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0.9877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0.6639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0.1099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8928002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0.9474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212850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测试集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0.5887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31902349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0.46868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0.96658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0.63042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0.60444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0.04278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0.07964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0184738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0230BEF-F774-4D48-8E8F-8408817F7F43}"/>
              </a:ext>
            </a:extLst>
          </p:cNvPr>
          <p:cNvSpPr txBox="1"/>
          <p:nvPr/>
        </p:nvSpPr>
        <p:spPr>
          <a:xfrm>
            <a:off x="1937888" y="4305917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测试集调阈值指标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36AF34-2EF1-459C-8E6A-F4FB405F4780}"/>
              </a:ext>
            </a:extLst>
          </p:cNvPr>
          <p:cNvSpPr txBox="1"/>
          <p:nvPr/>
        </p:nvSpPr>
        <p:spPr>
          <a:xfrm>
            <a:off x="8358709" y="6455199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开发集调阈值指标</a:t>
            </a:r>
          </a:p>
        </p:txBody>
      </p:sp>
    </p:spTree>
    <p:extLst>
      <p:ext uri="{BB962C8B-B14F-4D97-AF65-F5344CB8AC3E}">
        <p14:creationId xmlns:p14="http://schemas.microsoft.com/office/powerpoint/2010/main" val="316086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14630"/>
              </p:ext>
            </p:extLst>
          </p:nvPr>
        </p:nvGraphicFramePr>
        <p:xfrm>
          <a:off x="2032001" y="2490224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更新中文数据实验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划分开发集调阈值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英文数据实验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更新聚类方法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更新分类模型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3188</TotalTime>
  <Words>948</Words>
  <Application>Microsoft Office PowerPoint</Application>
  <PresentationFormat>宽屏</PresentationFormat>
  <Paragraphs>469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英文数据集实验更新</vt:lpstr>
      <vt:lpstr>离题实验更新</vt:lpstr>
      <vt:lpstr>离题实验更新</vt:lpstr>
      <vt:lpstr>离题实验更新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yuanbin</cp:lastModifiedBy>
  <cp:revision>745</cp:revision>
  <cp:lastPrinted>2020-10-20T06:37:41Z</cp:lastPrinted>
  <dcterms:created xsi:type="dcterms:W3CDTF">2020-10-30T08:06:32Z</dcterms:created>
  <dcterms:modified xsi:type="dcterms:W3CDTF">2021-02-25T06:54:49Z</dcterms:modified>
</cp:coreProperties>
</file>