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38" r:id="rId4"/>
    <p:sldId id="337" r:id="rId5"/>
    <p:sldId id="329" r:id="rId6"/>
    <p:sldId id="339" r:id="rId7"/>
    <p:sldId id="343" r:id="rId8"/>
    <p:sldId id="344" r:id="rId9"/>
    <p:sldId id="342" r:id="rId10"/>
    <p:sldId id="32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/>
    <p:restoredTop sz="95994"/>
  </p:normalViewPr>
  <p:slideViewPr>
    <p:cSldViewPr snapToGrid="0" snapToObjects="1">
      <p:cViewPr varScale="1">
        <p:scale>
          <a:sx n="74" d="100"/>
          <a:sy n="74" d="100"/>
        </p:scale>
        <p:origin x="51" y="4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6A8BD-C49D-0048-BFB2-D42EEAE99376}" type="datetimeFigureOut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8754C-69E8-9E40-BBFD-45455C58E8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85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am</a:t>
            </a:r>
            <a:r>
              <a:rPr kumimoji="1" lang="zh-CN" altLang="en-US" dirty="0"/>
              <a:t> </a:t>
            </a:r>
            <a:r>
              <a:rPr kumimoji="1" lang="en-US" altLang="zh-CN" dirty="0"/>
              <a:t>Wei</a:t>
            </a:r>
            <a:r>
              <a:rPr kumimoji="1" lang="zh-CN" altLang="en-US" dirty="0"/>
              <a:t> </a:t>
            </a:r>
            <a:r>
              <a:rPr kumimoji="1" lang="en-US" altLang="zh-CN" dirty="0"/>
              <a:t>Song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Capital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Normal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University,</a:t>
            </a:r>
            <a:r>
              <a:rPr kumimoji="1" lang="zh-CN" altLang="en-US" dirty="0"/>
              <a:t> </a:t>
            </a:r>
            <a:r>
              <a:rPr kumimoji="1" lang="en-US" altLang="zh-CN" dirty="0"/>
              <a:t>China.</a:t>
            </a:r>
          </a:p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paper,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self-attention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argumentative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essays.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Ifytek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Harbin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Institute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/>
              <a:t>Technology.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3656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009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800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5884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495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7057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3639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067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3196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5285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73C2A-CF5A-814E-9407-E497286874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164235-AF0C-0A4C-9CC9-A1F185878A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报告人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B8C1C-E32E-DF48-B022-A5381933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BC12-7CE0-2344-9A1E-943D7D86BB3C}" type="datetime1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E0A15-9AB7-1542-B809-9A4131D7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54278-71A1-854C-AE34-4B4DA016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22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1FE2B-83AC-0842-88A6-B3872F64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FDD59-6925-294E-B8FA-3E10F1646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3DBBB-7F77-014D-A874-97937375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6B60-5671-EA4C-9361-E42A603F5044}" type="datetime1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62414-C0B6-904D-9E42-19A2BA02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E9CFC-238E-6D42-90E0-711CE9D9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280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3ECAA-B177-ED46-831B-4C3B9B1D3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C55EC7-F225-EB48-8CDA-699EE5843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72BCB-725E-1549-BA7D-769E4BDA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7D76-A4B7-FB4C-9F23-3499EF120D88}" type="datetime1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0E410-A07D-814B-92E8-24048CEB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6BEF8-ED2C-E64A-9FE9-B5248902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200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EF73A-A3D0-CC42-819A-BDBB364660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32E01-9B87-3A4A-BB95-206A8283054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p"/>
              <a:defRPr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2pPr>
            <a:lvl3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  <a:cs typeface="Times New Roman" panose="02020603050405020304" pitchFamily="18" charset="0"/>
              </a:defRPr>
            </a:lvl3pPr>
          </a:lstStyle>
          <a:p>
            <a:r>
              <a:rPr kumimoji="1" lang="zh-CN" altLang="en-US" dirty="0"/>
              <a:t>第一
第二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第一层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 第二层 
 第二层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CB0A8-64A3-D342-9CF3-C7DFE6F0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1D02A-F5C2-CD40-B5F2-FA10248B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4D325-D530-F441-83D5-5215948E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97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2C0A7-6EA0-EA41-9ED3-E1296369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1887E-560C-CB43-BA2C-F801E6572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24663-013B-074B-88FA-ABA3A493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06C0-1E2A-3B45-8D2B-845F9960A1E2}" type="datetime1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87B48-F2DE-A54C-A605-CACFD52C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A106A-1ABE-2840-9130-1E173D40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89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09761-C9E2-9341-A55C-0F3F72E2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21B92-9532-9D46-8EC0-1B0827693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1A5835-41A4-D449-93A8-74D6BC25E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CB22D-8E18-1D44-B801-F1A92486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A175-E50F-124A-A7EE-6231F7116BE0}" type="datetime1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78D40-AC77-BD40-8919-AC317E42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2C172D-0CFF-EE4B-8ABE-9A752C73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445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E8AD0-8629-2F4E-B4BC-44EF1125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FCD4CD-53D8-154C-95A4-D5EB5759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AD816B-6F1C-3740-A881-2A9CA2A0A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90E038-78D2-C543-AA00-ADB21DEF6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4DA036-66A3-F148-A957-05D18C5FA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1D79E1-132F-334D-B1E0-A3C8B08F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FC5C-B301-C849-89D6-7467770338A6}" type="datetime1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CAFB97-C034-124E-A2CC-DE13D129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B3DAE0-B1B8-F542-B0D5-AB0A5F6B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310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3D260-D316-8B44-97B7-19E309C5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34D878-4488-E540-8D51-C0127D7F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B86B-B0A4-DF47-8F8F-9A8263402C82}" type="datetime1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E582DF-608D-1845-A695-EAD66B92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7C3579-D703-3F4C-9F25-B5F3C1B7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465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FD6ED-0B12-2346-AD27-DB5C8171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279D-8514-674D-9B8A-0C3572E9C912}" type="datetime1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47D752-2E70-D944-8EAF-648FAE46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2B654C-26B2-3A4C-863D-DDA03EA1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10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C929A-FD40-B642-982E-C0DA4E57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C2A23-5327-0043-BC4A-AB884F91F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19B6A8-7A6B-8F4B-8E60-66CFC5357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521183-EEAB-7544-A569-733EEBCB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E63D-82FD-5A4B-A074-2490653C2491}" type="datetime1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0C317-BC71-A749-BAB7-BBD6453B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D637D6-DB82-CB4B-90BA-68B480C2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882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14B22-5B13-6245-A60D-79C069C8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6DD8DC-2B47-6D46-868A-933ED236A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59F9E6-ED71-0847-9F1B-4E4124F18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D16336-6B5F-F847-BAB7-9669C617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529F4-15CC-F644-A018-0EC935AC3153}" type="datetime1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08D10-1CED-0044-A056-EC1CC3F2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CF4CD-2D85-184A-A2F5-0315AEDD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18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0C5CBF-F5A0-524A-BCA7-F6AA3371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C7C1B-641E-3A4E-888B-9391CB5A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第一</a:t>
            </a:r>
            <a:endParaRPr kumimoji="1" lang="en-US" altLang="zh-CN" dirty="0"/>
          </a:p>
          <a:p>
            <a:r>
              <a:rPr kumimoji="1" lang="zh-CN" altLang="en-US" dirty="0"/>
              <a:t>第二</a:t>
            </a:r>
            <a:endParaRPr kumimoji="1" lang="en-US" altLang="zh-CN" dirty="0"/>
          </a:p>
          <a:p>
            <a:r>
              <a:rPr kumimoji="1" lang="zh-CN" altLang="en-US" dirty="0"/>
              <a:t>第三</a:t>
            </a:r>
            <a:endParaRPr kumimoji="1" lang="en-US" altLang="zh-CN" dirty="0"/>
          </a:p>
          <a:p>
            <a:r>
              <a:rPr kumimoji="1" lang="zh-CN" altLang="en-US" dirty="0"/>
              <a:t>第四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CADF1-1709-444C-B9F5-95347B83B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7A511-8F1C-AB42-A849-9D0FEFE624FD}" type="datetime1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CEEED-A8CE-9948-A41C-5E7E80065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9C749-665C-8349-94D2-F6D465B6D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77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j-ea"/>
          <a:ea typeface="+mj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42357-60E1-7141-A130-E46098CF2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86959"/>
            <a:ext cx="12191999" cy="1939510"/>
          </a:xfrm>
          <a:solidFill>
            <a:srgbClr val="002060"/>
          </a:solidFill>
        </p:spPr>
        <p:txBody>
          <a:bodyPr anchor="ctr">
            <a:normAutofit/>
          </a:bodyPr>
          <a:lstStyle/>
          <a:p>
            <a:r>
              <a:rPr kumimoji="1" lang="zh-CN" altLang="en-US" sz="3600" dirty="0">
                <a:solidFill>
                  <a:srgbClr val="FFC000"/>
                </a:solidFill>
              </a:rPr>
              <a:t>组会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3D7781-29E6-214D-95C6-41546FECF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357" y="3255264"/>
            <a:ext cx="10166430" cy="2002536"/>
          </a:xfrm>
        </p:spPr>
        <p:txBody>
          <a:bodyPr>
            <a:normAutofit/>
          </a:bodyPr>
          <a:lstStyle/>
          <a:p>
            <a:endParaRPr kumimoji="1"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屈原斌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000" b="1" dirty="0"/>
              <a:t>ybqu@cnu.edu.cn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首都师范大学</a:t>
            </a:r>
            <a:endParaRPr kumimoji="1" lang="en-US" altLang="zh-CN" sz="2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2866D-E8E3-4B42-B89D-683A6042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2288-F197-A548-9996-FE5E03972E94}" type="datetime1">
              <a:rPr kumimoji="1" lang="zh-CN" altLang="en-US" smtClean="0"/>
              <a:t>2021/3/18</a:t>
            </a:fld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2DEECE-4446-2D4C-89FF-7F397F2C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891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B2BC16F-EF1A-4697-98D5-C2754BCA0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876041"/>
              </p:ext>
            </p:extLst>
          </p:nvPr>
        </p:nvGraphicFramePr>
        <p:xfrm>
          <a:off x="2032001" y="2490224"/>
          <a:ext cx="8127999" cy="1913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823430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61435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400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计划项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具体任务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备注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333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dirty="0"/>
                        <a:t>中文测试集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乱写检测</a:t>
                      </a:r>
                      <a:endParaRPr lang="en-US" altLang="zh-CN" dirty="0"/>
                    </a:p>
                    <a:p>
                      <a:pPr marL="285750" indent="-285750" algn="l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确定测试集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94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dirty="0"/>
                        <a:t>实验结果分析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验证篇章表示的好坏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0429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dirty="0"/>
                        <a:t>回归方案更新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3475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6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实验更新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72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英文生成实验更新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071FA27-9927-4149-A98C-B24485D1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数据集：</a:t>
            </a:r>
            <a:r>
              <a:rPr kumimoji="1" lang="en-US" altLang="zh-CN" sz="2000" dirty="0" err="1"/>
              <a:t>Xsum</a:t>
            </a:r>
            <a:r>
              <a:rPr kumimoji="1" lang="zh-CN" altLang="en-US" sz="2000" dirty="0"/>
              <a:t>数据集（新闻数据集）</a:t>
            </a:r>
            <a:endParaRPr kumimoji="1" lang="en-US" altLang="zh-CN" sz="2000" dirty="0"/>
          </a:p>
          <a:p>
            <a:endParaRPr kumimoji="1" lang="en-US" altLang="zh-CN" sz="2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719BC81-4A08-4F3D-8F46-3AA8CF827AE4}"/>
              </a:ext>
            </a:extLst>
          </p:cNvPr>
          <p:cNvSpPr txBox="1"/>
          <p:nvPr/>
        </p:nvSpPr>
        <p:spPr>
          <a:xfrm>
            <a:off x="2581767" y="4875988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1.2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生成模型指标更新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0DF44D-17FF-4E44-901C-92AB31916049}"/>
              </a:ext>
            </a:extLst>
          </p:cNvPr>
          <p:cNvSpPr txBox="1"/>
          <p:nvPr/>
        </p:nvSpPr>
        <p:spPr>
          <a:xfrm>
            <a:off x="1036223" y="5448878"/>
            <a:ext cx="10737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Bert</a:t>
            </a:r>
            <a:r>
              <a:rPr lang="zh-CN" altLang="en-US" dirty="0"/>
              <a:t>生成结果包含大量的重复词和符号</a:t>
            </a:r>
            <a:endParaRPr lang="en-US" altLang="zh-CN" dirty="0"/>
          </a:p>
        </p:txBody>
      </p:sp>
      <p:graphicFrame>
        <p:nvGraphicFramePr>
          <p:cNvPr id="3" name="表格 8">
            <a:extLst>
              <a:ext uri="{FF2B5EF4-FFF2-40B4-BE49-F238E27FC236}">
                <a16:creationId xmlns:a16="http://schemas.microsoft.com/office/drawing/2014/main" id="{DCD39A48-DD47-474C-BEAC-2E8AB3F62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94282"/>
              </p:ext>
            </p:extLst>
          </p:nvPr>
        </p:nvGraphicFramePr>
        <p:xfrm>
          <a:off x="1151399" y="3370318"/>
          <a:ext cx="48600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000">
                  <a:extLst>
                    <a:ext uri="{9D8B030D-6E8A-4147-A177-3AD203B41FA5}">
                      <a16:colId xmlns:a16="http://schemas.microsoft.com/office/drawing/2014/main" val="1637909020"/>
                    </a:ext>
                  </a:extLst>
                </a:gridCol>
                <a:gridCol w="1215000">
                  <a:extLst>
                    <a:ext uri="{9D8B030D-6E8A-4147-A177-3AD203B41FA5}">
                      <a16:colId xmlns:a16="http://schemas.microsoft.com/office/drawing/2014/main" val="401900987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4013123356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889246506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44910029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Rouge_1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Rouge_2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Rouge_l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874967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BiLstm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MLE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0.4346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0.2290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0.4022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0150979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+RL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0.4420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0.2364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0.4089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044333311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Bert-transformer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r>
                        <a:rPr lang="en-US" altLang="zh-CN" sz="1400" dirty="0"/>
                        <a:t>BERT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0.1190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0.0134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0.1458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612072"/>
                  </a:ext>
                </a:extLst>
              </a:tr>
            </a:tbl>
          </a:graphicData>
        </a:graphic>
      </p:graphicFrame>
      <p:graphicFrame>
        <p:nvGraphicFramePr>
          <p:cNvPr id="10" name="表格 8">
            <a:extLst>
              <a:ext uri="{FF2B5EF4-FFF2-40B4-BE49-F238E27FC236}">
                <a16:creationId xmlns:a16="http://schemas.microsoft.com/office/drawing/2014/main" id="{8D962972-B280-4494-BAF0-8D2465191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9709"/>
              </p:ext>
            </p:extLst>
          </p:nvPr>
        </p:nvGraphicFramePr>
        <p:xfrm>
          <a:off x="1151400" y="2277895"/>
          <a:ext cx="4860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40190098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01312335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892465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4910029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训练集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验证集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测试集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28749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数据量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214352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11333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11320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01509795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65F8E052-5CDE-458D-85E8-E047E923A453}"/>
              </a:ext>
            </a:extLst>
          </p:cNvPr>
          <p:cNvSpPr txBox="1"/>
          <p:nvPr/>
        </p:nvSpPr>
        <p:spPr>
          <a:xfrm>
            <a:off x="2442306" y="2916258"/>
            <a:ext cx="2278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1.1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英文生成实验数据集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E7D48F3-131D-4DBE-B2A9-F0207EA42DB8}"/>
              </a:ext>
            </a:extLst>
          </p:cNvPr>
          <p:cNvSpPr txBox="1"/>
          <p:nvPr/>
        </p:nvSpPr>
        <p:spPr>
          <a:xfrm>
            <a:off x="7727375" y="5101018"/>
            <a:ext cx="2582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图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1. Bert-transformer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生成样例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E4F0E23-C983-4919-B71A-E75DDEA8A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642" y="738767"/>
            <a:ext cx="5090225" cy="398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4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英文离题实验更新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071FA27-9927-4149-A98C-B24485D1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460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数据集：</a:t>
            </a:r>
            <a:r>
              <a:rPr kumimoji="1" lang="en-US" altLang="zh-CN" sz="2000" dirty="0"/>
              <a:t> ICLE</a:t>
            </a:r>
            <a:r>
              <a:rPr kumimoji="1" lang="zh-CN" altLang="en-US" sz="2000" dirty="0"/>
              <a:t>数据集，离题</a:t>
            </a:r>
            <a:r>
              <a:rPr kumimoji="1" lang="en-US" altLang="zh-CN" sz="2000" dirty="0"/>
              <a:t>:</a:t>
            </a:r>
            <a:r>
              <a:rPr kumimoji="1" lang="zh-CN" altLang="en-US" sz="2000" dirty="0"/>
              <a:t>不离题</a:t>
            </a:r>
            <a:r>
              <a:rPr kumimoji="1" lang="en-US" altLang="zh-CN" sz="2000" dirty="0"/>
              <a:t>=387:443</a:t>
            </a:r>
            <a:r>
              <a:rPr kumimoji="1" lang="zh-CN" altLang="en-US" sz="2000" dirty="0"/>
              <a:t>（</a:t>
            </a:r>
            <a:r>
              <a:rPr kumimoji="1" lang="en-US" altLang="zh-CN" sz="2000" dirty="0"/>
              <a:t>1:1.145</a:t>
            </a:r>
            <a:r>
              <a:rPr kumimoji="1" lang="zh-CN" altLang="en-US" sz="2000" dirty="0"/>
              <a:t>），五折交叉验证</a:t>
            </a:r>
            <a:endParaRPr kumimoji="1" lang="en-US" altLang="zh-CN" sz="2000" dirty="0"/>
          </a:p>
          <a:p>
            <a:r>
              <a:rPr kumimoji="1" lang="zh-CN" altLang="en-US" sz="2000" dirty="0"/>
              <a:t>实验方案：</a:t>
            </a:r>
            <a:endParaRPr kumimoji="1" lang="en-US" altLang="zh-CN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719BC81-4A08-4F3D-8F46-3AA8CF827AE4}"/>
              </a:ext>
            </a:extLst>
          </p:cNvPr>
          <p:cNvSpPr txBox="1"/>
          <p:nvPr/>
        </p:nvSpPr>
        <p:spPr>
          <a:xfrm>
            <a:off x="1554123" y="5356880"/>
            <a:ext cx="2996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图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2.1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方案一（基于题目排序方法）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B97D770-FF79-416C-90DA-B72DEFFB0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7" y="3353789"/>
            <a:ext cx="5932447" cy="180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466C8A3-C8FA-4316-A8AF-879A7BB56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275" y="3353789"/>
            <a:ext cx="5284105" cy="180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ABA5C28-F464-46A3-BCE0-5E21BFFC39F0}"/>
              </a:ext>
            </a:extLst>
          </p:cNvPr>
          <p:cNvSpPr txBox="1"/>
          <p:nvPr/>
        </p:nvSpPr>
        <p:spPr>
          <a:xfrm>
            <a:off x="7584160" y="5357602"/>
            <a:ext cx="2816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图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2.2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方案二（基于相似度方法）</a:t>
            </a:r>
          </a:p>
        </p:txBody>
      </p:sp>
    </p:spTree>
    <p:extLst>
      <p:ext uri="{BB962C8B-B14F-4D97-AF65-F5344CB8AC3E}">
        <p14:creationId xmlns:p14="http://schemas.microsoft.com/office/powerpoint/2010/main" val="261565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英文离题实验更新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7">
                <a:extLst>
                  <a:ext uri="{FF2B5EF4-FFF2-40B4-BE49-F238E27FC236}">
                    <a16:creationId xmlns:a16="http://schemas.microsoft.com/office/drawing/2014/main" id="{706300D3-E5D9-403E-90AA-7E6AB5192A4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27526920"/>
                  </p:ext>
                </p:extLst>
              </p:nvPr>
            </p:nvGraphicFramePr>
            <p:xfrm>
              <a:off x="1889760" y="2170578"/>
              <a:ext cx="8412480" cy="23620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4720">
                      <a:extLst>
                        <a:ext uri="{9D8B030D-6E8A-4147-A177-3AD203B41FA5}">
                          <a16:colId xmlns:a16="http://schemas.microsoft.com/office/drawing/2014/main" val="3379300042"/>
                        </a:ext>
                      </a:extLst>
                    </a:gridCol>
                    <a:gridCol w="934720">
                      <a:extLst>
                        <a:ext uri="{9D8B030D-6E8A-4147-A177-3AD203B41FA5}">
                          <a16:colId xmlns:a16="http://schemas.microsoft.com/office/drawing/2014/main" val="2177960472"/>
                        </a:ext>
                      </a:extLst>
                    </a:gridCol>
                    <a:gridCol w="934720">
                      <a:extLst>
                        <a:ext uri="{9D8B030D-6E8A-4147-A177-3AD203B41FA5}">
                          <a16:colId xmlns:a16="http://schemas.microsoft.com/office/drawing/2014/main" val="411748699"/>
                        </a:ext>
                      </a:extLst>
                    </a:gridCol>
                    <a:gridCol w="934720">
                      <a:extLst>
                        <a:ext uri="{9D8B030D-6E8A-4147-A177-3AD203B41FA5}">
                          <a16:colId xmlns:a16="http://schemas.microsoft.com/office/drawing/2014/main" val="1182117923"/>
                        </a:ext>
                      </a:extLst>
                    </a:gridCol>
                    <a:gridCol w="934720">
                      <a:extLst>
                        <a:ext uri="{9D8B030D-6E8A-4147-A177-3AD203B41FA5}">
                          <a16:colId xmlns:a16="http://schemas.microsoft.com/office/drawing/2014/main" val="4082481072"/>
                        </a:ext>
                      </a:extLst>
                    </a:gridCol>
                    <a:gridCol w="934720">
                      <a:extLst>
                        <a:ext uri="{9D8B030D-6E8A-4147-A177-3AD203B41FA5}">
                          <a16:colId xmlns:a16="http://schemas.microsoft.com/office/drawing/2014/main" val="272477701"/>
                        </a:ext>
                      </a:extLst>
                    </a:gridCol>
                    <a:gridCol w="934720">
                      <a:extLst>
                        <a:ext uri="{9D8B030D-6E8A-4147-A177-3AD203B41FA5}">
                          <a16:colId xmlns:a16="http://schemas.microsoft.com/office/drawing/2014/main" val="4145018180"/>
                        </a:ext>
                      </a:extLst>
                    </a:gridCol>
                    <a:gridCol w="934720">
                      <a:extLst>
                        <a:ext uri="{9D8B030D-6E8A-4147-A177-3AD203B41FA5}">
                          <a16:colId xmlns:a16="http://schemas.microsoft.com/office/drawing/2014/main" val="293961415"/>
                        </a:ext>
                      </a:extLst>
                    </a:gridCol>
                    <a:gridCol w="934720">
                      <a:extLst>
                        <a:ext uri="{9D8B030D-6E8A-4147-A177-3AD203B41FA5}">
                          <a16:colId xmlns:a16="http://schemas.microsoft.com/office/drawing/2014/main" val="932793770"/>
                        </a:ext>
                      </a:extLst>
                    </a:gridCol>
                  </a:tblGrid>
                  <a:tr h="252000">
                    <a:tc gridSpan="3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200" dirty="0"/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dirty="0"/>
                            <a:t>离题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dirty="0"/>
                            <a:t>切题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1630100"/>
                      </a:ext>
                    </a:extLst>
                  </a:tr>
                  <a:tr h="252000">
                    <a:tc gridSpan="2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accuracy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precision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recall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f1-score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precision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recall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f1-score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1603285430"/>
                      </a:ext>
                    </a:extLst>
                  </a:tr>
                  <a:tr h="252000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2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BiL</a:t>
                          </a:r>
                          <a:r>
                            <a:rPr lang="en-US" sz="12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stm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开发集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0.5855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0.5780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0.4339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0.4689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0.5985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0.7004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0.6301 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2042793941"/>
                      </a:ext>
                    </a:extLst>
                  </a:tr>
                  <a:tr h="2520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测试集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0.5503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0.5480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0.4272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1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0.4454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0.5718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0.6619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0.5934 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2849196090"/>
                      </a:ext>
                    </a:extLst>
                  </a:tr>
                  <a:tr h="252000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Bert_cls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开发集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0.5675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0.6778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0.1852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0.2553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0.5570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0.8905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0.6824 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922963519"/>
                      </a:ext>
                    </a:extLst>
                  </a:tr>
                  <a:tr h="2520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测试集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0.5434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0.6301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0.1820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0.2438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0.5467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0.8612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0.6640 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2248903268"/>
                      </a:ext>
                    </a:extLst>
                  </a:tr>
                  <a:tr h="252000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2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BertAbs_whitening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开发集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0.5627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0.5500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0.3323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0.4070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0.5660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0.7582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0.6468 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310948601"/>
                      </a:ext>
                    </a:extLst>
                  </a:tr>
                  <a:tr h="2520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测试集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0.5313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0.4996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0.2970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1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0.3648 (0.2438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200" b="1" i="1" u="none" strike="noStrike" kern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↑</m:t>
                              </m:r>
                            </m:oMath>
                          </a14:m>
                          <a:r>
                            <a:rPr lang="en-US" altLang="zh-CN" sz="1200" b="1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)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0.5459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0.7381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0.6254 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42320008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7">
                <a:extLst>
                  <a:ext uri="{FF2B5EF4-FFF2-40B4-BE49-F238E27FC236}">
                    <a16:creationId xmlns:a16="http://schemas.microsoft.com/office/drawing/2014/main" id="{706300D3-E5D9-403E-90AA-7E6AB5192A4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27526920"/>
                  </p:ext>
                </p:extLst>
              </p:nvPr>
            </p:nvGraphicFramePr>
            <p:xfrm>
              <a:off x="1889760" y="2170578"/>
              <a:ext cx="8412480" cy="23620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4720">
                      <a:extLst>
                        <a:ext uri="{9D8B030D-6E8A-4147-A177-3AD203B41FA5}">
                          <a16:colId xmlns:a16="http://schemas.microsoft.com/office/drawing/2014/main" val="3379300042"/>
                        </a:ext>
                      </a:extLst>
                    </a:gridCol>
                    <a:gridCol w="934720">
                      <a:extLst>
                        <a:ext uri="{9D8B030D-6E8A-4147-A177-3AD203B41FA5}">
                          <a16:colId xmlns:a16="http://schemas.microsoft.com/office/drawing/2014/main" val="2177960472"/>
                        </a:ext>
                      </a:extLst>
                    </a:gridCol>
                    <a:gridCol w="934720">
                      <a:extLst>
                        <a:ext uri="{9D8B030D-6E8A-4147-A177-3AD203B41FA5}">
                          <a16:colId xmlns:a16="http://schemas.microsoft.com/office/drawing/2014/main" val="411748699"/>
                        </a:ext>
                      </a:extLst>
                    </a:gridCol>
                    <a:gridCol w="934720">
                      <a:extLst>
                        <a:ext uri="{9D8B030D-6E8A-4147-A177-3AD203B41FA5}">
                          <a16:colId xmlns:a16="http://schemas.microsoft.com/office/drawing/2014/main" val="1182117923"/>
                        </a:ext>
                      </a:extLst>
                    </a:gridCol>
                    <a:gridCol w="934720">
                      <a:extLst>
                        <a:ext uri="{9D8B030D-6E8A-4147-A177-3AD203B41FA5}">
                          <a16:colId xmlns:a16="http://schemas.microsoft.com/office/drawing/2014/main" val="4082481072"/>
                        </a:ext>
                      </a:extLst>
                    </a:gridCol>
                    <a:gridCol w="934720">
                      <a:extLst>
                        <a:ext uri="{9D8B030D-6E8A-4147-A177-3AD203B41FA5}">
                          <a16:colId xmlns:a16="http://schemas.microsoft.com/office/drawing/2014/main" val="272477701"/>
                        </a:ext>
                      </a:extLst>
                    </a:gridCol>
                    <a:gridCol w="934720">
                      <a:extLst>
                        <a:ext uri="{9D8B030D-6E8A-4147-A177-3AD203B41FA5}">
                          <a16:colId xmlns:a16="http://schemas.microsoft.com/office/drawing/2014/main" val="4145018180"/>
                        </a:ext>
                      </a:extLst>
                    </a:gridCol>
                    <a:gridCol w="934720">
                      <a:extLst>
                        <a:ext uri="{9D8B030D-6E8A-4147-A177-3AD203B41FA5}">
                          <a16:colId xmlns:a16="http://schemas.microsoft.com/office/drawing/2014/main" val="293961415"/>
                        </a:ext>
                      </a:extLst>
                    </a:gridCol>
                    <a:gridCol w="934720">
                      <a:extLst>
                        <a:ext uri="{9D8B030D-6E8A-4147-A177-3AD203B41FA5}">
                          <a16:colId xmlns:a16="http://schemas.microsoft.com/office/drawing/2014/main" val="932793770"/>
                        </a:ext>
                      </a:extLst>
                    </a:gridCol>
                  </a:tblGrid>
                  <a:tr h="365760">
                    <a:tc gridSpan="3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200" dirty="0"/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dirty="0"/>
                            <a:t>离题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dirty="0"/>
                            <a:t>切题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1630100"/>
                      </a:ext>
                    </a:extLst>
                  </a:tr>
                  <a:tr h="365760">
                    <a:tc gridSpan="2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accuracy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precision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recall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f1-score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precision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recall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f1-score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1603285430"/>
                      </a:ext>
                    </a:extLst>
                  </a:tr>
                  <a:tr h="252000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2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BiL</a:t>
                          </a:r>
                          <a:r>
                            <a:rPr lang="en-US" sz="12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stm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开发集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0.5855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0.5780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0.4339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0.4689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0.5985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0.7004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0.6301 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2042793941"/>
                      </a:ext>
                    </a:extLst>
                  </a:tr>
                  <a:tr h="2520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测试集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0.5503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0.5480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0.4272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1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0.4454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0.5718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0.6619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0.5934 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2849196090"/>
                      </a:ext>
                    </a:extLst>
                  </a:tr>
                  <a:tr h="252000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Bert_cls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开发集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0.5675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0.6778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0.1852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0.2553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0.5570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0.8905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0.6824 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922963519"/>
                      </a:ext>
                    </a:extLst>
                  </a:tr>
                  <a:tr h="2520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测试集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0.5434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0.6301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0.1820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0.2438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0.5467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0.8612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0.6640 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2248903268"/>
                      </a:ext>
                    </a:extLst>
                  </a:tr>
                  <a:tr h="252000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2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BertAbs_whitening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开发集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0.5627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0.5500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0.3323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0.4070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0.5660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0.7582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0.6468 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310948601"/>
                      </a:ext>
                    </a:extLst>
                  </a:tr>
                  <a:tr h="370523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测试集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0.5313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0.4996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0.2970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763" marR="4763" marT="4763" marB="0" anchor="ctr">
                        <a:blipFill>
                          <a:blip r:embed="rId3"/>
                          <a:stretch>
                            <a:fillRect l="-502614" t="-537705" r="-30392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0.5459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0.7381 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0.6254 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42320008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E730DD18-EE61-46AB-B41D-46A453FAE938}"/>
              </a:ext>
            </a:extLst>
          </p:cNvPr>
          <p:cNvSpPr txBox="1"/>
          <p:nvPr/>
        </p:nvSpPr>
        <p:spPr>
          <a:xfrm>
            <a:off x="5020225" y="4582083"/>
            <a:ext cx="2151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2.1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生成模型指标对比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96D25D-F1F5-4867-81A8-3070FB3E6D35}"/>
              </a:ext>
            </a:extLst>
          </p:cNvPr>
          <p:cNvSpPr txBox="1"/>
          <p:nvPr/>
        </p:nvSpPr>
        <p:spPr>
          <a:xfrm>
            <a:off x="838200" y="1522719"/>
            <a:ext cx="3608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方案一：基于题目排序方法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EE313A-0F35-413B-9E79-579810178A8D}"/>
              </a:ext>
            </a:extLst>
          </p:cNvPr>
          <p:cNvSpPr txBox="1"/>
          <p:nvPr/>
        </p:nvSpPr>
        <p:spPr>
          <a:xfrm>
            <a:off x="1889760" y="4939322"/>
            <a:ext cx="8412480" cy="109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结论：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Bert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生成模型指标较差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Bert-whitening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指标提升</a:t>
            </a:r>
          </a:p>
        </p:txBody>
      </p:sp>
    </p:spTree>
    <p:extLst>
      <p:ext uri="{BB962C8B-B14F-4D97-AF65-F5344CB8AC3E}">
        <p14:creationId xmlns:p14="http://schemas.microsoft.com/office/powerpoint/2010/main" val="282045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英文离题实验更新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706300D3-E5D9-403E-90AA-7E6AB5192A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6026536"/>
              </p:ext>
            </p:extLst>
          </p:nvPr>
        </p:nvGraphicFramePr>
        <p:xfrm>
          <a:off x="1837182" y="2062642"/>
          <a:ext cx="8517636" cy="224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04">
                  <a:extLst>
                    <a:ext uri="{9D8B030D-6E8A-4147-A177-3AD203B41FA5}">
                      <a16:colId xmlns:a16="http://schemas.microsoft.com/office/drawing/2014/main" val="3379300042"/>
                    </a:ext>
                  </a:extLst>
                </a:gridCol>
                <a:gridCol w="946404">
                  <a:extLst>
                    <a:ext uri="{9D8B030D-6E8A-4147-A177-3AD203B41FA5}">
                      <a16:colId xmlns:a16="http://schemas.microsoft.com/office/drawing/2014/main" val="2177960472"/>
                    </a:ext>
                  </a:extLst>
                </a:gridCol>
                <a:gridCol w="946404">
                  <a:extLst>
                    <a:ext uri="{9D8B030D-6E8A-4147-A177-3AD203B41FA5}">
                      <a16:colId xmlns:a16="http://schemas.microsoft.com/office/drawing/2014/main" val="1845560207"/>
                    </a:ext>
                  </a:extLst>
                </a:gridCol>
                <a:gridCol w="946404">
                  <a:extLst>
                    <a:ext uri="{9D8B030D-6E8A-4147-A177-3AD203B41FA5}">
                      <a16:colId xmlns:a16="http://schemas.microsoft.com/office/drawing/2014/main" val="1182117923"/>
                    </a:ext>
                  </a:extLst>
                </a:gridCol>
                <a:gridCol w="946404">
                  <a:extLst>
                    <a:ext uri="{9D8B030D-6E8A-4147-A177-3AD203B41FA5}">
                      <a16:colId xmlns:a16="http://schemas.microsoft.com/office/drawing/2014/main" val="4082481072"/>
                    </a:ext>
                  </a:extLst>
                </a:gridCol>
                <a:gridCol w="946404">
                  <a:extLst>
                    <a:ext uri="{9D8B030D-6E8A-4147-A177-3AD203B41FA5}">
                      <a16:colId xmlns:a16="http://schemas.microsoft.com/office/drawing/2014/main" val="272477701"/>
                    </a:ext>
                  </a:extLst>
                </a:gridCol>
                <a:gridCol w="946404">
                  <a:extLst>
                    <a:ext uri="{9D8B030D-6E8A-4147-A177-3AD203B41FA5}">
                      <a16:colId xmlns:a16="http://schemas.microsoft.com/office/drawing/2014/main" val="4145018180"/>
                    </a:ext>
                  </a:extLst>
                </a:gridCol>
                <a:gridCol w="946404">
                  <a:extLst>
                    <a:ext uri="{9D8B030D-6E8A-4147-A177-3AD203B41FA5}">
                      <a16:colId xmlns:a16="http://schemas.microsoft.com/office/drawing/2014/main" val="293961415"/>
                    </a:ext>
                  </a:extLst>
                </a:gridCol>
                <a:gridCol w="946404">
                  <a:extLst>
                    <a:ext uri="{9D8B030D-6E8A-4147-A177-3AD203B41FA5}">
                      <a16:colId xmlns:a16="http://schemas.microsoft.com/office/drawing/2014/main" val="932793770"/>
                    </a:ext>
                  </a:extLst>
                </a:gridCol>
              </a:tblGrid>
              <a:tr h="195427"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离题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切题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630100"/>
                  </a:ext>
                </a:extLst>
              </a:tr>
              <a:tr h="252000">
                <a:tc gridSpan="2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Accuracy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precision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recall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f1-score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precision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recall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f1-score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03285430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HABiLstm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0.5627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0.7524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0.1159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0.1909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0.5513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0.9482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0.6969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4279394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0.5355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0.5787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0.0938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0.1507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0.5383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0.9227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0.6791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849196090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Bert_cls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0.5747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0.8973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0.1854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0.2210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0.5612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0.8888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0.6763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92296351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0.5395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0.7612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0.1669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0.1896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0.5437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0.8712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0.6528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48903268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Bert_whitening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0.5482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0.4973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0.3320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0.3517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0.5508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0.7039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0.6001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09486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0.5048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0.4775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0.3107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0.3200</a:t>
                      </a: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0.5315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0.6824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0.5728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232000890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730DD18-EE61-46AB-B41D-46A453FAE938}"/>
              </a:ext>
            </a:extLst>
          </p:cNvPr>
          <p:cNvSpPr txBox="1"/>
          <p:nvPr/>
        </p:nvSpPr>
        <p:spPr>
          <a:xfrm>
            <a:off x="5020225" y="4334100"/>
            <a:ext cx="2151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2.2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分类模型指标对比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4B262C-AF94-402E-9745-740F2373BAA6}"/>
              </a:ext>
            </a:extLst>
          </p:cNvPr>
          <p:cNvSpPr txBox="1"/>
          <p:nvPr/>
        </p:nvSpPr>
        <p:spPr>
          <a:xfrm>
            <a:off x="838200" y="1522719"/>
            <a:ext cx="3608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方案一：基于题目排序方法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B00D96-50A6-4A9C-94F7-465A33D0FCA5}"/>
              </a:ext>
            </a:extLst>
          </p:cNvPr>
          <p:cNvSpPr txBox="1"/>
          <p:nvPr/>
        </p:nvSpPr>
        <p:spPr>
          <a:xfrm>
            <a:off x="1837182" y="4783958"/>
            <a:ext cx="8517636" cy="109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结论：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Bert-whitening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指标提升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离题指标对比生成模型下降</a:t>
            </a:r>
          </a:p>
        </p:txBody>
      </p:sp>
    </p:spTree>
    <p:extLst>
      <p:ext uri="{BB962C8B-B14F-4D97-AF65-F5344CB8AC3E}">
        <p14:creationId xmlns:p14="http://schemas.microsoft.com/office/powerpoint/2010/main" val="19460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英文离题实验更新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706300D3-E5D9-403E-90AA-7E6AB5192A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765915"/>
              </p:ext>
            </p:extLst>
          </p:nvPr>
        </p:nvGraphicFramePr>
        <p:xfrm>
          <a:off x="1889760" y="2041789"/>
          <a:ext cx="8412480" cy="224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720">
                  <a:extLst>
                    <a:ext uri="{9D8B030D-6E8A-4147-A177-3AD203B41FA5}">
                      <a16:colId xmlns:a16="http://schemas.microsoft.com/office/drawing/2014/main" val="3379300042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2177960472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411748699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1182117923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4082481072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272477701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4145018180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293961415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932793770"/>
                    </a:ext>
                  </a:extLst>
                </a:gridCol>
              </a:tblGrid>
              <a:tr h="252000"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离题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切题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630100"/>
                  </a:ext>
                </a:extLst>
              </a:tr>
              <a:tr h="252000">
                <a:tc gridSpan="2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accuracy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precision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recall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f1-score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precision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recall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f1-score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03285430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BiL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0.5602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0.3879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0.1218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0.1700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0.5501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0.9292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0.6904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4279394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0.5367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0.3558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0.1087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0.1481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0.5408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0.9141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0.6764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849196090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Bert_cls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0.5434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0.1048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0.2000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0.1375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0.4386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0.8000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0.5663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92296351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0.5145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0.0904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0.2000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0.1245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0.4241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0.8000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0.5543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48903268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Bert_whitening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0.4843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0.4705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0.8956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0.6165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0.4701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0.1192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0.1894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09486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0.4786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0.4695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0.8942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0.6149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0.4446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0.1171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0.1853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232000890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730DD18-EE61-46AB-B41D-46A453FAE938}"/>
              </a:ext>
            </a:extLst>
          </p:cNvPr>
          <p:cNvSpPr txBox="1"/>
          <p:nvPr/>
        </p:nvSpPr>
        <p:spPr>
          <a:xfrm>
            <a:off x="5020225" y="4328633"/>
            <a:ext cx="2151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3.1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生成模型指标对比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96D25D-F1F5-4867-81A8-3070FB3E6D35}"/>
              </a:ext>
            </a:extLst>
          </p:cNvPr>
          <p:cNvSpPr txBox="1"/>
          <p:nvPr/>
        </p:nvSpPr>
        <p:spPr>
          <a:xfrm>
            <a:off x="838200" y="1522719"/>
            <a:ext cx="3352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方案二：基于相似度方法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B112E8-5278-4311-BAE6-755D0B44B7ED}"/>
              </a:ext>
            </a:extLst>
          </p:cNvPr>
          <p:cNvSpPr txBox="1"/>
          <p:nvPr/>
        </p:nvSpPr>
        <p:spPr>
          <a:xfrm>
            <a:off x="1889760" y="4939322"/>
            <a:ext cx="8412480" cy="74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结论：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Bert-whitening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离题指标提升很多，切题指标下降</a:t>
            </a:r>
          </a:p>
        </p:txBody>
      </p:sp>
    </p:spTree>
    <p:extLst>
      <p:ext uri="{BB962C8B-B14F-4D97-AF65-F5344CB8AC3E}">
        <p14:creationId xmlns:p14="http://schemas.microsoft.com/office/powerpoint/2010/main" val="2937319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英文离题实验更新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706300D3-E5D9-403E-90AA-7E6AB5192A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166631"/>
              </p:ext>
            </p:extLst>
          </p:nvPr>
        </p:nvGraphicFramePr>
        <p:xfrm>
          <a:off x="1837182" y="2193469"/>
          <a:ext cx="8517636" cy="224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04">
                  <a:extLst>
                    <a:ext uri="{9D8B030D-6E8A-4147-A177-3AD203B41FA5}">
                      <a16:colId xmlns:a16="http://schemas.microsoft.com/office/drawing/2014/main" val="3379300042"/>
                    </a:ext>
                  </a:extLst>
                </a:gridCol>
                <a:gridCol w="946404">
                  <a:extLst>
                    <a:ext uri="{9D8B030D-6E8A-4147-A177-3AD203B41FA5}">
                      <a16:colId xmlns:a16="http://schemas.microsoft.com/office/drawing/2014/main" val="2177960472"/>
                    </a:ext>
                  </a:extLst>
                </a:gridCol>
                <a:gridCol w="946404">
                  <a:extLst>
                    <a:ext uri="{9D8B030D-6E8A-4147-A177-3AD203B41FA5}">
                      <a16:colId xmlns:a16="http://schemas.microsoft.com/office/drawing/2014/main" val="1845560207"/>
                    </a:ext>
                  </a:extLst>
                </a:gridCol>
                <a:gridCol w="946404">
                  <a:extLst>
                    <a:ext uri="{9D8B030D-6E8A-4147-A177-3AD203B41FA5}">
                      <a16:colId xmlns:a16="http://schemas.microsoft.com/office/drawing/2014/main" val="1182117923"/>
                    </a:ext>
                  </a:extLst>
                </a:gridCol>
                <a:gridCol w="946404">
                  <a:extLst>
                    <a:ext uri="{9D8B030D-6E8A-4147-A177-3AD203B41FA5}">
                      <a16:colId xmlns:a16="http://schemas.microsoft.com/office/drawing/2014/main" val="4082481072"/>
                    </a:ext>
                  </a:extLst>
                </a:gridCol>
                <a:gridCol w="946404">
                  <a:extLst>
                    <a:ext uri="{9D8B030D-6E8A-4147-A177-3AD203B41FA5}">
                      <a16:colId xmlns:a16="http://schemas.microsoft.com/office/drawing/2014/main" val="272477701"/>
                    </a:ext>
                  </a:extLst>
                </a:gridCol>
                <a:gridCol w="946404">
                  <a:extLst>
                    <a:ext uri="{9D8B030D-6E8A-4147-A177-3AD203B41FA5}">
                      <a16:colId xmlns:a16="http://schemas.microsoft.com/office/drawing/2014/main" val="4145018180"/>
                    </a:ext>
                  </a:extLst>
                </a:gridCol>
                <a:gridCol w="946404">
                  <a:extLst>
                    <a:ext uri="{9D8B030D-6E8A-4147-A177-3AD203B41FA5}">
                      <a16:colId xmlns:a16="http://schemas.microsoft.com/office/drawing/2014/main" val="293961415"/>
                    </a:ext>
                  </a:extLst>
                </a:gridCol>
                <a:gridCol w="946404">
                  <a:extLst>
                    <a:ext uri="{9D8B030D-6E8A-4147-A177-3AD203B41FA5}">
                      <a16:colId xmlns:a16="http://schemas.microsoft.com/office/drawing/2014/main" val="932793770"/>
                    </a:ext>
                  </a:extLst>
                </a:gridCol>
              </a:tblGrid>
              <a:tr h="195427"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离题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切题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630100"/>
                  </a:ext>
                </a:extLst>
              </a:tr>
              <a:tr h="252000">
                <a:tc gridSpan="2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Accuracy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precision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recall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f1-score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precision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recall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f1-score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03285430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habilstm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0.5783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0.7513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0.2021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0.2630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0.5658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0.8881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0.6858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4279394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0.5295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0.5803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0.1630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0.1956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0.5395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0.8546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0.6509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849196090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bert_cls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0.5976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0.7875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0.2679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0.3161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0.5862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0.8572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0.6846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92296351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0.5413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0.6565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0.2373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0.2709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0.5524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0.8138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0.6413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48903268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bert_whitening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开发集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0.4831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0.4733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0.9682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0.6350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0.4084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0.0579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0.1007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09486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0.4705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0.4669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0.9549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0.6269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0.4375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0.0475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0.0841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232000890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730DD18-EE61-46AB-B41D-46A453FAE938}"/>
              </a:ext>
            </a:extLst>
          </p:cNvPr>
          <p:cNvSpPr txBox="1"/>
          <p:nvPr/>
        </p:nvSpPr>
        <p:spPr>
          <a:xfrm>
            <a:off x="5020225" y="4508664"/>
            <a:ext cx="2151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3.2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分类模型指标对比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4B262C-AF94-402E-9745-740F2373BAA6}"/>
              </a:ext>
            </a:extLst>
          </p:cNvPr>
          <p:cNvSpPr txBox="1"/>
          <p:nvPr/>
        </p:nvSpPr>
        <p:spPr>
          <a:xfrm>
            <a:off x="838200" y="1522719"/>
            <a:ext cx="3352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方案二：基于相似度方法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B00D96-50A6-4A9C-94F7-465A33D0FCA5}"/>
              </a:ext>
            </a:extLst>
          </p:cNvPr>
          <p:cNvSpPr txBox="1"/>
          <p:nvPr/>
        </p:nvSpPr>
        <p:spPr>
          <a:xfrm>
            <a:off x="1837182" y="5076666"/>
            <a:ext cx="8517636" cy="109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结论：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Bert-whitening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后基本全部识别为离题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离题指标对比生成模型提升</a:t>
            </a:r>
          </a:p>
        </p:txBody>
      </p:sp>
    </p:spTree>
    <p:extLst>
      <p:ext uri="{BB962C8B-B14F-4D97-AF65-F5344CB8AC3E}">
        <p14:creationId xmlns:p14="http://schemas.microsoft.com/office/powerpoint/2010/main" val="97702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中文实验更新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071FA27-9927-4149-A98C-B24485D1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000" dirty="0"/>
              <a:t>离题测试集：</a:t>
            </a:r>
            <a:endParaRPr kumimoji="1" lang="en-US" altLang="zh-CN" sz="2000" dirty="0"/>
          </a:p>
          <a:p>
            <a:pPr lvl="1">
              <a:lnSpc>
                <a:spcPct val="125000"/>
              </a:lnSpc>
            </a:pPr>
            <a:r>
              <a:rPr kumimoji="1" lang="en-US" altLang="zh-CN" sz="1600" dirty="0"/>
              <a:t> </a:t>
            </a:r>
            <a:r>
              <a:rPr kumimoji="1" lang="zh-CN" altLang="en-US" sz="1600" dirty="0"/>
              <a:t>乱写检测</a:t>
            </a:r>
            <a:endParaRPr kumimoji="1" lang="en-US" altLang="zh-CN" sz="1600" dirty="0"/>
          </a:p>
          <a:p>
            <a:pPr lvl="1">
              <a:lnSpc>
                <a:spcPct val="125000"/>
              </a:lnSpc>
            </a:pPr>
            <a:r>
              <a:rPr kumimoji="1" lang="en-US" altLang="zh-CN" sz="1600" dirty="0"/>
              <a:t> </a:t>
            </a:r>
            <a:r>
              <a:rPr kumimoji="1" lang="zh-CN" altLang="en-US" sz="1600" dirty="0"/>
              <a:t>测试集构建</a:t>
            </a:r>
            <a:endParaRPr kumimoji="1" lang="en-US" altLang="zh-CN" sz="1600" dirty="0"/>
          </a:p>
          <a:p>
            <a:pPr>
              <a:lnSpc>
                <a:spcPct val="125000"/>
              </a:lnSpc>
            </a:pPr>
            <a:r>
              <a:rPr kumimoji="1" lang="zh-CN" altLang="en-US" sz="2000" dirty="0"/>
              <a:t>生成模型：</a:t>
            </a:r>
            <a:endParaRPr kumimoji="1" lang="en-US" altLang="zh-CN" sz="2000" dirty="0"/>
          </a:p>
          <a:p>
            <a:pPr lvl="1">
              <a:lnSpc>
                <a:spcPct val="125000"/>
              </a:lnSpc>
            </a:pPr>
            <a:r>
              <a:rPr kumimoji="1" lang="en-US" altLang="zh-CN" sz="1600" dirty="0"/>
              <a:t> </a:t>
            </a:r>
            <a:r>
              <a:rPr kumimoji="1" lang="zh-CN" altLang="en-US" sz="1600" dirty="0"/>
              <a:t>数据集：乐乐课堂</a:t>
            </a:r>
            <a:r>
              <a:rPr kumimoji="1" lang="en-US" altLang="zh-CN" sz="1600" dirty="0"/>
              <a:t>+</a:t>
            </a:r>
            <a:r>
              <a:rPr kumimoji="1" lang="zh-CN" altLang="en-US" sz="1600" dirty="0"/>
              <a:t>笔神作文</a:t>
            </a:r>
            <a:endParaRPr kumimoji="1" lang="en-US" altLang="zh-CN" sz="1600" dirty="0"/>
          </a:p>
          <a:p>
            <a:pPr>
              <a:lnSpc>
                <a:spcPct val="125000"/>
              </a:lnSpc>
            </a:pPr>
            <a:endParaRPr kumimoji="1" lang="en-US" altLang="zh-CN" sz="2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719BC81-4A08-4F3D-8F46-3AA8CF827AE4}"/>
              </a:ext>
            </a:extLst>
          </p:cNvPr>
          <p:cNvSpPr txBox="1"/>
          <p:nvPr/>
        </p:nvSpPr>
        <p:spPr>
          <a:xfrm>
            <a:off x="2581766" y="5031829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5.2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生成模型指标更新</a:t>
            </a:r>
          </a:p>
        </p:txBody>
      </p:sp>
      <p:graphicFrame>
        <p:nvGraphicFramePr>
          <p:cNvPr id="10" name="表格 8">
            <a:extLst>
              <a:ext uri="{FF2B5EF4-FFF2-40B4-BE49-F238E27FC236}">
                <a16:creationId xmlns:a16="http://schemas.microsoft.com/office/drawing/2014/main" id="{8D962972-B280-4494-BAF0-8D2465191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481346"/>
              </p:ext>
            </p:extLst>
          </p:nvPr>
        </p:nvGraphicFramePr>
        <p:xfrm>
          <a:off x="1201092" y="4194472"/>
          <a:ext cx="4860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40190098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01312335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892465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4910029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训练集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验证集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测试集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28749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数据量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828462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103558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103557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01509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495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实验室中文PPT模板" id="{2BEB2337-02B1-D34D-A7AF-15FEE997FD5A}" vid="{3A33E98D-568A-1741-A7A2-CFA4E510488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实验室中文PPT模板</Template>
  <TotalTime>3485</TotalTime>
  <Words>690</Words>
  <Application>Microsoft Office PowerPoint</Application>
  <PresentationFormat>宽屏</PresentationFormat>
  <Paragraphs>361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微软雅黑</vt:lpstr>
      <vt:lpstr>Arial</vt:lpstr>
      <vt:lpstr>Cambria Math</vt:lpstr>
      <vt:lpstr>Times New Roman</vt:lpstr>
      <vt:lpstr>Wingdings</vt:lpstr>
      <vt:lpstr>Office 主题​​</vt:lpstr>
      <vt:lpstr>组会</vt:lpstr>
      <vt:lpstr>上周工作</vt:lpstr>
      <vt:lpstr>英文生成实验更新</vt:lpstr>
      <vt:lpstr>英文离题实验更新</vt:lpstr>
      <vt:lpstr>英文离题实验更新</vt:lpstr>
      <vt:lpstr>英文离题实验更新</vt:lpstr>
      <vt:lpstr>英文离题实验更新</vt:lpstr>
      <vt:lpstr>英文离题实验更新</vt:lpstr>
      <vt:lpstr>中文实验更新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中文PPT模板</dc:title>
  <dc:creator>Qu yuanbin</dc:creator>
  <cp:lastModifiedBy>Qu yuanbin</cp:lastModifiedBy>
  <cp:revision>1010</cp:revision>
  <cp:lastPrinted>2020-10-20T06:37:41Z</cp:lastPrinted>
  <dcterms:created xsi:type="dcterms:W3CDTF">2020-10-30T08:06:32Z</dcterms:created>
  <dcterms:modified xsi:type="dcterms:W3CDTF">2021-03-18T06:43:13Z</dcterms:modified>
</cp:coreProperties>
</file>