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41" r:id="rId2"/>
    <p:sldId id="349" r:id="rId3"/>
    <p:sldId id="348" r:id="rId4"/>
    <p:sldId id="347" r:id="rId5"/>
    <p:sldId id="402" r:id="rId6"/>
    <p:sldId id="346" r:id="rId7"/>
    <p:sldId id="345" r:id="rId8"/>
    <p:sldId id="344" r:id="rId9"/>
    <p:sldId id="343" r:id="rId10"/>
    <p:sldId id="361" r:id="rId11"/>
    <p:sldId id="360" r:id="rId12"/>
    <p:sldId id="342" r:id="rId13"/>
    <p:sldId id="359" r:id="rId14"/>
    <p:sldId id="358" r:id="rId15"/>
    <p:sldId id="357" r:id="rId16"/>
    <p:sldId id="362" r:id="rId17"/>
    <p:sldId id="403" r:id="rId18"/>
    <p:sldId id="356" r:id="rId19"/>
    <p:sldId id="355" r:id="rId20"/>
    <p:sldId id="354" r:id="rId21"/>
    <p:sldId id="363" r:id="rId22"/>
    <p:sldId id="364" r:id="rId23"/>
    <p:sldId id="368" r:id="rId24"/>
    <p:sldId id="367" r:id="rId25"/>
    <p:sldId id="404" r:id="rId26"/>
    <p:sldId id="366" r:id="rId27"/>
    <p:sldId id="365" r:id="rId28"/>
    <p:sldId id="372" r:id="rId29"/>
    <p:sldId id="405" r:id="rId30"/>
    <p:sldId id="37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76" autoAdjust="0"/>
  </p:normalViewPr>
  <p:slideViewPr>
    <p:cSldViewPr snapToGrid="0" snapToObjects="1">
      <p:cViewPr varScale="1">
        <p:scale>
          <a:sx n="101" d="100"/>
          <a:sy n="101" d="100"/>
        </p:scale>
        <p:origin x="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7003-29DC-4C09-9228-909609CD59C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B764D-92E6-425B-8DD3-E10E3632A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5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Describing Data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406189"/>
            <a:ext cx="4351421" cy="1010651"/>
          </a:xfrm>
        </p:spPr>
        <p:txBody>
          <a:bodyPr>
            <a:normAutofit fontScale="40000" lnSpcReduction="20000"/>
          </a:bodyPr>
          <a:lstStyle/>
          <a:p>
            <a:pPr marL="0" lvl="0" indent="0" algn="l">
              <a:buNone/>
            </a:pPr>
            <a:br>
              <a:rPr dirty="0"/>
            </a:br>
            <a:br>
              <a:rPr dirty="0"/>
            </a:br>
            <a:r>
              <a:rPr sz="4500" dirty="0"/>
              <a:t>Analysis of Biological Data</a:t>
            </a:r>
            <a:endParaRPr lang="en-US" sz="4500" dirty="0"/>
          </a:p>
          <a:p>
            <a:pPr marL="0" lvl="0" indent="0" algn="l">
              <a:buNone/>
            </a:pPr>
            <a:r>
              <a:rPr lang="en-US" sz="4500" dirty="0"/>
              <a:t>Chapter 3</a:t>
            </a:r>
            <a:endParaRPr sz="4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Sort your flowers in order of pedal width.</a:t>
            </a:r>
          </a:p>
          <a:p>
            <a:pPr marL="0" indent="0">
              <a:buNone/>
            </a:pPr>
            <a:r>
              <a:rPr lang="en-US" dirty="0"/>
              <a:t>Go halfway down, and find the middle value.</a:t>
            </a:r>
          </a:p>
          <a:p>
            <a:pPr marL="0" indent="0">
              <a:buNone/>
            </a:pPr>
            <a:r>
              <a:rPr lang="en-US" sz="2400" dirty="0"/>
              <a:t>The mean of the (n+1)/2</a:t>
            </a:r>
            <a:r>
              <a:rPr lang="en-US" sz="2400" baseline="30000" dirty="0"/>
              <a:t>th</a:t>
            </a:r>
            <a:r>
              <a:rPr lang="en-US" sz="2400" dirty="0"/>
              <a:t> value for samples of odd sizes.</a:t>
            </a:r>
          </a:p>
          <a:p>
            <a:pPr marL="0" indent="0">
              <a:buNone/>
            </a:pPr>
            <a:r>
              <a:rPr lang="en-US" sz="2400" dirty="0"/>
              <a:t>The mean of the n/2 and 1+n/2 values for even sizes.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Median: an example from </a:t>
            </a:r>
            <a:r>
              <a:rPr lang="en-US" sz="4000" b="1" dirty="0">
                <a:solidFill>
                  <a:srgbClr val="F9E2F7"/>
                </a:solidFill>
              </a:rPr>
              <a:t>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6B24A-6755-4EB9-9446-A9D148AAB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45200" r="19999" b="18533"/>
          <a:stretch/>
        </p:blipFill>
        <p:spPr>
          <a:xfrm>
            <a:off x="1041437" y="3667887"/>
            <a:ext cx="7061125" cy="2323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05F60-DE20-4F08-8526-4807AB0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56" y="4362450"/>
            <a:ext cx="4452306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7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Number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Value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Mean from a frequency table (1/2)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0ED4B-8689-4EF4-93EE-0B2348A9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85" y="2982035"/>
            <a:ext cx="6291429" cy="31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6800" y="1600200"/>
                <a:ext cx="63500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mean word length in the Gettysburg address from a frequency table 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ar-AE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Value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6800" y="1600200"/>
                <a:ext cx="6350000" cy="5121275"/>
              </a:xfrm>
              <a:blipFill>
                <a:blip r:embed="rId2"/>
                <a:stretch>
                  <a:fillRect l="-2395" t="-1238" r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Mean from a frequency table (2/2)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62F41-1844-DC40-A1D6-91F6CF03F826}"/>
              </a:ext>
            </a:extLst>
          </p:cNvPr>
          <p:cNvSpPr/>
          <p:nvPr/>
        </p:nvSpPr>
        <p:spPr>
          <a:xfrm>
            <a:off x="2506059" y="3797598"/>
            <a:ext cx="601148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/>
              <a:t>numerator     =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1x7 + 2x50 + 3x60 + 4x58 +</a:t>
            </a:r>
          </a:p>
          <a:p>
            <a:pPr lvl="0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                                     5x34 + 6x24 +7x15 + 8x6 + </a:t>
            </a:r>
          </a:p>
          <a:p>
            <a:pPr lvl="0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                                     9x10 + 10x4 + 11x3 = </a:t>
            </a:r>
            <a:r>
              <a:rPr lang="en-US" sz="3000" b="1" dirty="0"/>
              <a:t>1149.  </a:t>
            </a:r>
          </a:p>
          <a:p>
            <a:pPr lvl="0"/>
            <a:r>
              <a:rPr lang="en-US" sz="3000" dirty="0"/>
              <a:t>denominator =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7 + 50 + 60 + 58 + 34 + 24 + 15         </a:t>
            </a:r>
          </a:p>
          <a:p>
            <a:pPr lvl="0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                                     + 6+ 10 + 4 + 3 = </a:t>
            </a:r>
            <a:r>
              <a:rPr lang="en-US" sz="3000" b="1" dirty="0"/>
              <a:t>271 </a:t>
            </a:r>
          </a:p>
          <a:p>
            <a:pPr lvl="0"/>
            <a:endParaRPr lang="en-US" sz="1200" b="1" dirty="0"/>
          </a:p>
          <a:p>
            <a:pPr lvl="0"/>
            <a:r>
              <a:rPr lang="en-US" sz="3000" dirty="0"/>
              <a:t>mean = 1149 / 271 = 4.24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E86AD9-8920-CA4E-9C51-08C4B4C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47328"/>
              </p:ext>
            </p:extLst>
          </p:nvPr>
        </p:nvGraphicFramePr>
        <p:xfrm>
          <a:off x="0" y="1402080"/>
          <a:ext cx="2139188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594">
                  <a:extLst>
                    <a:ext uri="{9D8B030D-6E8A-4147-A177-3AD203B41FA5}">
                      <a16:colId xmlns:a16="http://schemas.microsoft.com/office/drawing/2014/main" val="1674039488"/>
                    </a:ext>
                  </a:extLst>
                </a:gridCol>
                <a:gridCol w="1069594">
                  <a:extLst>
                    <a:ext uri="{9D8B030D-6E8A-4147-A177-3AD203B41FA5}">
                      <a16:colId xmlns:a16="http://schemas.microsoft.com/office/drawing/2014/main" val="1751697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9E2F7"/>
                          </a:solidFill>
                        </a:rPr>
                        <a:t>Word </a:t>
                      </a:r>
                    </a:p>
                    <a:p>
                      <a:r>
                        <a:rPr lang="en-US" sz="2200" dirty="0">
                          <a:solidFill>
                            <a:srgbClr val="F9E2F7"/>
                          </a:solidFill>
                        </a:rPr>
                        <a:t>Length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9E2F7"/>
                          </a:solidFill>
                        </a:rPr>
                        <a:t>Count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3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8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6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67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7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80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Coding categories as yes/no, and set yes=1, no=0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800" dirty="0">
                <a:solidFill>
                  <a:srgbClr val="C00000"/>
                </a:solidFill>
              </a:rPr>
              <a:t>Example: What proportion of deaths (age 15-19 USA 1999) were homicides?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2093 of the 13778 deaths were homicides.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So 2093/13778 = 0.15 of deaths were by homicide.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The proportion is the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mean is more convenient mathematically.</a:t>
            </a:r>
          </a:p>
          <a:p>
            <a:pPr marL="0" indent="0">
              <a:buNone/>
            </a:pPr>
            <a:r>
              <a:rPr lang="en-US" dirty="0"/>
              <a:t>The median is a better descriptor for skewed populations.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Mean or Median?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./figs/scale.png">
            <a:extLst>
              <a:ext uri="{FF2B5EF4-FFF2-40B4-BE49-F238E27FC236}">
                <a16:creationId xmlns:a16="http://schemas.microsoft.com/office/drawing/2014/main" id="{8E00FD65-7E3E-43EC-AFED-9BBA0E01AB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429000"/>
            <a:ext cx="8229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801F-8800-47FF-AFA4-C9BBB6D37C44}"/>
              </a:ext>
            </a:extLst>
          </p:cNvPr>
          <p:cNvSpPr txBox="1"/>
          <p:nvPr/>
        </p:nvSpPr>
        <p:spPr>
          <a:xfrm>
            <a:off x="457200" y="6344511"/>
            <a:ext cx="800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is the center of gravity. The median is the middle measurement.</a:t>
            </a:r>
          </a:p>
        </p:txBody>
      </p:sp>
    </p:spTree>
    <p:extLst>
      <p:ext uri="{BB962C8B-B14F-4D97-AF65-F5344CB8AC3E}">
        <p14:creationId xmlns:p14="http://schemas.microsoft.com/office/powerpoint/2010/main" val="1768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Skewedness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 descr="ch3_files/figure-pptx/unnamed-chunk-7-1.png">
            <a:extLst>
              <a:ext uri="{FF2B5EF4-FFF2-40B4-BE49-F238E27FC236}">
                <a16:creationId xmlns:a16="http://schemas.microsoft.com/office/drawing/2014/main" id="{9DF93AF6-C458-45A3-B1AA-C2FC63A64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1920874"/>
            <a:ext cx="8477250" cy="4238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23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Width of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Range, Interquartile Range, Variance, Standard Deviation, Coefficient of 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799" y="5406189"/>
            <a:ext cx="4351421" cy="101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dirty="0"/>
            </a:br>
            <a:br>
              <a:rPr lang="en-US" dirty="0"/>
            </a:br>
            <a:r>
              <a:rPr lang="en-US" sz="4500" dirty="0"/>
              <a:t>Analysis of Biological Data</a:t>
            </a:r>
          </a:p>
          <a:p>
            <a:pPr algn="l"/>
            <a:r>
              <a:rPr lang="en-US" sz="4500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58335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360319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Measures of width.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51BE02-C826-6A4A-9099-9F2CEAED24FC}"/>
              </a:ext>
            </a:extLst>
          </p:cNvPr>
          <p:cNvSpPr txBox="1">
            <a:spLocks/>
          </p:cNvSpPr>
          <p:nvPr/>
        </p:nvSpPr>
        <p:spPr>
          <a:xfrm>
            <a:off x="0" y="6045200"/>
            <a:ext cx="8864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The Range, The Interquartile Range, The Variance, The Standard Deviation, and The Coefficient of Variation</a:t>
            </a:r>
          </a:p>
        </p:txBody>
      </p:sp>
    </p:spTree>
    <p:extLst>
      <p:ext uri="{BB962C8B-B14F-4D97-AF65-F5344CB8AC3E}">
        <p14:creationId xmlns:p14="http://schemas.microsoft.com/office/powerpoint/2010/main" val="120828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56600" cy="5121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Range: </a:t>
                </a:r>
                <a:r>
                  <a:rPr lang="en-US" sz="2400" dirty="0">
                    <a:latin typeface="Courier"/>
                  </a:rPr>
                  <a:t>max value - min value</a:t>
                </a:r>
                <a:endParaRPr lang="en-US" dirty="0"/>
              </a:p>
              <a:p>
                <a:r>
                  <a:rPr lang="en-US" dirty="0"/>
                  <a:t>Quartiles: </a:t>
                </a:r>
                <a:r>
                  <a:rPr lang="en-US" sz="2400" dirty="0">
                    <a:latin typeface="Courier"/>
                  </a:rPr>
                  <a:t>75</a:t>
                </a:r>
                <a:r>
                  <a:rPr lang="en-US" sz="2400" baseline="30000" dirty="0">
                    <a:latin typeface="Courier"/>
                  </a:rPr>
                  <a:t>th</a:t>
                </a:r>
                <a:r>
                  <a:rPr lang="en-US" sz="2400" dirty="0">
                    <a:latin typeface="Courier"/>
                  </a:rPr>
                  <a:t> percentile - 25</a:t>
                </a:r>
                <a:r>
                  <a:rPr lang="en-US" sz="2400" baseline="30000" dirty="0">
                    <a:latin typeface="Courier"/>
                  </a:rPr>
                  <a:t>th</a:t>
                </a:r>
                <a:r>
                  <a:rPr lang="en-US" sz="2400" dirty="0">
                    <a:latin typeface="Courier"/>
                  </a:rPr>
                  <a:t> percentile</a:t>
                </a:r>
                <a:endParaRPr lang="en-US" dirty="0"/>
              </a:p>
              <a:p>
                <a:r>
                  <a:rPr lang="en-US" dirty="0"/>
                  <a:t>Variance: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estimate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200" dirty="0">
                    <a:solidFill>
                      <a:schemeClr val="accent1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ar-AE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sSup>
                          <m:sSupPr>
                            <m:ctrlPr>
                              <a:rPr lang="ar-AE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ar-AE" sz="2200" dirty="0"/>
                  <a:t>,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parameter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200" dirty="0">
                    <a:solidFill>
                      <a:schemeClr val="accent6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ar-AE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sSup>
                          <m:sSupPr>
                            <m:ctrlPr>
                              <a:rPr lang="ar-AE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ar-AE" sz="2200" dirty="0"/>
              </a:p>
              <a:p>
                <a:r>
                  <a:rPr lang="en-US" dirty="0"/>
                  <a:t>Standard deviation: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estimate =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ar-AE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ar-AE" sz="2200" dirty="0"/>
                  <a:t>, </a:t>
                </a:r>
                <a:r>
                  <a:rPr lang="en-US" sz="2200" dirty="0" err="1">
                    <a:solidFill>
                      <a:schemeClr val="accent6"/>
                    </a:solidFill>
                  </a:rPr>
                  <a:t>param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>
                    <a:solidFill>
                      <a:schemeClr val="accent6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ar-AE" sz="2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2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ar-AE" sz="2200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US" dirty="0"/>
                  <a:t>Coefficient of variation: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estimate = CV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ar-AE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ar-AE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den>
                    </m:f>
                  </m:oMath>
                </a14:m>
                <a:r>
                  <a:rPr lang="ar-AE" sz="2200" dirty="0"/>
                  <a:t>,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parameter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ar-AE" sz="22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ar-AE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56600" cy="5121275"/>
              </a:xfrm>
              <a:blipFill>
                <a:blip r:embed="rId2"/>
                <a:stretch>
                  <a:fillRect l="-1824" t="-1238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Measures of 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Histograms reveal spread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BE407-3EDE-9F41-91B0-78585FD5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0" y="1232093"/>
            <a:ext cx="8060741" cy="54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/>
              <a:t>Location</a:t>
            </a:r>
            <a:r>
              <a:rPr lang="en-US" sz="5000" dirty="0"/>
              <a:t> (or central tendency)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b="1" dirty="0"/>
              <a:t>Width</a:t>
            </a:r>
            <a:r>
              <a:rPr lang="en-US" sz="5000" dirty="0"/>
              <a:t> (or spread)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b="1" dirty="0"/>
              <a:t>Association</a:t>
            </a:r>
            <a:r>
              <a:rPr lang="en-US" sz="5000" dirty="0"/>
              <a:t> (or correlation)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Three common descriptions of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difference between extreme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Small samples tend to give lower estimates of the range than large samples.</a:t>
            </a:r>
          </a:p>
          <a:p>
            <a:pPr marL="0" indent="0">
              <a:buNone/>
            </a:pPr>
            <a:r>
              <a:rPr lang="en-US" dirty="0"/>
              <a:t>So, the sample range is a </a:t>
            </a:r>
            <a:r>
              <a:rPr lang="en-US" b="1" dirty="0"/>
              <a:t>biased estimator </a:t>
            </a:r>
            <a:r>
              <a:rPr lang="en-US" dirty="0"/>
              <a:t>of the true range of the population.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Range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CA321-31C3-0144-87E7-0DA921B19FA1}"/>
              </a:ext>
            </a:extLst>
          </p:cNvPr>
          <p:cNvSpPr/>
          <p:nvPr/>
        </p:nvSpPr>
        <p:spPr>
          <a:xfrm>
            <a:off x="706967" y="2736852"/>
            <a:ext cx="7327900" cy="419100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29E3A-3C05-084E-B521-9B03449AF492}"/>
              </a:ext>
            </a:extLst>
          </p:cNvPr>
          <p:cNvSpPr txBox="1"/>
          <p:nvPr/>
        </p:nvSpPr>
        <p:spPr>
          <a:xfrm>
            <a:off x="605367" y="2275187"/>
            <a:ext cx="184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Largest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71255-0099-8540-99E7-62759C3434E7}"/>
              </a:ext>
            </a:extLst>
          </p:cNvPr>
          <p:cNvSpPr txBox="1"/>
          <p:nvPr/>
        </p:nvSpPr>
        <p:spPr>
          <a:xfrm>
            <a:off x="6328181" y="2275186"/>
            <a:ext cx="199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Smallest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863AD-4022-8E4A-8E0E-70CAD4E21606}"/>
              </a:ext>
            </a:extLst>
          </p:cNvPr>
          <p:cNvSpPr txBox="1"/>
          <p:nvPr/>
        </p:nvSpPr>
        <p:spPr>
          <a:xfrm>
            <a:off x="3838979" y="227518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minus</a:t>
            </a:r>
          </a:p>
        </p:txBody>
      </p:sp>
    </p:spTree>
    <p:extLst>
      <p:ext uri="{BB962C8B-B14F-4D97-AF65-F5344CB8AC3E}">
        <p14:creationId xmlns:p14="http://schemas.microsoft.com/office/powerpoint/2010/main" val="122547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sorting your data.</a:t>
            </a:r>
          </a:p>
          <a:p>
            <a:pPr lvl="1"/>
            <a:r>
              <a:rPr lang="en-US" dirty="0"/>
              <a:t>The individual in the middle is the median</a:t>
            </a:r>
          </a:p>
          <a:p>
            <a:pPr lvl="1"/>
            <a:r>
              <a:rPr lang="en-US" dirty="0"/>
              <a:t>The first and last individuals mark the range</a:t>
            </a:r>
          </a:p>
          <a:p>
            <a:pPr lvl="1"/>
            <a:r>
              <a:rPr lang="en-US" dirty="0"/>
              <a:t>The other two quantiles are the individuals ¼ and ¾ the way into your sorted list of data</a:t>
            </a:r>
          </a:p>
          <a:p>
            <a:pPr lvl="2"/>
            <a:r>
              <a:rPr lang="en-US" dirty="0"/>
              <a:t>The difference between these is the </a:t>
            </a:r>
            <a:r>
              <a:rPr lang="en-US" b="1" dirty="0"/>
              <a:t>interquartile range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measure has less bias than the range.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Quartiles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D903E6-1781-024A-9EEA-2508FBB289C1}"/>
              </a:ext>
            </a:extLst>
          </p:cNvPr>
          <p:cNvGrpSpPr/>
          <p:nvPr/>
        </p:nvGrpSpPr>
        <p:grpSpPr>
          <a:xfrm>
            <a:off x="706967" y="4624686"/>
            <a:ext cx="7327900" cy="880766"/>
            <a:chOff x="706967" y="2275186"/>
            <a:chExt cx="7327900" cy="8807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1C35A3-A2B7-3144-AC69-2C42F8365D6D}"/>
                </a:ext>
              </a:extLst>
            </p:cNvPr>
            <p:cNvSpPr/>
            <p:nvPr/>
          </p:nvSpPr>
          <p:spPr>
            <a:xfrm>
              <a:off x="706967" y="2736852"/>
              <a:ext cx="7327900" cy="419100"/>
            </a:xfrm>
            <a:prstGeom prst="rect">
              <a:avLst/>
            </a:prstGeom>
            <a:gradFill flip="none" rotWithShape="1">
              <a:gsLst>
                <a:gs pos="100000">
                  <a:srgbClr val="C00000"/>
                </a:gs>
                <a:gs pos="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5FFEF5-01EB-D942-AB3F-498B2D51CA1C}"/>
                </a:ext>
              </a:extLst>
            </p:cNvPr>
            <p:cNvSpPr txBox="1"/>
            <p:nvPr/>
          </p:nvSpPr>
          <p:spPr>
            <a:xfrm>
              <a:off x="1646767" y="2275187"/>
              <a:ext cx="199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75</a:t>
              </a:r>
              <a:r>
                <a:rPr lang="en-US" sz="2400" baseline="30000" dirty="0"/>
                <a:t>th</a:t>
              </a:r>
              <a:r>
                <a:rPr lang="en-US" sz="2400" dirty="0"/>
                <a:t> percentile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0EFB05-E60D-1449-9445-53C4CDF196DE}"/>
                </a:ext>
              </a:extLst>
            </p:cNvPr>
            <p:cNvSpPr txBox="1"/>
            <p:nvPr/>
          </p:nvSpPr>
          <p:spPr>
            <a:xfrm>
              <a:off x="5299481" y="2275186"/>
              <a:ext cx="199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25</a:t>
              </a:r>
              <a:r>
                <a:rPr lang="en-US" sz="2400" baseline="30000" dirty="0"/>
                <a:t>th</a:t>
              </a:r>
              <a:r>
                <a:rPr lang="en-US" sz="2400" dirty="0"/>
                <a:t> percentile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05020-5DC5-6D44-B6C7-B61FEC9AB26E}"/>
                </a:ext>
              </a:extLst>
            </p:cNvPr>
            <p:cNvSpPr txBox="1"/>
            <p:nvPr/>
          </p:nvSpPr>
          <p:spPr>
            <a:xfrm>
              <a:off x="3889779" y="2275186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A36A29-B273-0745-A50A-61F577E1F3E1}"/>
                </a:ext>
              </a:extLst>
            </p:cNvPr>
            <p:cNvSpPr/>
            <p:nvPr/>
          </p:nvSpPr>
          <p:spPr>
            <a:xfrm>
              <a:off x="2527343" y="2736851"/>
              <a:ext cx="45719" cy="41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46F014-1304-8F47-9B4F-A5D8DF0DB154}"/>
                </a:ext>
              </a:extLst>
            </p:cNvPr>
            <p:cNvSpPr/>
            <p:nvPr/>
          </p:nvSpPr>
          <p:spPr>
            <a:xfrm>
              <a:off x="6165340" y="2736851"/>
              <a:ext cx="45719" cy="41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78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Boxplots reveal quartiles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E15B8-606C-E04E-8775-811F969E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12706"/>
            <a:ext cx="7384873" cy="502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A0149-19F3-0349-A13A-4D73E759B7DE}"/>
              </a:ext>
            </a:extLst>
          </p:cNvPr>
          <p:cNvSpPr txBox="1"/>
          <p:nvPr/>
        </p:nvSpPr>
        <p:spPr>
          <a:xfrm>
            <a:off x="7462699" y="1930400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Largest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03DBE-C980-C743-87F1-3230B2E6AB77}"/>
              </a:ext>
            </a:extLst>
          </p:cNvPr>
          <p:cNvSpPr/>
          <p:nvPr/>
        </p:nvSpPr>
        <p:spPr>
          <a:xfrm>
            <a:off x="7462699" y="2257148"/>
            <a:ext cx="124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quartile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F1263-3514-294B-BE47-6B07EA2FE379}"/>
              </a:ext>
            </a:extLst>
          </p:cNvPr>
          <p:cNvSpPr/>
          <p:nvPr/>
        </p:nvSpPr>
        <p:spPr>
          <a:xfrm>
            <a:off x="7462699" y="2614154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Median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D1FB0A-0C3E-F046-A029-8A4BF2B510B9}"/>
              </a:ext>
            </a:extLst>
          </p:cNvPr>
          <p:cNvSpPr/>
          <p:nvPr/>
        </p:nvSpPr>
        <p:spPr>
          <a:xfrm>
            <a:off x="7462699" y="2942948"/>
            <a:ext cx="119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quartile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2685B-B6C8-CD41-A5E0-31F53F7FEA4B}"/>
              </a:ext>
            </a:extLst>
          </p:cNvPr>
          <p:cNvSpPr/>
          <p:nvPr/>
        </p:nvSpPr>
        <p:spPr>
          <a:xfrm>
            <a:off x="7462699" y="3552548"/>
            <a:ext cx="155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Smallest value</a:t>
            </a:r>
          </a:p>
        </p:txBody>
      </p:sp>
    </p:spTree>
    <p:extLst>
      <p:ext uri="{BB962C8B-B14F-4D97-AF65-F5344CB8AC3E}">
        <p14:creationId xmlns:p14="http://schemas.microsoft.com/office/powerpoint/2010/main" val="265519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The </a:t>
                </a:r>
                <a:r>
                  <a:rPr lang="en-US" sz="3600" dirty="0"/>
                  <a:t>variance</a:t>
                </a:r>
                <a:r>
                  <a:rPr lang="en-US" sz="2800" dirty="0"/>
                  <a:t> measures the mean squared difference between one observation and the population mean.</a:t>
                </a:r>
              </a:p>
              <a:p>
                <a:pPr marL="0" lvl="0" indent="0">
                  <a:buNone/>
                </a:pPr>
                <a:r>
                  <a:rPr lang="en-US" sz="2800" dirty="0"/>
                  <a:t>	</a:t>
                </a:r>
                <a:r>
                  <a:rPr lang="en-US" sz="2200" dirty="0">
                    <a:solidFill>
                      <a:prstClr val="black"/>
                    </a:solidFill>
                  </a:rPr>
                  <a:t>The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) is equal to equals the</a:t>
                </a:r>
                <a:r>
                  <a:rPr lang="en-US" sz="2200" b="1" dirty="0">
                    <a:solidFill>
                      <a:prstClr val="black"/>
                    </a:solidFill>
                  </a:rPr>
                  <a:t> sum of squares 	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ar-AE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</a:rPr>
                  <a:t>	/ n.                                            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200" dirty="0"/>
                  <a:t>	The sample variance (s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) equals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ar-AE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ar-A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</a:rPr>
                  <a:t>	/ n.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3600" dirty="0"/>
                  <a:t>standard deviation </a:t>
                </a:r>
                <a:r>
                  <a:rPr lang="en-US" sz="2800" dirty="0"/>
                  <a:t>is the square root of the variance. 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698" t="-1733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Variance and Standard Deviation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coefficient of variation equals the standard deviation divided by the mean.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Coefficient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variation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sd</m:t>
                          </m:r>
                        </m:num>
                        <m:den>
                          <m:bar>
                            <m:barPr>
                              <m:pos m:val="top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This allows for fair comparisons of variability between measures on different scales.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Coefficient of Variation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360319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How sample size influences estimates</a:t>
            </a:r>
          </a:p>
        </p:txBody>
      </p:sp>
    </p:spTree>
    <p:extLst>
      <p:ext uri="{BB962C8B-B14F-4D97-AF65-F5344CB8AC3E}">
        <p14:creationId xmlns:p14="http://schemas.microsoft.com/office/powerpoint/2010/main" val="198403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Unbiased estimators do not change reliably with sample size. </a:t>
            </a:r>
          </a:p>
          <a:p>
            <a:pPr marL="0" indent="0">
              <a:buNone/>
            </a:pPr>
            <a:r>
              <a:rPr lang="en-US" sz="28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Most (good) estimators are unbiased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74828-3FFD-4CAA-B47D-C7322CAF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62" y="2647778"/>
            <a:ext cx="5954537" cy="42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Noise in estimates decrease with sample size. Thus increased sample size increases precision.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37160" rIns="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Sampling error decrease with sample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B6E8-0F9A-430F-A620-2E03EC9B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09" y="3002256"/>
            <a:ext cx="4823582" cy="38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5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and Nomenclature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799" y="5406189"/>
            <a:ext cx="4351421" cy="101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dirty="0"/>
            </a:br>
            <a:br>
              <a:rPr lang="en-US" dirty="0"/>
            </a:br>
            <a:r>
              <a:rPr lang="en-US" sz="4500" dirty="0"/>
              <a:t>Analysis of Biological Data</a:t>
            </a:r>
          </a:p>
          <a:p>
            <a:pPr algn="l"/>
            <a:r>
              <a:rPr lang="en-US" sz="4500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93964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360319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Review and Nomenclature</a:t>
            </a:r>
          </a:p>
        </p:txBody>
      </p:sp>
    </p:spTree>
    <p:extLst>
      <p:ext uri="{BB962C8B-B14F-4D97-AF65-F5344CB8AC3E}">
        <p14:creationId xmlns:p14="http://schemas.microsoft.com/office/powerpoint/2010/main" val="184273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dirty="0"/>
              <a:t>We do statistics to learn about the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</a:rPr>
              <a:t>World Out There (the population)</a:t>
            </a:r>
          </a:p>
          <a:p>
            <a:pPr marL="0" indent="0">
              <a:buNone/>
            </a:pPr>
            <a:r>
              <a:rPr lang="en-US" sz="4200" dirty="0"/>
              <a:t>From</a:t>
            </a:r>
            <a:endParaRPr lang="en-US" sz="1800" dirty="0"/>
          </a:p>
          <a:p>
            <a:pPr marL="0" indent="0">
              <a:buNone/>
            </a:pPr>
            <a:r>
              <a:rPr lang="en-US" sz="4200" dirty="0">
                <a:solidFill>
                  <a:schemeClr val="accent1"/>
                </a:solidFill>
              </a:rPr>
              <a:t>Data (the sample)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Samples and Populations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2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The Most Critical Summaries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5BDA93D-4A55-3240-855B-F35C8B2F6C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689759"/>
                  </p:ext>
                </p:extLst>
              </p:nvPr>
            </p:nvGraphicFramePr>
            <p:xfrm>
              <a:off x="406400" y="1409700"/>
              <a:ext cx="8534401" cy="4739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6664">
                      <a:extLst>
                        <a:ext uri="{9D8B030D-6E8A-4147-A177-3AD203B41FA5}">
                          <a16:colId xmlns:a16="http://schemas.microsoft.com/office/drawing/2014/main" val="337592511"/>
                        </a:ext>
                      </a:extLst>
                    </a:gridCol>
                    <a:gridCol w="1231336">
                      <a:extLst>
                        <a:ext uri="{9D8B030D-6E8A-4147-A177-3AD203B41FA5}">
                          <a16:colId xmlns:a16="http://schemas.microsoft.com/office/drawing/2014/main" val="2065493922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1013735976"/>
                        </a:ext>
                      </a:extLst>
                    </a:gridCol>
                    <a:gridCol w="2654301">
                      <a:extLst>
                        <a:ext uri="{9D8B030D-6E8A-4147-A177-3AD203B41FA5}">
                          <a16:colId xmlns:a16="http://schemas.microsoft.com/office/drawing/2014/main" val="1208838293"/>
                        </a:ext>
                      </a:extLst>
                    </a:gridCol>
                  </a:tblGrid>
                  <a:tr h="802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Summary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Type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Parameter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Estimate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2860236"/>
                      </a:ext>
                    </a:extLst>
                  </a:tr>
                  <a:tr h="7479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Mean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Center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09587181"/>
                      </a:ext>
                    </a:extLst>
                  </a:tr>
                  <a:tr h="7479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Median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Center</a:t>
                          </a:r>
                        </a:p>
                      </a:txBody>
                      <a:tcPr anchor="ctr" anchorCtr="1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The middle measurement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325950"/>
                      </a:ext>
                    </a:extLst>
                  </a:tr>
                  <a:tr h="1290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Variance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Width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l-G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l-G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l-G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l-G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103341229"/>
                      </a:ext>
                    </a:extLst>
                  </a:tr>
                  <a:tr h="1008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Standard Error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Width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1911851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5BDA93D-4A55-3240-855B-F35C8B2F6C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689759"/>
                  </p:ext>
                </p:extLst>
              </p:nvPr>
            </p:nvGraphicFramePr>
            <p:xfrm>
              <a:off x="406400" y="1409700"/>
              <a:ext cx="8534401" cy="4739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6664">
                      <a:extLst>
                        <a:ext uri="{9D8B030D-6E8A-4147-A177-3AD203B41FA5}">
                          <a16:colId xmlns:a16="http://schemas.microsoft.com/office/drawing/2014/main" val="337592511"/>
                        </a:ext>
                      </a:extLst>
                    </a:gridCol>
                    <a:gridCol w="1231336">
                      <a:extLst>
                        <a:ext uri="{9D8B030D-6E8A-4147-A177-3AD203B41FA5}">
                          <a16:colId xmlns:a16="http://schemas.microsoft.com/office/drawing/2014/main" val="2065493922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1013735976"/>
                        </a:ext>
                      </a:extLst>
                    </a:gridCol>
                    <a:gridCol w="2654301">
                      <a:extLst>
                        <a:ext uri="{9D8B030D-6E8A-4147-A177-3AD203B41FA5}">
                          <a16:colId xmlns:a16="http://schemas.microsoft.com/office/drawing/2014/main" val="1208838293"/>
                        </a:ext>
                      </a:extLst>
                    </a:gridCol>
                  </a:tblGrid>
                  <a:tr h="802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Summary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Type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Parameter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Estimate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2860236"/>
                      </a:ext>
                    </a:extLst>
                  </a:tr>
                  <a:tr h="890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Mean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Center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7589" t="-90141" r="-93750" b="-35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22488" t="-90141" r="-478" b="-352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587181"/>
                      </a:ext>
                    </a:extLst>
                  </a:tr>
                  <a:tr h="7479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Median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Center</a:t>
                          </a:r>
                        </a:p>
                      </a:txBody>
                      <a:tcPr anchor="ctr" anchorCtr="1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The middle measurement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325950"/>
                      </a:ext>
                    </a:extLst>
                  </a:tr>
                  <a:tr h="1290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Variance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Width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7589" t="-192079" r="-93750" b="-891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22488" t="-192079" r="-478" b="-891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3341229"/>
                      </a:ext>
                    </a:extLst>
                  </a:tr>
                  <a:tr h="1008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Standard Error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Width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7589" t="-368750" r="-937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22488" t="-368750" r="-478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185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653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We almost never sample an entire population. So we can’t nail down </a:t>
            </a:r>
            <a:r>
              <a:rPr lang="en-US" sz="4000" dirty="0">
                <a:solidFill>
                  <a:schemeClr val="accent6"/>
                </a:solidFill>
              </a:rPr>
              <a:t>parameters from populations.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4000" dirty="0"/>
              <a:t>But we can make educated guesses of parameters by making </a:t>
            </a:r>
            <a:r>
              <a:rPr lang="en-US" sz="4000" dirty="0">
                <a:solidFill>
                  <a:schemeClr val="accent1"/>
                </a:solidFill>
              </a:rPr>
              <a:t>estimates from samples.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Estimates and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360319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Measures of location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51BE02-C826-6A4A-9099-9F2CEAED24FC}"/>
              </a:ext>
            </a:extLst>
          </p:cNvPr>
          <p:cNvSpPr txBox="1">
            <a:spLocks/>
          </p:cNvSpPr>
          <p:nvPr/>
        </p:nvSpPr>
        <p:spPr>
          <a:xfrm>
            <a:off x="0" y="6337300"/>
            <a:ext cx="8864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The mean, the median, and the mode. </a:t>
            </a:r>
          </a:p>
        </p:txBody>
      </p:sp>
    </p:spTree>
    <p:extLst>
      <p:ext uri="{BB962C8B-B14F-4D97-AF65-F5344CB8AC3E}">
        <p14:creationId xmlns:p14="http://schemas.microsoft.com/office/powerpoint/2010/main" val="411634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Mean: The average value.</a:t>
            </a:r>
          </a:p>
          <a:p>
            <a:pPr marL="0" indent="0">
              <a:buNone/>
            </a:pPr>
            <a:r>
              <a:rPr lang="en-US" dirty="0"/>
              <a:t>	The weight of the data.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4000" b="1" dirty="0"/>
              <a:t>Median: A typical individual.</a:t>
            </a:r>
          </a:p>
          <a:p>
            <a:pPr marL="0" indent="0">
              <a:buNone/>
            </a:pPr>
            <a:r>
              <a:rPr lang="en-US" dirty="0"/>
              <a:t>	If I take an individual at random, this is the 	value we expect them to be closest to.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4000" b="1" dirty="0"/>
              <a:t>Mode: The most common individual. </a:t>
            </a:r>
          </a:p>
          <a:p>
            <a:pPr marL="0" indent="0">
              <a:buNone/>
            </a:pPr>
            <a:r>
              <a:rPr lang="en-US" dirty="0"/>
              <a:t>	The most common value for an individual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Mean, Median, and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8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Estimate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ar-A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ar-A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>
                    <a:solidFill>
                      <a:schemeClr val="accent6"/>
                    </a:solidFill>
                  </a:rPr>
                  <a:t>Parameter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,</a:t>
                </a:r>
              </a:p>
              <a:p>
                <a:pPr marL="0" lvl="0" indent="0">
                  <a:buNone/>
                </a:pPr>
                <a:endParaRPr lang="en-US" i="1" dirty="0">
                  <a:solidFill>
                    <a:schemeClr val="accent6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4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4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sz="4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  <m:sSub>
                            <m:sSubPr>
                              <m:ctrlPr>
                                <a:rPr lang="en-US" sz="4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en-US" sz="4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bar>
                  </m:oMath>
                </a14:m>
                <a:r>
                  <a:rPr lang="ar-AE" b="1" dirty="0"/>
                  <a:t> </a:t>
                </a:r>
                <a:r>
                  <a:rPr lang="en-US" dirty="0"/>
                  <a:t>is the mean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means sum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/>
                  <a:t> is the number of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ar-AE" b="1" dirty="0"/>
                  <a:t> </a:t>
                </a:r>
                <a:r>
                  <a:rPr lang="en-US" dirty="0"/>
                  <a:t>is the observed value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individual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AA55EB3-6AC1-C241-BEF3-FEC87BF7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0" y="1232093"/>
            <a:ext cx="8060741" cy="54862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Histograms reveal measures of center</a:t>
            </a:r>
          </a:p>
        </p:txBody>
      </p:sp>
    </p:spTree>
    <p:extLst>
      <p:ext uri="{BB962C8B-B14F-4D97-AF65-F5344CB8AC3E}">
        <p14:creationId xmlns:p14="http://schemas.microsoft.com/office/powerpoint/2010/main" val="355320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 up all observations and divide by the sample size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Mean: an example from </a:t>
            </a:r>
            <a:r>
              <a:rPr lang="en-US" sz="4000" b="1" dirty="0">
                <a:solidFill>
                  <a:srgbClr val="F9E2F7"/>
                </a:solidFill>
              </a:rPr>
              <a:t>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BAE45-76DF-4FFC-AE20-5C9263E98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0" t="39156" r="39800" b="29911"/>
          <a:stretch/>
        </p:blipFill>
        <p:spPr>
          <a:xfrm>
            <a:off x="0" y="3223655"/>
            <a:ext cx="5354828" cy="2948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A3E85-32EB-4029-94BF-6E5C4281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28" y="4280086"/>
            <a:ext cx="3468802" cy="13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823</Words>
  <Application>Microsoft Macintosh PowerPoint</Application>
  <PresentationFormat>On-screen Show (4:3)</PresentationFormat>
  <Paragraphs>214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Describing Data</vt:lpstr>
      <vt:lpstr>Three common descriptions of data</vt:lpstr>
      <vt:lpstr>Samples and Populations</vt:lpstr>
      <vt:lpstr>Estimates and Parameters</vt:lpstr>
      <vt:lpstr>PowerPoint Presentation</vt:lpstr>
      <vt:lpstr>Mean, Median, and Mode</vt:lpstr>
      <vt:lpstr>Mean</vt:lpstr>
      <vt:lpstr>Histograms reveal measures of center</vt:lpstr>
      <vt:lpstr>Mean: an example from R</vt:lpstr>
      <vt:lpstr>Median: an example from R</vt:lpstr>
      <vt:lpstr>Mean from a frequency table (1/2)</vt:lpstr>
      <vt:lpstr>Mean from a frequency table (2/2)</vt:lpstr>
      <vt:lpstr>The proportion is the mean</vt:lpstr>
      <vt:lpstr>Mean or Median?</vt:lpstr>
      <vt:lpstr>Skewedness</vt:lpstr>
      <vt:lpstr>Width of the data</vt:lpstr>
      <vt:lpstr>PowerPoint Presentation</vt:lpstr>
      <vt:lpstr>Measures of width</vt:lpstr>
      <vt:lpstr>Histograms reveal spread</vt:lpstr>
      <vt:lpstr>Range</vt:lpstr>
      <vt:lpstr>Quartiles</vt:lpstr>
      <vt:lpstr>Boxplots reveal quartiles</vt:lpstr>
      <vt:lpstr>Variance and Standard Deviation</vt:lpstr>
      <vt:lpstr>Coefficient of Variation</vt:lpstr>
      <vt:lpstr>PowerPoint Presentation</vt:lpstr>
      <vt:lpstr>Most (good) estimators are unbiased</vt:lpstr>
      <vt:lpstr>Sampling error decrease with sample size</vt:lpstr>
      <vt:lpstr>Review and Nomenclature</vt:lpstr>
      <vt:lpstr>PowerPoint Presentation</vt:lpstr>
      <vt:lpstr>The Most Critical Summaries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4. Describing Data</dc:title>
  <dc:creator/>
  <cp:keywords/>
  <cp:lastModifiedBy>Microsoft Office User</cp:lastModifiedBy>
  <cp:revision>28</cp:revision>
  <dcterms:created xsi:type="dcterms:W3CDTF">2019-04-16T05:43:55Z</dcterms:created>
  <dcterms:modified xsi:type="dcterms:W3CDTF">2019-04-29T04:32:58Z</dcterms:modified>
</cp:coreProperties>
</file>