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309" r:id="rId2"/>
    <p:sldId id="257" r:id="rId3"/>
    <p:sldId id="435" r:id="rId4"/>
    <p:sldId id="275" r:id="rId5"/>
    <p:sldId id="276" r:id="rId6"/>
    <p:sldId id="277" r:id="rId7"/>
    <p:sldId id="278" r:id="rId8"/>
    <p:sldId id="279" r:id="rId9"/>
    <p:sldId id="310" r:id="rId10"/>
    <p:sldId id="311" r:id="rId11"/>
    <p:sldId id="286" r:id="rId12"/>
    <p:sldId id="283" r:id="rId13"/>
    <p:sldId id="434" r:id="rId14"/>
    <p:sldId id="282" r:id="rId15"/>
    <p:sldId id="280" r:id="rId16"/>
    <p:sldId id="284" r:id="rId17"/>
    <p:sldId id="285" r:id="rId18"/>
    <p:sldId id="281" r:id="rId19"/>
    <p:sldId id="288" r:id="rId20"/>
    <p:sldId id="291" r:id="rId21"/>
    <p:sldId id="296" r:id="rId22"/>
    <p:sldId id="433" r:id="rId23"/>
    <p:sldId id="295" r:id="rId24"/>
    <p:sldId id="293" r:id="rId25"/>
    <p:sldId id="292" r:id="rId26"/>
    <p:sldId id="290" r:id="rId27"/>
    <p:sldId id="302" r:id="rId28"/>
    <p:sldId id="307" r:id="rId29"/>
    <p:sldId id="306" r:id="rId30"/>
    <p:sldId id="30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753" autoAdjust="0"/>
  </p:normalViewPr>
  <p:slideViewPr>
    <p:cSldViewPr snapToGrid="0" snapToObjects="1">
      <p:cViewPr varScale="1">
        <p:scale>
          <a:sx n="101" d="100"/>
          <a:sy n="101" d="100"/>
        </p:scale>
        <p:origin x="65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9B9AC-692F-4FD4-B92B-1E229390C96F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3ED5D-FBDA-41E4-9F35-0EFB3A42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9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7F07-B714-43FB-9B65-9DD21AC0D2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55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7F07-B714-43FB-9B65-9DD21AC0D2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94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7F07-B714-43FB-9B65-9DD21AC0D2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14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3ED5D-FBDA-41E4-9F35-0EFB3A42C4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39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3ED5D-FBDA-41E4-9F35-0EFB3A42C48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84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7F07-B714-43FB-9B65-9DD21AC0D2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0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6C34-0BD7-4AA4-B253-E33E5AC6D8EB}" type="datetime1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682B-4386-412B-84C7-59D0791D7EB2}" type="datetime1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9ED6-AED1-4FFA-BFA0-07DB5566F97D}" type="datetime1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DE84-082B-4488-9D83-09BE3BDC185A}" type="datetime1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5DF5-5716-462E-8151-E2804222A088}" type="datetime1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DFB2-4AC1-4EF5-B71F-9F2DA1579C60}" type="datetime1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7E7D-6B9D-4DA3-9E9E-CDB4BA4D3B0F}" type="datetime1">
              <a:rPr lang="en-US" smtClean="0"/>
              <a:t>6/11/19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9055-9428-438F-90DE-ADEC6D67C226}" type="datetime1">
              <a:rPr lang="en-US" smtClean="0"/>
              <a:t>6/11/19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541C-5912-46CC-ACAD-91B2A71530F6}" type="datetime1">
              <a:rPr lang="en-US" smtClean="0"/>
              <a:t>6/11/19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F729-6D2F-4D00-A772-B063C7BE8A70}" type="datetime1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C173-720D-4E4E-B717-5FF1A1F5C0FE}" type="datetime1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94A03-78DC-49C5-B9FD-9738EEACA38F}" type="datetime1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pload.wikimedia.org/wikipedia/commons/3/37/FDR_and_Fala_at_table.jpg" TargetMode="External"/><Relationship Id="rId4" Type="http://schemas.openxmlformats.org/officeDocument/2006/relationships/hyperlink" Target="https://upload.wikimedia.org/wikipedia/commons/c/c6/Alf_Landon_closeupcrop.jp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9/91/Titanic_struck_iceberg.jp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mmons.wikimedia.org/wiki/File:Plato_-_Allegory_of_the_Cave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Statistics and Samples:</a:t>
            </a:r>
            <a:br>
              <a:rPr lang="en-US" dirty="0"/>
            </a:br>
            <a:r>
              <a:rPr lang="en-US" dirty="0"/>
              <a:t>What it’s all about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406189"/>
            <a:ext cx="4351421" cy="1010651"/>
          </a:xfrm>
        </p:spPr>
        <p:txBody>
          <a:bodyPr>
            <a:normAutofit fontScale="40000" lnSpcReduction="20000"/>
          </a:bodyPr>
          <a:lstStyle/>
          <a:p>
            <a:pPr marL="0" lvl="0" indent="0" algn="l">
              <a:buNone/>
            </a:pPr>
            <a:br>
              <a:rPr dirty="0"/>
            </a:br>
            <a:br>
              <a:rPr dirty="0"/>
            </a:br>
            <a:r>
              <a:rPr sz="4500" dirty="0"/>
              <a:t>Analysis of Biological Data</a:t>
            </a:r>
            <a:endParaRPr lang="en-US" sz="4500" dirty="0"/>
          </a:p>
          <a:p>
            <a:pPr marL="0" lvl="0" indent="0" algn="l">
              <a:buNone/>
            </a:pPr>
            <a:r>
              <a:rPr lang="en-US" sz="4500" dirty="0"/>
              <a:t>Chapter 1</a:t>
            </a:r>
            <a:endParaRPr sz="4500" dirty="0"/>
          </a:p>
        </p:txBody>
      </p:sp>
    </p:spTree>
    <p:extLst>
      <p:ext uri="{BB962C8B-B14F-4D97-AF65-F5344CB8AC3E}">
        <p14:creationId xmlns:p14="http://schemas.microsoft.com/office/powerpoint/2010/main" val="380559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7D54BB-84F3-1948-97EC-6F250B61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619" y="1600200"/>
            <a:ext cx="4434381" cy="5016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05300" cy="50165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u="sng" dirty="0">
                <a:solidFill>
                  <a:schemeClr val="accent1"/>
                </a:solidFill>
              </a:rPr>
              <a:t>Probability distribution</a:t>
            </a:r>
            <a:r>
              <a:rPr lang="en-US" b="1" u="sng" dirty="0">
                <a:solidFill>
                  <a:srgbClr val="F9E2F7"/>
                </a:solidFill>
              </a:rPr>
              <a:t> 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 proportion of the population with a given value (often </a:t>
            </a:r>
            <a:r>
              <a:rPr lang="en-US" dirty="0" err="1">
                <a:solidFill>
                  <a:schemeClr val="accent1"/>
                </a:solidFill>
              </a:rPr>
              <a:t>approxi</a:t>
            </a:r>
            <a:r>
              <a:rPr lang="en-US" dirty="0">
                <a:solidFill>
                  <a:schemeClr val="accent1"/>
                </a:solidFill>
              </a:rPr>
              <a:t>- mated with a function)</a:t>
            </a: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chemeClr val="accent6"/>
                </a:solidFill>
              </a:rPr>
              <a:t>Frequency distribution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The number of times a value occurs in a sample.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37D4C0-52F3-4AAF-966C-C19B60B1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Probability</a:t>
            </a:r>
            <a:r>
              <a:rPr lang="en-US" dirty="0">
                <a:solidFill>
                  <a:srgbClr val="F9E2F7"/>
                </a:solidFill>
              </a:rPr>
              <a:t> versus </a:t>
            </a:r>
            <a:r>
              <a:rPr lang="en-US" dirty="0">
                <a:solidFill>
                  <a:schemeClr val="accent6"/>
                </a:solidFill>
              </a:rPr>
              <a:t>Frequency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673238-0AA5-4D97-A2B1-C6F3B421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2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4189-3070-4C89-97DD-5C0C2053D5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Sampling, </a:t>
            </a:r>
            <a:r>
              <a:rPr lang="en-US" b="1" dirty="0"/>
              <a:t>what could go wrong?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2694A-0358-4B81-AB3B-31E81E4C8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Sampling errors and sampling bias</a:t>
            </a:r>
          </a:p>
        </p:txBody>
      </p:sp>
    </p:spTree>
    <p:extLst>
      <p:ext uri="{BB962C8B-B14F-4D97-AF65-F5344CB8AC3E}">
        <p14:creationId xmlns:p14="http://schemas.microsoft.com/office/powerpoint/2010/main" val="2890218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E5293754-9E43-40D0-8D58-38B30494A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169" t="24834" r="42897" b="20028"/>
          <a:stretch/>
        </p:blipFill>
        <p:spPr>
          <a:xfrm>
            <a:off x="438150" y="2044700"/>
            <a:ext cx="5081550" cy="426719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D37D4C0-52F3-4AAF-966C-C19B60B1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9E2F7"/>
                </a:solidFill>
              </a:rPr>
              <a:t>Sampling bias and sampling error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80095-CA30-4278-BF52-0D3BCC7D734B}"/>
              </a:ext>
            </a:extLst>
          </p:cNvPr>
          <p:cNvSpPr txBox="1"/>
          <p:nvPr/>
        </p:nvSpPr>
        <p:spPr>
          <a:xfrm>
            <a:off x="438150" y="1332240"/>
            <a:ext cx="860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sampling bias &amp; sampling error alter estimates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251CAF-BE98-4B19-A04F-1A2972AF393C}"/>
              </a:ext>
            </a:extLst>
          </p:cNvPr>
          <p:cNvSpPr txBox="1"/>
          <p:nvPr/>
        </p:nvSpPr>
        <p:spPr>
          <a:xfrm>
            <a:off x="5867400" y="2044700"/>
            <a:ext cx="2819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Sampling bias:</a:t>
            </a:r>
          </a:p>
          <a:p>
            <a:r>
              <a:rPr lang="en-US" sz="2400" dirty="0"/>
              <a:t>Systematic difference between estimates &amp; parameters.</a:t>
            </a:r>
          </a:p>
          <a:p>
            <a:endParaRPr lang="en-US" sz="2400" dirty="0"/>
          </a:p>
          <a:p>
            <a:r>
              <a:rPr lang="en-US" sz="2400" b="1" u="sng" dirty="0"/>
              <a:t>Sampling  error:</a:t>
            </a:r>
          </a:p>
          <a:p>
            <a:r>
              <a:rPr lang="en-US" sz="2400" dirty="0"/>
              <a:t>Undirected deviation of estimates away from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29BB2-5BF1-49F6-81E7-73070FCAB1CD}"/>
              </a:ext>
            </a:extLst>
          </p:cNvPr>
          <p:cNvSpPr txBox="1"/>
          <p:nvPr/>
        </p:nvSpPr>
        <p:spPr>
          <a:xfrm>
            <a:off x="228600" y="635635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Colored points are estimates from a sample. </a:t>
            </a:r>
            <a:r>
              <a:rPr lang="en-US" dirty="0">
                <a:solidFill>
                  <a:srgbClr val="FF0000"/>
                </a:solidFill>
              </a:rPr>
              <a:t>Red X </a:t>
            </a:r>
            <a:r>
              <a:rPr lang="en-US" dirty="0"/>
              <a:t>is a true parameter.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19614F7-8DC6-4464-B29F-33567DF8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61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0052F5-4483-234C-AAA5-3A1AC39C74E5}"/>
              </a:ext>
            </a:extLst>
          </p:cNvPr>
          <p:cNvSpPr txBox="1">
            <a:spLocks/>
          </p:cNvSpPr>
          <p:nvPr/>
        </p:nvSpPr>
        <p:spPr>
          <a:xfrm>
            <a:off x="0" y="3051958"/>
            <a:ext cx="9144000" cy="1638795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Sampling bias: Systematic difference between parameters &amp; estimates.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E51BE02-C826-6A4A-9099-9F2CEAED24FC}"/>
              </a:ext>
            </a:extLst>
          </p:cNvPr>
          <p:cNvSpPr txBox="1">
            <a:spLocks/>
          </p:cNvSpPr>
          <p:nvPr/>
        </p:nvSpPr>
        <p:spPr>
          <a:xfrm>
            <a:off x="0" y="6337300"/>
            <a:ext cx="8864600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Case study: Polls in the 1936 US Election.</a:t>
            </a:r>
          </a:p>
        </p:txBody>
      </p:sp>
    </p:spTree>
    <p:extLst>
      <p:ext uri="{BB962C8B-B14F-4D97-AF65-F5344CB8AC3E}">
        <p14:creationId xmlns:p14="http://schemas.microsoft.com/office/powerpoint/2010/main" val="2765813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367952"/>
            <a:ext cx="8826500" cy="571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Republican Alf Landon               Democrat Franklin Roosevelt</a:t>
            </a:r>
          </a:p>
          <a:p>
            <a:pPr marL="0" lvl="0" indent="0">
              <a:buNone/>
            </a:pPr>
            <a:endParaRPr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37D4C0-52F3-4AAF-966C-C19B60B1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9E2F7"/>
                </a:solidFill>
              </a:rPr>
              <a:t>The 1936 Election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037B6E-A890-4EE9-AE39-8EDD31EB49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58" t="25186" r="54167" b="11851"/>
          <a:stretch/>
        </p:blipFill>
        <p:spPr>
          <a:xfrm>
            <a:off x="457200" y="2152650"/>
            <a:ext cx="3333750" cy="43933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734DA6-3E0A-422E-A4CA-87C800DACE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417" t="26362" r="22500" b="25055"/>
          <a:stretch/>
        </p:blipFill>
        <p:spPr>
          <a:xfrm>
            <a:off x="5162551" y="2114963"/>
            <a:ext cx="3524250" cy="443100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9A366-2EEF-46C3-B0FC-3D5D3096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2283AA-4438-FE41-B18D-8B9113FE5CAD}"/>
              </a:ext>
            </a:extLst>
          </p:cNvPr>
          <p:cNvSpPr/>
          <p:nvPr/>
        </p:nvSpPr>
        <p:spPr>
          <a:xfrm>
            <a:off x="249810" y="6613752"/>
            <a:ext cx="889419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4"/>
              </a:rPr>
              <a:t>       https://upload.wikimedia.org/wikipedia/commons/c/c6/Alf_Landon_closeupcrop.jpg</a:t>
            </a:r>
            <a:r>
              <a:rPr lang="en-US" sz="800" dirty="0"/>
              <a:t>                                                     </a:t>
            </a:r>
            <a:r>
              <a:rPr lang="en-US" sz="800" dirty="0">
                <a:hlinkClick r:id="rId5"/>
              </a:rPr>
              <a:t>https://upload.wikimedia.org/wikipedia/commons/3/37/FDR_and_Fala_at_table.jpg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1431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739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800" dirty="0"/>
              <a:t>2.4 million responses to 10 million Questionnaires , sent to people from telephone books and club lists.</a:t>
            </a:r>
            <a:endParaRPr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37D4C0-52F3-4AAF-966C-C19B60B1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9E2F7"/>
                </a:solidFill>
              </a:rPr>
              <a:t>1936 Literary Digest poll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02B287-A9FC-4C61-B329-C38E385D7D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67" t="33333" r="23750" b="14444"/>
          <a:stretch/>
        </p:blipFill>
        <p:spPr>
          <a:xfrm>
            <a:off x="402188" y="2757986"/>
            <a:ext cx="7433712" cy="38253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9FB9F-DD18-445F-B3CF-8DFE846EC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76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D37D4C0-52F3-4AAF-966C-C19B60B1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9E2F7"/>
                </a:solidFill>
              </a:rPr>
              <a:t>Election: Roosevelt in a Landslide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4F30BCC-3D60-8541-A6F4-0F47DB63A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9144000" cy="5664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C7664-4977-46C8-929B-3A449051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6356350"/>
            <a:ext cx="457200" cy="365125"/>
          </a:xfrm>
          <a:solidFill>
            <a:schemeClr val="bg1"/>
          </a:solidFill>
        </p:spPr>
        <p:txBody>
          <a:bodyPr/>
          <a:lstStyle/>
          <a:p>
            <a:fld id="{C5EF2332-01BF-834F-8236-50238282D53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22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Questionnaire was more likely to reach rich people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(who could afford phones &amp; attend book clubs)</a:t>
            </a:r>
            <a:r>
              <a:rPr lang="en-US" dirty="0"/>
              <a:t> than those with fewer means.</a:t>
            </a:r>
          </a:p>
          <a:p>
            <a:pPr marL="0" lvl="0" indent="0">
              <a:buNone/>
            </a:pPr>
            <a:endParaRPr lang="en-US" sz="1000" dirty="0"/>
          </a:p>
          <a:p>
            <a:pPr marL="0" lvl="0" indent="0">
              <a:buNone/>
            </a:pPr>
            <a:r>
              <a:rPr lang="en-US" dirty="0"/>
              <a:t>Voting and party preference are correlated with wealth.</a:t>
            </a:r>
          </a:p>
          <a:p>
            <a:pPr marL="0" lvl="0" indent="0">
              <a:buNone/>
            </a:pPr>
            <a:br>
              <a:rPr lang="en-US" sz="1000" dirty="0"/>
            </a:br>
            <a:r>
              <a:rPr lang="en-US" dirty="0"/>
              <a:t>Poorer people (underrepresented in the poll) supported Roosevelt, carrying him to victory.</a:t>
            </a:r>
            <a:endParaRPr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37D4C0-52F3-4AAF-966C-C19B60B1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9E2F7"/>
                </a:solidFill>
              </a:rPr>
              <a:t>Sampling Bias in the 1936 Polls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C4B166-E410-40E0-A91A-46F3696F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70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Volunteers for a study are likely to be different, on average, from the population.</a:t>
            </a:r>
          </a:p>
          <a:p>
            <a:pPr marL="0" lvl="0" indent="0">
              <a:buNone/>
            </a:pPr>
            <a:r>
              <a:rPr lang="en-US" dirty="0"/>
              <a:t>For example:</a:t>
            </a:r>
          </a:p>
          <a:p>
            <a:pPr lvl="1"/>
            <a:r>
              <a:rPr lang="en-US" dirty="0"/>
              <a:t>Volunteers for sex studies are more likely to be open about sex.</a:t>
            </a:r>
          </a:p>
          <a:p>
            <a:pPr lvl="1"/>
            <a:r>
              <a:rPr lang="en-US" dirty="0"/>
              <a:t>Volunteers for medical studies may be sicker than the general population.</a:t>
            </a:r>
          </a:p>
          <a:p>
            <a:pPr lvl="1"/>
            <a:r>
              <a:rPr lang="en-US" dirty="0"/>
              <a:t>Animals that are caught may be slower or more docile than those that are not.</a:t>
            </a:r>
          </a:p>
          <a:p>
            <a:pPr marL="0" lvl="0" indent="0">
              <a:buNone/>
            </a:pPr>
            <a:r>
              <a:rPr lang="en-US" dirty="0"/>
              <a:t>Taking random samples is hard and requires effort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37D4C0-52F3-4AAF-966C-C19B60B1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9E2F7"/>
                </a:solidFill>
              </a:rPr>
              <a:t>Volunteer bias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6D7AF3-7973-46E3-BBEE-22F321A3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11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A good sample is made up of a </a:t>
            </a:r>
            <a:r>
              <a:rPr lang="en-US" b="1" u="sng" dirty="0"/>
              <a:t>Random and Independent</a:t>
            </a:r>
            <a:r>
              <a:rPr lang="en-US" dirty="0"/>
              <a:t> selection of a sufficiently large number of individuals.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In a random sample, each member of a population has an equal and independent chance of being selected</a:t>
            </a:r>
            <a:endParaRPr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37D4C0-52F3-4AAF-966C-C19B60B1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9E2F7"/>
                </a:solidFill>
              </a:rPr>
              <a:t>Properties of a good sample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99774E-B23C-421C-911D-C0DFCB4B0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AutoNum type="arabicPeriod"/>
            </a:pPr>
            <a:r>
              <a:rPr dirty="0"/>
              <a:t>Understand the major goal of statistics.</a:t>
            </a:r>
            <a:endParaRPr lang="en-US" dirty="0"/>
          </a:p>
          <a:p>
            <a:pPr marL="514350" lvl="0" indent="-514350">
              <a:buAutoNum type="arabicPeriod"/>
            </a:pPr>
            <a:r>
              <a:rPr dirty="0"/>
              <a:t>Distinguish between a sample and a population.</a:t>
            </a:r>
            <a:endParaRPr lang="en-US" dirty="0"/>
          </a:p>
          <a:p>
            <a:pPr marL="514350" lvl="0" indent="-514350">
              <a:buAutoNum type="arabicPeriod"/>
            </a:pPr>
            <a:r>
              <a:rPr dirty="0"/>
              <a:t>Distinguish between an estimate and a parameter.</a:t>
            </a:r>
            <a:endParaRPr lang="en-US" dirty="0"/>
          </a:p>
          <a:p>
            <a:pPr marL="514350" lvl="0" indent="-514350">
              <a:buAutoNum type="arabicPeriod"/>
            </a:pPr>
            <a:r>
              <a:rPr dirty="0"/>
              <a:t>Identify why estimates from samples may deviate from parameters of populations.</a:t>
            </a:r>
            <a:endParaRPr lang="en-US" dirty="0"/>
          </a:p>
          <a:p>
            <a:pPr marL="514350" lvl="0" indent="-514350">
              <a:buAutoNum type="arabicPeriod"/>
            </a:pPr>
            <a:r>
              <a:rPr dirty="0"/>
              <a:t>Identify the </a:t>
            </a:r>
            <a:r>
              <a:rPr lang="en-US" dirty="0"/>
              <a:t>properties</a:t>
            </a:r>
            <a:r>
              <a:rPr dirty="0"/>
              <a:t> of a good sample.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37D4C0-52F3-4AAF-966C-C19B60B1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9E2F7"/>
                </a:solidFill>
              </a:rPr>
              <a:t>Key Learning Objectives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859336B-733E-483B-A5C1-96AD6B9B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Carefully characterize a population and use computer code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(e.g. the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sample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() function in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 </a:t>
            </a:r>
            <a:r>
              <a:rPr lang="en-US" dirty="0"/>
              <a:t>to select participants randomly.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37D4C0-52F3-4AAF-966C-C19B60B1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9E2F7"/>
                </a:solidFill>
              </a:rPr>
              <a:t>How to get a random sample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DDA1C4-E639-4FF5-8B27-C00B7C973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76" t="36666" r="19166" b="22222"/>
          <a:stretch/>
        </p:blipFill>
        <p:spPr>
          <a:xfrm>
            <a:off x="690080" y="3434557"/>
            <a:ext cx="7459247" cy="28067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5EAD4-5068-4E0B-A673-A020E0AF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80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Our analyses only directly related to the population we studied.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Be clear on what that population is and be honest about limits to generalization.</a:t>
            </a:r>
            <a:endParaRPr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37D4C0-52F3-4AAF-966C-C19B60B1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9E2F7"/>
                </a:solidFill>
              </a:rPr>
              <a:t>Sampling: Limits &amp; Interpretations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C6B86A-CCC2-4044-B365-445AF48A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4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0052F5-4483-234C-AAA5-3A1AC39C74E5}"/>
              </a:ext>
            </a:extLst>
          </p:cNvPr>
          <p:cNvSpPr txBox="1">
            <a:spLocks/>
          </p:cNvSpPr>
          <p:nvPr/>
        </p:nvSpPr>
        <p:spPr>
          <a:xfrm>
            <a:off x="0" y="3051958"/>
            <a:ext cx="9144000" cy="1638795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Sampling Error: Chance deviations between estimates and the truth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E51BE02-C826-6A4A-9099-9F2CEAED24FC}"/>
              </a:ext>
            </a:extLst>
          </p:cNvPr>
          <p:cNvSpPr txBox="1">
            <a:spLocks/>
          </p:cNvSpPr>
          <p:nvPr/>
        </p:nvSpPr>
        <p:spPr>
          <a:xfrm>
            <a:off x="0" y="6337300"/>
            <a:ext cx="8864600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Even when you did NOTHING wrong.</a:t>
            </a:r>
          </a:p>
        </p:txBody>
      </p:sp>
    </p:spTree>
    <p:extLst>
      <p:ext uri="{BB962C8B-B14F-4D97-AF65-F5344CB8AC3E}">
        <p14:creationId xmlns:p14="http://schemas.microsoft.com/office/powerpoint/2010/main" val="3406635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Even if you sample perfectly, by the book, your estimates will differ from the true parameter.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b="1" u="sng" dirty="0"/>
              <a:t>Sampling error</a:t>
            </a:r>
            <a:r>
              <a:rPr lang="en-US" dirty="0"/>
              <a:t> is the difference between the estimate and its true parameter value.</a:t>
            </a:r>
            <a:endParaRPr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37D4C0-52F3-4AAF-966C-C19B60B1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9E2F7"/>
                </a:solidFill>
              </a:rPr>
              <a:t>Sampling error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5676D0-5DA9-4492-ABEA-1E3BAE7B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92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Because an estimate is a random variable, the value of an estimate is influenced by chance.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b="1" u="sng" dirty="0"/>
              <a:t>Therefore estimates will differ among random samples from the same population.</a:t>
            </a:r>
            <a:endParaRPr b="1" u="sng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37D4C0-52F3-4AAF-966C-C19B60B1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9E2F7"/>
                </a:solidFill>
              </a:rPr>
              <a:t>Estimates are random variables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14775C-4A7C-409C-96CA-E0751D5B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0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C5BFE4-3985-684C-8208-4FC9730CB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1217890"/>
            <a:ext cx="7045325" cy="564011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D37D4C0-52F3-4AAF-966C-C19B60B1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9E2F7"/>
                </a:solidFill>
              </a:rPr>
              <a:t>Sampling error declines with sample size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55E788E-77EC-432B-8B51-D597BD0B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46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Variables come in different flavors</a:t>
            </a:r>
          </a:p>
          <a:p>
            <a:pPr marL="0" lvl="0" indent="0">
              <a:buNone/>
            </a:pPr>
            <a:r>
              <a:rPr lang="en-US" b="1" dirty="0"/>
              <a:t>Numeric:</a:t>
            </a:r>
          </a:p>
          <a:p>
            <a:pPr lvl="1"/>
            <a:r>
              <a:rPr lang="en-US" dirty="0"/>
              <a:t>Discrete: can only take some values.</a:t>
            </a:r>
          </a:p>
          <a:p>
            <a:pPr lvl="1"/>
            <a:r>
              <a:rPr lang="en-US" dirty="0"/>
              <a:t>Continuous (can take any value).</a:t>
            </a:r>
          </a:p>
          <a:p>
            <a:pPr marL="0" lvl="0" indent="0">
              <a:buNone/>
            </a:pPr>
            <a:r>
              <a:rPr lang="en-US" b="1" dirty="0"/>
              <a:t>Categorical:</a:t>
            </a:r>
          </a:p>
          <a:p>
            <a:pPr lvl="1"/>
            <a:r>
              <a:rPr lang="en-US" dirty="0"/>
              <a:t>Ordinal: can be ranked.</a:t>
            </a:r>
          </a:p>
          <a:p>
            <a:pPr lvl="1"/>
            <a:r>
              <a:rPr lang="en-US" dirty="0"/>
              <a:t>Nominal: cannot be ranked.</a:t>
            </a:r>
            <a:endParaRPr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37D4C0-52F3-4AAF-966C-C19B60B1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9E2F7"/>
                </a:solidFill>
              </a:rPr>
              <a:t>Types of variables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889528-4285-409C-8F23-2E5487D9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21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We predict the values of </a:t>
            </a:r>
            <a:r>
              <a:rPr lang="en-US" b="1" dirty="0"/>
              <a:t>response</a:t>
            </a:r>
            <a:r>
              <a:rPr lang="en-US" dirty="0"/>
              <a:t> variables from </a:t>
            </a:r>
            <a:r>
              <a:rPr lang="en-US" b="1" dirty="0"/>
              <a:t>explanatory</a:t>
            </a:r>
            <a:r>
              <a:rPr lang="en-US" dirty="0"/>
              <a:t> variables.</a:t>
            </a:r>
            <a:endParaRPr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37D4C0-52F3-4AAF-966C-C19B60B1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9E2F7"/>
                </a:solidFill>
              </a:rPr>
              <a:t>Another classification of variables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524199-EA03-4437-9E4C-BCAF232C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16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Knowing what kind of variable we have drives our models of data analysis, and is therefore critical to the enterprise of statistics.</a:t>
            </a:r>
            <a:endParaRPr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37D4C0-52F3-4AAF-966C-C19B60B1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9E2F7"/>
                </a:solidFill>
              </a:rPr>
              <a:t>Types of variables: Why do we care?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DCAA11-924A-40DE-9B8B-2B270B74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22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D37187B6-978B-454B-9708-F827ABBBA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222" t="24833" r="55919" b="19608"/>
          <a:stretch/>
        </p:blipFill>
        <p:spPr>
          <a:xfrm>
            <a:off x="2543175" y="1428751"/>
            <a:ext cx="4057650" cy="510104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D37D4C0-52F3-4AAF-966C-C19B60B1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9E2F7"/>
                </a:solidFill>
              </a:rPr>
              <a:t>Case Study: surviving the Titanic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3651A-4B43-4F0F-84C5-209F04E4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8718CD-54A6-564A-939E-F635095EDC44}"/>
              </a:ext>
            </a:extLst>
          </p:cNvPr>
          <p:cNvSpPr/>
          <p:nvPr/>
        </p:nvSpPr>
        <p:spPr>
          <a:xfrm>
            <a:off x="2543175" y="6517914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hlinkClick r:id="rId3"/>
              </a:rPr>
              <a:t>https://upload.wikimedia.org/wikipedia/commons/9/91/Titanic_struck_iceberg.jpg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540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0052F5-4483-234C-AAA5-3A1AC39C74E5}"/>
              </a:ext>
            </a:extLst>
          </p:cNvPr>
          <p:cNvSpPr txBox="1">
            <a:spLocks/>
          </p:cNvSpPr>
          <p:nvPr/>
        </p:nvSpPr>
        <p:spPr>
          <a:xfrm>
            <a:off x="0" y="3343701"/>
            <a:ext cx="9144000" cy="832514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What’s the point of statistics?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E51BE02-C826-6A4A-9099-9F2CEAED24FC}"/>
              </a:ext>
            </a:extLst>
          </p:cNvPr>
          <p:cNvSpPr txBox="1">
            <a:spLocks/>
          </p:cNvSpPr>
          <p:nvPr/>
        </p:nvSpPr>
        <p:spPr>
          <a:xfrm>
            <a:off x="0" y="6337300"/>
            <a:ext cx="8864600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Like what are we even doing here?</a:t>
            </a:r>
          </a:p>
        </p:txBody>
      </p:sp>
    </p:spTree>
    <p:extLst>
      <p:ext uri="{BB962C8B-B14F-4D97-AF65-F5344CB8AC3E}">
        <p14:creationId xmlns:p14="http://schemas.microsoft.com/office/powerpoint/2010/main" val="2607301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D37D4C0-52F3-4AAF-966C-C19B60B1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9E2F7"/>
                </a:solidFill>
              </a:rPr>
              <a:t>Case Study: surviving the Titanic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C5C56-A78C-49C6-A181-EE812A8C5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/>
              <a:t>Identify the explanatory &amp; response variables.</a:t>
            </a:r>
          </a:p>
          <a:p>
            <a:pPr fontAlgn="base"/>
            <a:r>
              <a:rPr lang="en-US" sz="2400" dirty="0"/>
              <a:t>Identify each variable’s type.</a:t>
            </a:r>
          </a:p>
          <a:p>
            <a:pPr fontAlgn="base"/>
            <a:r>
              <a:rPr lang="en-US" sz="2400" dirty="0"/>
              <a:t>Is this an experimental or observational study?</a:t>
            </a:r>
          </a:p>
          <a:p>
            <a:pPr fontAlgn="base"/>
            <a:r>
              <a:rPr lang="en-US" sz="2400" dirty="0"/>
              <a:t>Describe the population this result came from… How far would you generalize from this to “Women &amp; Children 1st?”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C9945-A74C-42A5-B91D-1019C5FD63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92" t="56132" r="33125" b="17408"/>
          <a:stretch/>
        </p:blipFill>
        <p:spPr>
          <a:xfrm>
            <a:off x="1362075" y="3969434"/>
            <a:ext cx="6419850" cy="257673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A48AB-4847-4C1A-8153-1EE5E56F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7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Goal:  </a:t>
            </a:r>
            <a:r>
              <a:rPr lang="en-US" dirty="0"/>
              <a:t>We want to learn about the world.  </a:t>
            </a:r>
          </a:p>
          <a:p>
            <a:pPr marL="0" lvl="0" indent="0">
              <a:buNone/>
            </a:pPr>
            <a:r>
              <a:rPr lang="en-US" b="1" dirty="0"/>
              <a:t>Challenge:  </a:t>
            </a:r>
            <a:r>
              <a:rPr lang="en-US" dirty="0"/>
              <a:t>We can’t look at the whole world.  </a:t>
            </a:r>
          </a:p>
          <a:p>
            <a:pPr marL="0" lvl="0" indent="0">
              <a:buNone/>
            </a:pPr>
            <a:r>
              <a:rPr lang="en-US" b="1" dirty="0"/>
              <a:t>Solution: </a:t>
            </a:r>
            <a:r>
              <a:rPr lang="en-US" dirty="0"/>
              <a:t>Take a sample and generalize outward.  </a:t>
            </a:r>
          </a:p>
          <a:p>
            <a:pPr marL="0" lvl="0" indent="0">
              <a:buNone/>
            </a:pPr>
            <a:r>
              <a:rPr lang="en-US" b="1" dirty="0"/>
              <a:t>New Challenge: </a:t>
            </a:r>
            <a:r>
              <a:rPr lang="en-US" dirty="0"/>
              <a:t>Samples deviate from the populations by  </a:t>
            </a:r>
          </a:p>
          <a:p>
            <a:pPr lvl="1"/>
            <a:r>
              <a:rPr lang="en-US" dirty="0"/>
              <a:t>bad luck (sampling error) or</a:t>
            </a:r>
          </a:p>
          <a:p>
            <a:pPr lvl="1"/>
            <a:r>
              <a:rPr lang="en-US" dirty="0"/>
              <a:t>unrepresentative sampling (sampling bias)</a:t>
            </a:r>
          </a:p>
          <a:p>
            <a:pPr marL="0" lvl="0" indent="0">
              <a:buNone/>
            </a:pPr>
            <a:endParaRPr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37D4C0-52F3-4AAF-966C-C19B60B1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9E2F7"/>
                </a:solidFill>
              </a:rPr>
              <a:t>The Point of Statistics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845817-41E1-4C7B-ABF6-91F31FD3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5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4900"/>
          </a:xfrm>
        </p:spPr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en-US" sz="4500" b="1" dirty="0"/>
              <a:t>Question:</a:t>
            </a:r>
            <a:br>
              <a:rPr lang="en-US" sz="4500" dirty="0"/>
            </a:br>
            <a:r>
              <a:rPr lang="en-US" sz="4500" dirty="0"/>
              <a:t>How do we make inferences</a:t>
            </a:r>
          </a:p>
          <a:p>
            <a:pPr marL="0" lvl="0" indent="0">
              <a:buNone/>
            </a:pPr>
            <a:r>
              <a:rPr lang="en-US" sz="4500" dirty="0"/>
              <a:t>about the WORLD from our finite </a:t>
            </a:r>
          </a:p>
          <a:p>
            <a:pPr marL="0" lvl="0" indent="0">
              <a:buNone/>
            </a:pPr>
            <a:r>
              <a:rPr lang="en-US" sz="4500" dirty="0"/>
              <a:t>observations?</a:t>
            </a:r>
          </a:p>
          <a:p>
            <a:pPr marL="0" lvl="0" indent="0">
              <a:buNone/>
            </a:pPr>
            <a:endParaRPr lang="en-US" sz="4500" dirty="0"/>
          </a:p>
          <a:p>
            <a:pPr marL="0" lvl="0" indent="0">
              <a:buNone/>
            </a:pPr>
            <a:r>
              <a:rPr lang="en-US" sz="4500" b="1" dirty="0"/>
              <a:t>Answer:</a:t>
            </a:r>
            <a:br>
              <a:rPr lang="en-US" sz="4500" dirty="0"/>
            </a:br>
            <a:r>
              <a:rPr lang="en-US" sz="4500" dirty="0"/>
              <a:t>Make models to account for the </a:t>
            </a:r>
          </a:p>
          <a:p>
            <a:pPr marL="0" lvl="0" indent="0">
              <a:buNone/>
            </a:pPr>
            <a:r>
              <a:rPr lang="en-US" sz="4500" dirty="0"/>
              <a:t>process of sampling &amp; the </a:t>
            </a:r>
          </a:p>
          <a:p>
            <a:pPr marL="0" lvl="0" indent="0">
              <a:buNone/>
            </a:pPr>
            <a:r>
              <a:rPr lang="en-US" sz="4500" dirty="0"/>
              <a:t>associated hazards.</a:t>
            </a:r>
            <a:br>
              <a:rPr lang="en-US" dirty="0"/>
            </a:br>
            <a:endParaRPr lang="en-US" dirty="0"/>
          </a:p>
          <a:p>
            <a:pPr marL="0" lvl="0" indent="0">
              <a:buNone/>
            </a:pPr>
            <a:endParaRPr lang="en-US" sz="1000" dirty="0"/>
          </a:p>
          <a:p>
            <a:pPr marL="0" lvl="0" indent="0">
              <a:buNone/>
            </a:pPr>
            <a:endParaRPr lang="en-US" sz="1000" dirty="0"/>
          </a:p>
          <a:p>
            <a:pPr marL="0" lvl="0" indent="0">
              <a:buNone/>
            </a:pPr>
            <a:endParaRPr lang="en-US" sz="1000" dirty="0"/>
          </a:p>
          <a:p>
            <a:pPr marL="0" lvl="0" indent="0">
              <a:buNone/>
            </a:pPr>
            <a:endParaRPr lang="en-US" sz="1600" dirty="0"/>
          </a:p>
          <a:p>
            <a:pPr marL="0" lvl="0" indent="0">
              <a:buNone/>
            </a:pPr>
            <a:r>
              <a:rPr lang="en-US" sz="1900" dirty="0">
                <a:solidFill>
                  <a:schemeClr val="bg1">
                    <a:lumMod val="75000"/>
                  </a:schemeClr>
                </a:solidFill>
              </a:rPr>
              <a:t>Plato’s “Allegory of the Cave”, drawing by Markus Maurer. </a:t>
            </a:r>
            <a:r>
              <a:rPr lang="en-US" sz="1900" dirty="0" err="1">
                <a:solidFill>
                  <a:schemeClr val="bg1">
                    <a:lumMod val="75000"/>
                  </a:schemeClr>
                </a:solidFill>
              </a:rPr>
              <a:t>Veldkamp</a:t>
            </a:r>
            <a:r>
              <a:rPr lang="en-US" sz="1900" dirty="0">
                <a:solidFill>
                  <a:schemeClr val="bg1">
                    <a:lumMod val="75000"/>
                  </a:schemeClr>
                </a:solidFill>
              </a:rPr>
              <a:t>, Gabriele. </a:t>
            </a:r>
            <a:r>
              <a:rPr lang="en-US" sz="1900" dirty="0" err="1">
                <a:solidFill>
                  <a:schemeClr val="bg1">
                    <a:lumMod val="75000"/>
                  </a:schemeClr>
                </a:solidFill>
              </a:rPr>
              <a:t>Zukunftsorientierte</a:t>
            </a:r>
            <a:r>
              <a:rPr lang="en-US" sz="19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bg1">
                    <a:lumMod val="75000"/>
                  </a:schemeClr>
                </a:solidFill>
              </a:rPr>
              <a:t>Gestaltung</a:t>
            </a:r>
            <a:r>
              <a:rPr lang="en-US" sz="19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bg1">
                    <a:lumMod val="75000"/>
                  </a:schemeClr>
                </a:solidFill>
              </a:rPr>
              <a:t>informationstechnologischer</a:t>
            </a:r>
            <a:r>
              <a:rPr lang="en-US" sz="19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bg1">
                    <a:lumMod val="75000"/>
                  </a:schemeClr>
                </a:solidFill>
              </a:rPr>
              <a:t>Netzwerke</a:t>
            </a:r>
            <a:r>
              <a:rPr lang="en-US" sz="19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bg1">
                    <a:lumMod val="75000"/>
                  </a:schemeClr>
                </a:solidFill>
              </a:rPr>
              <a:t>im</a:t>
            </a:r>
            <a:r>
              <a:rPr lang="en-US" sz="19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bg1">
                    <a:lumMod val="75000"/>
                  </a:schemeClr>
                </a:solidFill>
              </a:rPr>
              <a:t>Hinblick</a:t>
            </a:r>
            <a:r>
              <a:rPr lang="en-US" sz="1900" dirty="0">
                <a:solidFill>
                  <a:schemeClr val="bg1">
                    <a:lumMod val="75000"/>
                  </a:schemeClr>
                </a:solidFill>
              </a:rPr>
              <a:t> auf die </a:t>
            </a:r>
            <a:r>
              <a:rPr lang="en-US" sz="1900" dirty="0" err="1">
                <a:solidFill>
                  <a:schemeClr val="bg1">
                    <a:lumMod val="75000"/>
                  </a:schemeClr>
                </a:solidFill>
              </a:rPr>
              <a:t>Handlungsfähigkeit</a:t>
            </a:r>
            <a:r>
              <a:rPr lang="en-US" sz="1900" dirty="0">
                <a:solidFill>
                  <a:schemeClr val="bg1">
                    <a:lumMod val="75000"/>
                  </a:schemeClr>
                </a:solidFill>
              </a:rPr>
              <a:t> des Menschen. </a:t>
            </a:r>
            <a:r>
              <a:rPr lang="en-US" sz="1900" dirty="0" err="1">
                <a:solidFill>
                  <a:schemeClr val="bg1">
                    <a:lumMod val="75000"/>
                  </a:schemeClr>
                </a:solidFill>
              </a:rPr>
              <a:t>Aachener</a:t>
            </a:r>
            <a:r>
              <a:rPr lang="en-US" sz="19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bg1">
                    <a:lumMod val="75000"/>
                  </a:schemeClr>
                </a:solidFill>
              </a:rPr>
              <a:t>Reihe</a:t>
            </a:r>
            <a:r>
              <a:rPr lang="en-US" sz="1900" dirty="0">
                <a:solidFill>
                  <a:schemeClr val="bg1">
                    <a:lumMod val="75000"/>
                  </a:schemeClr>
                </a:solidFill>
              </a:rPr>
              <a:t> Mensch und Technik, Band 15, Verlag der </a:t>
            </a:r>
            <a:r>
              <a:rPr lang="en-US" sz="1900" dirty="0" err="1">
                <a:solidFill>
                  <a:schemeClr val="bg1">
                    <a:lumMod val="75000"/>
                  </a:schemeClr>
                </a:solidFill>
              </a:rPr>
              <a:t>Augustinus</a:t>
            </a:r>
            <a:r>
              <a:rPr lang="en-US" sz="19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bg1">
                    <a:lumMod val="75000"/>
                  </a:schemeClr>
                </a:solidFill>
              </a:rPr>
              <a:t>Buchhandlung</a:t>
            </a:r>
            <a:r>
              <a:rPr lang="en-US" sz="1900" dirty="0">
                <a:solidFill>
                  <a:schemeClr val="bg1">
                    <a:lumMod val="75000"/>
                  </a:schemeClr>
                </a:solidFill>
              </a:rPr>
              <a:t>, Aachen 1996, Germany. From </a:t>
            </a:r>
            <a:r>
              <a:rPr lang="en-US" sz="19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wikimedia</a:t>
            </a:r>
            <a:r>
              <a:rPr lang="en-US" sz="19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commons</a:t>
            </a:r>
            <a:endParaRPr sz="1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37D4C0-52F3-4AAF-966C-C19B60B1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9E2F7"/>
                </a:solidFill>
              </a:rPr>
              <a:t>Statistics’ Fundamental Obsession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49A535-82A0-42F9-BACE-7F88996435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375" t="18890" r="19792" b="29999"/>
          <a:stretch/>
        </p:blipFill>
        <p:spPr>
          <a:xfrm>
            <a:off x="5746474" y="1600200"/>
            <a:ext cx="2940326" cy="40576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8539-B9E5-4DF9-9B77-DA82F758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43C2-72EC-49F2-9026-213524CF66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Populations</a:t>
            </a:r>
            <a:r>
              <a:rPr lang="en-US" b="1" dirty="0"/>
              <a:t> &amp; </a:t>
            </a:r>
            <a:r>
              <a:rPr lang="en-US" b="1" dirty="0">
                <a:solidFill>
                  <a:schemeClr val="accent6"/>
                </a:solidFill>
              </a:rPr>
              <a:t>Samples</a:t>
            </a:r>
          </a:p>
        </p:txBody>
      </p:sp>
    </p:spTree>
    <p:extLst>
      <p:ext uri="{BB962C8B-B14F-4D97-AF65-F5344CB8AC3E}">
        <p14:creationId xmlns:p14="http://schemas.microsoft.com/office/powerpoint/2010/main" val="810703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u="sng" dirty="0">
                <a:solidFill>
                  <a:schemeClr val="accent1"/>
                </a:solidFill>
              </a:rPr>
              <a:t>Parameters</a:t>
            </a:r>
            <a:r>
              <a:rPr lang="en-US" dirty="0">
                <a:solidFill>
                  <a:schemeClr val="accent1"/>
                </a:solidFill>
              </a:rPr>
              <a:t> represent the world out there. AKA the truth.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b="1" u="sng" dirty="0">
                <a:solidFill>
                  <a:schemeClr val="accent6"/>
                </a:solidFill>
              </a:rPr>
              <a:t>Samples</a:t>
            </a:r>
            <a:r>
              <a:rPr lang="en-US" dirty="0">
                <a:solidFill>
                  <a:schemeClr val="accent6"/>
                </a:solidFill>
              </a:rPr>
              <a:t> come from hard-won data that we collect.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37D4C0-52F3-4AAF-966C-C19B60B1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Populations</a:t>
            </a:r>
            <a:r>
              <a:rPr lang="en-US" dirty="0">
                <a:solidFill>
                  <a:srgbClr val="F9E2F7"/>
                </a:solidFill>
              </a:rPr>
              <a:t> and </a:t>
            </a:r>
            <a:r>
              <a:rPr lang="en-US" dirty="0">
                <a:solidFill>
                  <a:schemeClr val="accent6"/>
                </a:solidFill>
              </a:rPr>
              <a:t>Samples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7C913D-5A3C-4C7B-9AC4-DD9C78FC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1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chemeClr val="accent1"/>
                </a:solidFill>
              </a:rPr>
              <a:t>Because we can’t sample an entire population, we usually don’t know parameters. </a:t>
            </a:r>
          </a:p>
          <a:p>
            <a:pPr marL="0" lvl="0" indent="0">
              <a:buNone/>
            </a:pPr>
            <a:r>
              <a:rPr lang="en-US" sz="2400" dirty="0"/>
              <a:t>	Parameters describe Populations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>
                <a:solidFill>
                  <a:schemeClr val="accent6"/>
                </a:solidFill>
              </a:rPr>
              <a:t>But we can get a good sense of the parameters from estimates we make from samples. </a:t>
            </a:r>
            <a:endParaRPr lang="en-US" sz="2400" dirty="0">
              <a:solidFill>
                <a:schemeClr val="accent6"/>
              </a:solidFill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chemeClr val="accent6"/>
                </a:solidFill>
              </a:rPr>
              <a:t>	</a:t>
            </a:r>
            <a:r>
              <a:rPr lang="en-US" sz="2400" dirty="0"/>
              <a:t>Estimates approximate parameters as inferred from Samples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37D4C0-52F3-4AAF-966C-C19B60B1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Parameters</a:t>
            </a:r>
            <a:r>
              <a:rPr lang="en-US" dirty="0">
                <a:solidFill>
                  <a:srgbClr val="F9E2F7"/>
                </a:solidFill>
              </a:rPr>
              <a:t> versus </a:t>
            </a:r>
            <a:r>
              <a:rPr lang="en-US" dirty="0">
                <a:solidFill>
                  <a:schemeClr val="accent6"/>
                </a:solidFill>
              </a:rPr>
              <a:t>Estimates </a:t>
            </a:r>
            <a:r>
              <a:rPr lang="en-US" dirty="0">
                <a:solidFill>
                  <a:srgbClr val="F9E2F7"/>
                </a:solidFill>
              </a:rPr>
              <a:t>[1/2]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DB0B2C-FFE4-4F5D-95D4-C0775E6B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8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u="sng" dirty="0">
                <a:solidFill>
                  <a:schemeClr val="accent1"/>
                </a:solidFill>
              </a:rPr>
              <a:t>Parameters are constants.</a:t>
            </a:r>
            <a:r>
              <a:rPr lang="en-US" b="1" u="sng" dirty="0">
                <a:solidFill>
                  <a:srgbClr val="F9E2F7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This means that they are fixed. Parameters are the world. Parameters are the truth.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b="1" u="sng" dirty="0">
                <a:solidFill>
                  <a:schemeClr val="accent6"/>
                </a:solidFill>
              </a:rPr>
              <a:t>Estimates are random variables.</a:t>
            </a:r>
            <a:r>
              <a:rPr lang="en-US" dirty="0">
                <a:solidFill>
                  <a:schemeClr val="accent6"/>
                </a:solidFill>
              </a:rPr>
              <a:t> This means estimates change from one random sample to the next from the same population.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37D4C0-52F3-4AAF-966C-C19B60B1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Parameters</a:t>
            </a:r>
            <a:r>
              <a:rPr lang="en-US" dirty="0">
                <a:solidFill>
                  <a:srgbClr val="F9E2F7"/>
                </a:solidFill>
              </a:rPr>
              <a:t> versus </a:t>
            </a:r>
            <a:r>
              <a:rPr lang="en-US" dirty="0">
                <a:solidFill>
                  <a:schemeClr val="accent6"/>
                </a:solidFill>
              </a:rPr>
              <a:t>Estimates </a:t>
            </a:r>
            <a:r>
              <a:rPr lang="en-US" dirty="0">
                <a:solidFill>
                  <a:srgbClr val="F9E2F7"/>
                </a:solidFill>
              </a:rPr>
              <a:t>[2/2]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673238-0AA5-4D97-A2B1-C6F3B421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45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923</Words>
  <Application>Microsoft Macintosh PowerPoint</Application>
  <PresentationFormat>On-screen Show (4:3)</PresentationFormat>
  <Paragraphs>154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Statistics and Samples: What it’s all about</vt:lpstr>
      <vt:lpstr>Key Learning Objectives</vt:lpstr>
      <vt:lpstr>PowerPoint Presentation</vt:lpstr>
      <vt:lpstr>The Point of Statistics</vt:lpstr>
      <vt:lpstr>Statistics’ Fundamental Obsession</vt:lpstr>
      <vt:lpstr>Populations &amp; Samples</vt:lpstr>
      <vt:lpstr>Populations and Samples</vt:lpstr>
      <vt:lpstr>Parameters versus Estimates [1/2]</vt:lpstr>
      <vt:lpstr>Parameters versus Estimates [2/2]</vt:lpstr>
      <vt:lpstr>Probability versus Frequency</vt:lpstr>
      <vt:lpstr>Sampling, what could go wrong?</vt:lpstr>
      <vt:lpstr>Sampling bias and sampling error</vt:lpstr>
      <vt:lpstr>PowerPoint Presentation</vt:lpstr>
      <vt:lpstr>The 1936 Election</vt:lpstr>
      <vt:lpstr>1936 Literary Digest poll</vt:lpstr>
      <vt:lpstr>Election: Roosevelt in a Landslide</vt:lpstr>
      <vt:lpstr>Sampling Bias in the 1936 Polls</vt:lpstr>
      <vt:lpstr>Volunteer bias</vt:lpstr>
      <vt:lpstr>Properties of a good sample</vt:lpstr>
      <vt:lpstr>How to get a random sample</vt:lpstr>
      <vt:lpstr>Sampling: Limits &amp; Interpretations</vt:lpstr>
      <vt:lpstr>PowerPoint Presentation</vt:lpstr>
      <vt:lpstr>Sampling error</vt:lpstr>
      <vt:lpstr>Estimates are random variables</vt:lpstr>
      <vt:lpstr>Sampling error declines with sample size</vt:lpstr>
      <vt:lpstr>Types of variables</vt:lpstr>
      <vt:lpstr>Another classification of variables</vt:lpstr>
      <vt:lpstr>Types of variables: Why do we care?</vt:lpstr>
      <vt:lpstr>Case Study: surviving the Titanic</vt:lpstr>
      <vt:lpstr>Case Study: surviving the Titanic</vt:lpstr>
    </vt:vector>
  </TitlesOfParts>
  <LinksUpToDate>false</LinksUpToDate>
  <SharedDoc>false</SharedDoc>
  <HyperlinksChanged>false</HyperlinksChanged>
  <AppVersion>16.0016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1. Statistics and Samples</dc:title>
  <dc:creator>Yaniv Brandvain</dc:creator>
  <cp:keywords/>
  <cp:lastModifiedBy>Microsoft Office User</cp:lastModifiedBy>
  <cp:revision>25</cp:revision>
  <dcterms:created xsi:type="dcterms:W3CDTF">2019-04-08T05:18:10Z</dcterms:created>
  <dcterms:modified xsi:type="dcterms:W3CDTF">2019-06-11T05:57:22Z</dcterms:modified>
</cp:coreProperties>
</file>