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373" r:id="rId2"/>
    <p:sldId id="345" r:id="rId3"/>
    <p:sldId id="536" r:id="rId4"/>
    <p:sldId id="348" r:id="rId5"/>
    <p:sldId id="347" r:id="rId6"/>
    <p:sldId id="537" r:id="rId7"/>
    <p:sldId id="538" r:id="rId8"/>
    <p:sldId id="376" r:id="rId9"/>
    <p:sldId id="377" r:id="rId10"/>
    <p:sldId id="380" r:id="rId11"/>
    <p:sldId id="539" r:id="rId12"/>
    <p:sldId id="540" r:id="rId13"/>
    <p:sldId id="541" r:id="rId14"/>
    <p:sldId id="360" r:id="rId15"/>
    <p:sldId id="382" r:id="rId16"/>
    <p:sldId id="383" r:id="rId17"/>
    <p:sldId id="385" r:id="rId18"/>
    <p:sldId id="542" r:id="rId19"/>
    <p:sldId id="390" r:id="rId20"/>
    <p:sldId id="387" r:id="rId21"/>
    <p:sldId id="543" r:id="rId22"/>
    <p:sldId id="391" r:id="rId23"/>
    <p:sldId id="545" r:id="rId24"/>
    <p:sldId id="546" r:id="rId25"/>
    <p:sldId id="511" r:id="rId26"/>
    <p:sldId id="389" r:id="rId27"/>
    <p:sldId id="388" r:id="rId28"/>
    <p:sldId id="395" r:id="rId29"/>
    <p:sldId id="438" r:id="rId30"/>
    <p:sldId id="399" r:id="rId31"/>
    <p:sldId id="396" r:id="rId32"/>
    <p:sldId id="397" r:id="rId33"/>
    <p:sldId id="439" r:id="rId34"/>
    <p:sldId id="547" r:id="rId35"/>
    <p:sldId id="402" r:id="rId36"/>
    <p:sldId id="403" r:id="rId37"/>
    <p:sldId id="404" r:id="rId38"/>
    <p:sldId id="406" r:id="rId39"/>
    <p:sldId id="407" r:id="rId40"/>
    <p:sldId id="548" r:id="rId41"/>
    <p:sldId id="549" r:id="rId42"/>
    <p:sldId id="551" r:id="rId43"/>
    <p:sldId id="410" r:id="rId44"/>
    <p:sldId id="552" r:id="rId45"/>
    <p:sldId id="553" r:id="rId46"/>
    <p:sldId id="554" r:id="rId47"/>
    <p:sldId id="555" r:id="rId48"/>
    <p:sldId id="556" r:id="rId49"/>
    <p:sldId id="557" r:id="rId50"/>
    <p:sldId id="558" r:id="rId51"/>
    <p:sldId id="559" r:id="rId52"/>
    <p:sldId id="414" r:id="rId53"/>
    <p:sldId id="561" r:id="rId54"/>
    <p:sldId id="562" r:id="rId55"/>
    <p:sldId id="563" r:id="rId56"/>
    <p:sldId id="564" r:id="rId57"/>
    <p:sldId id="565" r:id="rId58"/>
    <p:sldId id="420" r:id="rId59"/>
    <p:sldId id="566" r:id="rId60"/>
    <p:sldId id="423" r:id="rId61"/>
    <p:sldId id="425" r:id="rId62"/>
    <p:sldId id="567" r:id="rId63"/>
    <p:sldId id="422" r:id="rId64"/>
    <p:sldId id="430" r:id="rId65"/>
    <p:sldId id="429" r:id="rId66"/>
    <p:sldId id="428" r:id="rId67"/>
    <p:sldId id="427" r:id="rId68"/>
    <p:sldId id="446" r:id="rId69"/>
    <p:sldId id="568" r:id="rId70"/>
    <p:sldId id="431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0F4"/>
    <a:srgbClr val="B9D1B4"/>
    <a:srgbClr val="D3D3D0"/>
    <a:srgbClr val="ECE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5" autoAdjust="0"/>
    <p:restoredTop sz="94676" autoAdjust="0"/>
  </p:normalViewPr>
  <p:slideViewPr>
    <p:cSldViewPr snapToGrid="0" snapToObjects="1">
      <p:cViewPr>
        <p:scale>
          <a:sx n="73" d="100"/>
          <a:sy n="73" d="100"/>
        </p:scale>
        <p:origin x="1224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AD9E3-8FAF-EB4C-A731-14B9B8FA3C1D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A6250-E5E0-D44F-B263-55696AB67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1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2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1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7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8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4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0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A6250-E5E0-D44F-B263-55696AB67FC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3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7F07-B714-43FB-9B65-9DD21AC0D21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9F5xcpjDM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66.media.tumblr.com/e6b56bb701d4c7ad09d4ce964b22232a/tumblr_npqq07w9XB1rwfctbo1_500.gif" TargetMode="External"/><Relationship Id="rId2" Type="http://schemas.openxmlformats.org/officeDocument/2006/relationships/hyperlink" Target="http://66.media.tumblr.com/tumblr_m1x0ugUQTu1qk3okno1_500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guchi_diseas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236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preventiveservicestaskforce.org/Page/Document/evidence-summary-false-positive-and-false-negative-rates-of-/breast-cancer-screening1#tab1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799" y="5406189"/>
            <a:ext cx="4351421" cy="1010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en-US" dirty="0"/>
            </a:br>
            <a:br>
              <a:rPr lang="en-US" dirty="0"/>
            </a:br>
            <a:r>
              <a:rPr lang="en-US" sz="4500" dirty="0"/>
              <a:t>Analysis of Biological Data</a:t>
            </a:r>
          </a:p>
          <a:p>
            <a:pPr algn="l"/>
            <a:r>
              <a:rPr lang="en-US" sz="4500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244726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47256" cy="5121275"/>
          </a:xfrm>
        </p:spPr>
        <p:txBody>
          <a:bodyPr anchor="ctr">
            <a:noAutofit/>
          </a:bodyPr>
          <a:lstStyle/>
          <a:p>
            <a:pPr marL="0" lvl="0" indent="0">
              <a:buNone/>
            </a:pPr>
            <a:r>
              <a:rPr lang="en-US" sz="4000" dirty="0"/>
              <a:t>Sample space</a:t>
            </a:r>
            <a:endParaRPr lang="en-US" sz="2000" b="1" dirty="0"/>
          </a:p>
          <a:p>
            <a:pPr marL="0" lvl="0" indent="0">
              <a:buNone/>
            </a:pPr>
            <a:endParaRPr lang="en-US" sz="3000" dirty="0"/>
          </a:p>
          <a:p>
            <a:pPr marL="0" lvl="0" indent="0">
              <a:buNone/>
            </a:pPr>
            <a:r>
              <a:rPr lang="en-US" sz="4000" dirty="0"/>
              <a:t>Mutually exclusive events</a:t>
            </a:r>
          </a:p>
          <a:p>
            <a:pPr marL="0" lvl="0" indent="0">
              <a:buNone/>
            </a:pPr>
            <a:endParaRPr lang="en-US" sz="3000" dirty="0"/>
          </a:p>
          <a:p>
            <a:pPr marL="0" lvl="0" indent="0">
              <a:buNone/>
            </a:pPr>
            <a:r>
              <a:rPr lang="en-US" sz="4000" dirty="0"/>
              <a:t>Non-exclusive events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Foundational Concepts in Probability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02B7D-A194-4676-92A2-F6DA58C2B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79" t="39524" r="20000" b="43333"/>
          <a:stretch/>
        </p:blipFill>
        <p:spPr>
          <a:xfrm>
            <a:off x="5567282" y="3277881"/>
            <a:ext cx="2349496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67E89-04B0-4EF0-BDD6-6328F279B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0" t="68413" r="21429" b="13760"/>
          <a:stretch/>
        </p:blipFill>
        <p:spPr>
          <a:xfrm>
            <a:off x="5802619" y="5003093"/>
            <a:ext cx="1973417" cy="12313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7805C-FCA3-8944-8761-8AEC2ACDA532}"/>
              </a:ext>
            </a:extLst>
          </p:cNvPr>
          <p:cNvSpPr/>
          <p:nvPr/>
        </p:nvSpPr>
        <p:spPr>
          <a:xfrm>
            <a:off x="4572000" y="1513730"/>
            <a:ext cx="43400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The world of potential outcomes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E416A-FDF7-4543-A1F2-EBAF5A462E2C}"/>
              </a:ext>
            </a:extLst>
          </p:cNvPr>
          <p:cNvSpPr/>
          <p:nvPr/>
        </p:nvSpPr>
        <p:spPr>
          <a:xfrm>
            <a:off x="-152400" y="3061981"/>
            <a:ext cx="9626600" cy="17106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0739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4000" dirty="0"/>
                  <a:t>If A &amp; B are </a:t>
                </a:r>
                <a:r>
                  <a:rPr lang="en-US" sz="4000" b="1" dirty="0"/>
                  <a:t>mutually exclusive</a:t>
                </a:r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𝑂𝑅</m:t>
                    </m:r>
                  </m:oMath>
                </a14:m>
                <a:r>
                  <a:rPr lang="en-US" dirty="0"/>
                  <a:t> B are plausible outcomes</a:t>
                </a:r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en-US" dirty="0"/>
                  <a:t> B is not  (i.e.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:r>
                  <a:rPr lang="en-US" sz="4000" dirty="0"/>
                  <a:t>If A&amp;B are </a:t>
                </a:r>
                <a:r>
                  <a:rPr lang="en-US" sz="4000" b="1" dirty="0"/>
                  <a:t>not mutually exclusive </a:t>
                </a:r>
              </a:p>
              <a:p>
                <a:r>
                  <a:rPr lang="en-US" dirty="0"/>
                  <a:t>There’s a chance of outcome A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en-US" dirty="0"/>
                  <a:t> B</a:t>
                </a:r>
              </a:p>
              <a:p>
                <a:r>
                  <a:rPr lang="en-US" dirty="0"/>
                  <a:t>P[A &amp; B]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073900" cy="5121275"/>
              </a:xfrm>
              <a:blipFill>
                <a:blip r:embed="rId2"/>
                <a:stretch>
                  <a:fillRect l="-3052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Mutually Exclusive vs Non-Exclusive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02B7D-A194-4676-92A2-F6DA58C2B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79" t="39524" r="20000" b="43333"/>
          <a:stretch/>
        </p:blipFill>
        <p:spPr>
          <a:xfrm>
            <a:off x="6794504" y="2247884"/>
            <a:ext cx="2349496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67E89-04B0-4EF0-BDD6-6328F279B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00" t="68413" r="21429" b="13760"/>
          <a:stretch/>
        </p:blipFill>
        <p:spPr>
          <a:xfrm>
            <a:off x="6893643" y="3975084"/>
            <a:ext cx="1973417" cy="12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4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Probability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025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/>
              <a:t>A probability distribution is the true relative frequency of all possible values of a random variable.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What is A Probability Distribution?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</a:t>
            </a:r>
            <a:r>
              <a:rPr lang="en-US" sz="4000" b="1" dirty="0"/>
              <a:t> sampling distribution </a:t>
            </a:r>
            <a:r>
              <a:rPr lang="en-US" sz="4000" dirty="0"/>
              <a:t>is the distribution of the parameter estimate of interest from these samples.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b="1" dirty="0"/>
              <a:t>sampling distribution </a:t>
            </a:r>
            <a:r>
              <a:rPr lang="en-US" sz="4000" dirty="0"/>
              <a:t>is among the most important probability distributions for statistics. 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2E0F4"/>
                </a:solidFill>
              </a:rPr>
              <a:t>The Sampling Distribution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7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A054FC-2973-7B49-8100-DD099C6DD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16" t="-933" r="-916" b="-933"/>
          <a:stretch/>
        </p:blipFill>
        <p:spPr>
          <a:xfrm>
            <a:off x="8496" y="4219568"/>
            <a:ext cx="2970388" cy="23193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564" y="1600200"/>
            <a:ext cx="6007100" cy="512127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sz="4300" b="1" dirty="0">
                <a:solidFill>
                  <a:srgbClr val="D3D3D0"/>
                </a:solidFill>
              </a:rPr>
              <a:t>Probability distributions</a:t>
            </a:r>
            <a:r>
              <a:rPr lang="en-US" sz="4300" b="1" dirty="0"/>
              <a:t> </a:t>
            </a:r>
            <a:r>
              <a:rPr lang="en-US" sz="4300" dirty="0"/>
              <a:t>describe </a:t>
            </a:r>
            <a:r>
              <a:rPr lang="en-US" sz="4300" b="1" dirty="0">
                <a:solidFill>
                  <a:srgbClr val="D3D3D0"/>
                </a:solidFill>
              </a:rPr>
              <a:t>discrete variables.</a:t>
            </a:r>
            <a:r>
              <a:rPr lang="en-US" sz="4300" dirty="0"/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All discrete outcomes have finite probabilities.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Probability distributions sum to 1.</a:t>
            </a:r>
          </a:p>
          <a:p>
            <a:pPr marL="0" lv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4300" b="1" dirty="0">
                <a:solidFill>
                  <a:srgbClr val="B9D1B4"/>
                </a:solidFill>
              </a:rPr>
              <a:t>Probability densities </a:t>
            </a:r>
            <a:r>
              <a:rPr lang="en-US" sz="4300" dirty="0"/>
              <a:t>describe</a:t>
            </a:r>
            <a:r>
              <a:rPr lang="en-US" sz="4300" b="1" dirty="0"/>
              <a:t> </a:t>
            </a:r>
            <a:r>
              <a:rPr lang="en-US" sz="4300" b="1" dirty="0">
                <a:solidFill>
                  <a:srgbClr val="B9D1B4"/>
                </a:solidFill>
              </a:rPr>
              <a:t>continuous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probability of any continuous outcome is infinitesimal.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Probability densities integrate to 1.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sz="19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Probability: </a:t>
            </a:r>
            <a:r>
              <a:rPr lang="en-US" sz="4000" b="1" dirty="0">
                <a:solidFill>
                  <a:srgbClr val="D3D3D0"/>
                </a:solidFill>
              </a:rPr>
              <a:t>Distributions</a:t>
            </a:r>
            <a:r>
              <a:rPr lang="en-US" sz="4000" dirty="0">
                <a:solidFill>
                  <a:srgbClr val="F9E2F7"/>
                </a:solidFill>
              </a:rPr>
              <a:t> vs </a:t>
            </a:r>
            <a:r>
              <a:rPr lang="en-US" sz="4000" b="1" dirty="0">
                <a:solidFill>
                  <a:srgbClr val="B9D1B4"/>
                </a:solidFill>
              </a:rPr>
              <a:t>Densities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8CD56-8B8D-9F46-8F73-32F54649F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90" y="1640896"/>
            <a:ext cx="2914650" cy="22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5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Probability Distribution:</a:t>
            </a:r>
            <a:r>
              <a:rPr lang="en-US" sz="4000" dirty="0">
                <a:solidFill>
                  <a:srgbClr val="F2E0F4"/>
                </a:solidFill>
              </a:rPr>
              <a:t> One Die </a:t>
            </a:r>
            <a:r>
              <a:rPr lang="en-US" sz="4000" b="1" dirty="0">
                <a:solidFill>
                  <a:srgbClr val="F2E0F4"/>
                </a:solidFill>
              </a:rPr>
              <a:t>🎲</a:t>
            </a:r>
            <a:endParaRPr lang="en-US" sz="4000" dirty="0">
              <a:solidFill>
                <a:srgbClr val="F2E0F4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493B9-4258-7B4F-99FF-4419033E5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831076"/>
            <a:ext cx="84328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8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Prob. Distribution: </a:t>
            </a:r>
            <a:r>
              <a:rPr lang="en-US" sz="4000" dirty="0">
                <a:solidFill>
                  <a:srgbClr val="F2E0F4"/>
                </a:solidFill>
              </a:rPr>
              <a:t>Sum of Two Dice</a:t>
            </a:r>
            <a:r>
              <a:rPr lang="en-US" sz="4000" dirty="0">
                <a:solidFill>
                  <a:srgbClr val="F9E2F7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🎲 </a:t>
            </a:r>
            <a:r>
              <a:rPr lang="en-US" sz="4000" dirty="0">
                <a:solidFill>
                  <a:srgbClr val="F9E2F7"/>
                </a:solidFill>
              </a:rPr>
              <a:t>+</a:t>
            </a:r>
            <a:r>
              <a:rPr lang="en-US" sz="4000" b="1" dirty="0">
                <a:solidFill>
                  <a:schemeClr val="bg1"/>
                </a:solidFill>
              </a:rPr>
              <a:t> 🎲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82EB5-422E-9149-8A63-BC4B946A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831075"/>
            <a:ext cx="84328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5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Proportions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5451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000" dirty="0"/>
              <a:t>The </a:t>
            </a:r>
            <a:r>
              <a:rPr lang="en-US" sz="5000" b="1" dirty="0">
                <a:solidFill>
                  <a:srgbClr val="0070C0"/>
                </a:solidFill>
              </a:rPr>
              <a:t>proportion</a:t>
            </a:r>
            <a:r>
              <a:rPr lang="en-US" sz="5000" dirty="0"/>
              <a:t> is the number of times an event occurs divided by the number of tries.</a:t>
            </a:r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5000" dirty="0"/>
              <a:t>We can think of a </a:t>
            </a:r>
            <a:r>
              <a:rPr lang="en-US" sz="5000" b="1" dirty="0">
                <a:solidFill>
                  <a:srgbClr val="0070C0"/>
                </a:solidFill>
              </a:rPr>
              <a:t>proportion</a:t>
            </a:r>
            <a:r>
              <a:rPr lang="en-US" sz="5000" dirty="0">
                <a:solidFill>
                  <a:srgbClr val="0070C0"/>
                </a:solidFill>
              </a:rPr>
              <a:t> </a:t>
            </a:r>
            <a:r>
              <a:rPr lang="en-US" sz="5000" dirty="0"/>
              <a:t>as a realized sample from our </a:t>
            </a:r>
            <a:r>
              <a:rPr lang="en-US" sz="5000" b="1" dirty="0">
                <a:solidFill>
                  <a:schemeClr val="accent6"/>
                </a:solidFill>
              </a:rPr>
              <a:t>probability</a:t>
            </a:r>
            <a:r>
              <a:rPr lang="en-US" sz="5000" dirty="0"/>
              <a:t> distribution.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</a:rPr>
              <a:t>Proportion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0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/>
              <a:t>Understand why probability theory is the foundation for statistical reasoning.</a:t>
            </a:r>
          </a:p>
          <a:p>
            <a:r>
              <a:rPr lang="en-US" dirty="0"/>
              <a:t>Think addition upon hearing </a:t>
            </a:r>
            <a:r>
              <a:rPr lang="en-US" i="1" dirty="0"/>
              <a:t>“OR</a:t>
            </a:r>
            <a:r>
              <a:rPr lang="en-US" dirty="0"/>
              <a:t>”.</a:t>
            </a:r>
          </a:p>
          <a:p>
            <a:r>
              <a:rPr lang="en-US" dirty="0"/>
              <a:t>Think multiplication upon hearing </a:t>
            </a:r>
            <a:r>
              <a:rPr lang="en-US" i="1" dirty="0"/>
              <a:t>“AND”</a:t>
            </a:r>
            <a:r>
              <a:rPr lang="en-US" dirty="0"/>
              <a:t>.</a:t>
            </a:r>
          </a:p>
          <a:p>
            <a:r>
              <a:rPr lang="en-US" dirty="0"/>
              <a:t>Calculate probabilities of complex events by using standard rules of probability theory.</a:t>
            </a:r>
          </a:p>
          <a:p>
            <a:r>
              <a:rPr lang="en-US" dirty="0"/>
              <a:t>Use Bayes’ theorem to translate between probabilistic statements.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Key Learning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5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</a:rPr>
              <a:t>Proportion: </a:t>
            </a:r>
            <a:r>
              <a:rPr lang="en-US" sz="4000" dirty="0">
                <a:solidFill>
                  <a:srgbClr val="F9E2F7"/>
                </a:solidFill>
              </a:rPr>
              <a:t>Outcome of a Die </a:t>
            </a:r>
            <a:r>
              <a:rPr lang="en-US" sz="4000" dirty="0">
                <a:solidFill>
                  <a:schemeClr val="bg1"/>
                </a:solidFill>
              </a:rPr>
              <a:t>🎲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95416-1500-BC48-B82C-DF92FD84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822445"/>
            <a:ext cx="84328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5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Compare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Probability</a:t>
            </a:r>
            <a:r>
              <a:rPr lang="en-US" sz="4000" dirty="0">
                <a:solidFill>
                  <a:srgbClr val="F9E2F7"/>
                </a:solidFill>
              </a:rPr>
              <a:t> to </a:t>
            </a:r>
            <a:r>
              <a:rPr lang="en-US" sz="4000" dirty="0">
                <a:solidFill>
                  <a:srgbClr val="0070C0"/>
                </a:solidFill>
              </a:rPr>
              <a:t>Proportion </a:t>
            </a:r>
            <a:r>
              <a:rPr lang="en-US" sz="4000" b="1" dirty="0">
                <a:solidFill>
                  <a:schemeClr val="bg1"/>
                </a:solidFill>
              </a:rPr>
              <a:t>🎲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B64D99-24C9-CF45-80F3-CBE3A4D89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822450"/>
            <a:ext cx="84328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0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</a:rPr>
              <a:t>Proportion: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>
                <a:solidFill>
                  <a:srgbClr val="F9E2F7"/>
                </a:solidFill>
              </a:rPr>
              <a:t>Sum of Two Dice </a:t>
            </a:r>
            <a:r>
              <a:rPr lang="en-US" sz="4000" b="1" dirty="0">
                <a:solidFill>
                  <a:schemeClr val="bg1"/>
                </a:solidFill>
              </a:rPr>
              <a:t>🎲 </a:t>
            </a:r>
            <a:r>
              <a:rPr lang="en-US" sz="4000" dirty="0">
                <a:solidFill>
                  <a:srgbClr val="F9E2F7"/>
                </a:solidFill>
              </a:rPr>
              <a:t>+</a:t>
            </a:r>
            <a:r>
              <a:rPr lang="en-US" sz="4000" b="1" dirty="0">
                <a:solidFill>
                  <a:schemeClr val="bg1"/>
                </a:solidFill>
              </a:rPr>
              <a:t> 🎲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C562F-649F-D040-9324-9B630736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822455"/>
            <a:ext cx="84328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8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430419-4713-5E49-BE57-29F25018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822456"/>
            <a:ext cx="8432800" cy="4127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Compare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Probability</a:t>
            </a:r>
            <a:r>
              <a:rPr lang="en-US" sz="4000" dirty="0">
                <a:solidFill>
                  <a:srgbClr val="F9E2F7"/>
                </a:solidFill>
              </a:rPr>
              <a:t> to </a:t>
            </a:r>
            <a:r>
              <a:rPr lang="en-US" sz="4000" dirty="0">
                <a:solidFill>
                  <a:srgbClr val="0070C0"/>
                </a:solidFill>
              </a:rPr>
              <a:t>Proportion </a:t>
            </a:r>
            <a:r>
              <a:rPr lang="en-US" sz="4000" b="1" dirty="0">
                <a:solidFill>
                  <a:schemeClr val="bg1"/>
                </a:solidFill>
              </a:rPr>
              <a:t>🎲 </a:t>
            </a:r>
            <a:r>
              <a:rPr lang="en-US" sz="4000" b="1" dirty="0">
                <a:solidFill>
                  <a:srgbClr val="F2E0F4"/>
                </a:solidFill>
              </a:rPr>
              <a:t>+</a:t>
            </a:r>
            <a:r>
              <a:rPr lang="en-US" sz="4000" b="1" dirty="0">
                <a:solidFill>
                  <a:schemeClr val="bg1"/>
                </a:solidFill>
              </a:rPr>
              <a:t> 🎲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Probability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24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001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cap="none" dirty="0">
                <a:solidFill>
                  <a:srgbClr val="F9E2F7"/>
                </a:solidFill>
              </a:rPr>
              <a:t>Probability Rules:</a:t>
            </a:r>
            <a:br>
              <a:rPr lang="en-US" sz="2400" cap="none" dirty="0">
                <a:solidFill>
                  <a:srgbClr val="F9E2F7"/>
                </a:solidFill>
              </a:rPr>
            </a:br>
            <a:br>
              <a:rPr lang="en-US" sz="2400" cap="none" dirty="0">
                <a:solidFill>
                  <a:srgbClr val="F9E2F7"/>
                </a:solidFill>
              </a:rPr>
            </a:br>
            <a:r>
              <a:rPr lang="en-US" sz="2400" i="1" cap="none" dirty="0">
                <a:solidFill>
                  <a:srgbClr val="F9E2F7"/>
                </a:solidFill>
              </a:rPr>
              <a:t>The general addition principle</a:t>
            </a:r>
            <a:r>
              <a:rPr lang="en-US" sz="2400" i="1" cap="non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cap="none" dirty="0">
                <a:solidFill>
                  <a:srgbClr val="F2E0F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(this or that)</a:t>
            </a:r>
            <a:endParaRPr lang="en-US" sz="2400" cap="none" dirty="0">
              <a:solidFill>
                <a:srgbClr val="F2E0F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25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3624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8213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dirty="0"/>
              <a:t>P[</a:t>
            </a:r>
            <a:r>
              <a:rPr lang="en-US" sz="4600" i="1" dirty="0"/>
              <a:t>A</a:t>
            </a:r>
            <a:r>
              <a:rPr lang="en-US" sz="4600" dirty="0"/>
              <a:t> or </a:t>
            </a:r>
            <a:r>
              <a:rPr lang="en-US" sz="4600" i="1" dirty="0"/>
              <a:t>B</a:t>
            </a:r>
            <a:r>
              <a:rPr lang="en-US" sz="4600" dirty="0"/>
              <a:t>]= P[</a:t>
            </a:r>
            <a:r>
              <a:rPr lang="en-US" sz="4600" i="1" dirty="0"/>
              <a:t>A</a:t>
            </a:r>
            <a:r>
              <a:rPr lang="en-US" sz="4600" dirty="0"/>
              <a:t>] + P[</a:t>
            </a:r>
            <a:r>
              <a:rPr lang="en-US" sz="4600" i="1" dirty="0"/>
              <a:t>B</a:t>
            </a:r>
            <a:r>
              <a:rPr lang="en-US" sz="4600" dirty="0"/>
              <a:t>] - P[</a:t>
            </a:r>
            <a:r>
              <a:rPr lang="en-US" sz="4600" i="1" dirty="0"/>
              <a:t>A</a:t>
            </a:r>
            <a:r>
              <a:rPr lang="en-US" sz="4600" dirty="0"/>
              <a:t> and </a:t>
            </a:r>
            <a:r>
              <a:rPr lang="en-US" sz="4600" i="1" dirty="0"/>
              <a:t>B</a:t>
            </a:r>
            <a:r>
              <a:rPr lang="en-US" sz="4600" dirty="0"/>
              <a:t>]</a:t>
            </a:r>
          </a:p>
          <a:p>
            <a:pPr mar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4600" i="1" dirty="0">
                <a:solidFill>
                  <a:schemeClr val="bg1">
                    <a:lumMod val="75000"/>
                  </a:schemeClr>
                </a:solidFill>
              </a:rPr>
              <a:t>i.e.         </a:t>
            </a:r>
            <a:r>
              <a:rPr lang="en-US" sz="4600" dirty="0"/>
              <a:t>The probability of </a:t>
            </a:r>
            <a:r>
              <a:rPr lang="en-US" sz="4600" b="1" dirty="0"/>
              <a:t>A</a:t>
            </a:r>
            <a:br>
              <a:rPr lang="en-US" sz="4600" dirty="0"/>
            </a:br>
            <a:r>
              <a:rPr lang="en-US" sz="4600" b="1" dirty="0">
                <a:solidFill>
                  <a:schemeClr val="tx2"/>
                </a:solidFill>
              </a:rPr>
              <a:t>PLUS</a:t>
            </a:r>
            <a:r>
              <a:rPr lang="en-US" sz="4600" dirty="0"/>
              <a:t>     The probability of </a:t>
            </a:r>
            <a:r>
              <a:rPr lang="en-US" sz="4600" b="1" dirty="0"/>
              <a:t>B</a:t>
            </a:r>
            <a:br>
              <a:rPr lang="en-US" sz="4600" dirty="0"/>
            </a:br>
            <a:r>
              <a:rPr lang="en-US" sz="4600" b="1" dirty="0">
                <a:solidFill>
                  <a:srgbClr val="FF0000"/>
                </a:solidFill>
              </a:rPr>
              <a:t>MINUS</a:t>
            </a:r>
            <a:r>
              <a:rPr lang="en-US" sz="4600" dirty="0"/>
              <a:t> </a:t>
            </a:r>
            <a:r>
              <a:rPr lang="en-US" sz="4600" u="sng" dirty="0"/>
              <a:t>The probability of </a:t>
            </a:r>
            <a:r>
              <a:rPr lang="en-US" sz="4600" b="1" u="sng" dirty="0"/>
              <a:t>A and B</a:t>
            </a:r>
          </a:p>
          <a:p>
            <a:pPr marL="0" lvl="0" indent="0">
              <a:buNone/>
            </a:pPr>
            <a:r>
              <a:rPr lang="en-US" sz="4600" dirty="0"/>
              <a:t>Equals</a:t>
            </a:r>
            <a:r>
              <a:rPr lang="en-US" sz="4600" b="1" dirty="0"/>
              <a:t>  </a:t>
            </a:r>
            <a:r>
              <a:rPr lang="en-US" sz="4600" dirty="0"/>
              <a:t>The probability of </a:t>
            </a:r>
            <a:r>
              <a:rPr lang="en-US" sz="4600" b="1" dirty="0"/>
              <a:t>A or B </a:t>
            </a:r>
          </a:p>
          <a:p>
            <a:pPr marL="0" lvl="0" indent="0">
              <a:buNone/>
            </a:pPr>
            <a:endParaRPr lang="en-US" sz="4600" b="1" dirty="0"/>
          </a:p>
          <a:p>
            <a:pPr marL="0" lvl="0" indent="0">
              <a:buNone/>
            </a:pPr>
            <a:endParaRPr lang="en-US" sz="4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General Addition Principle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43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5121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/>
              <a:t>If </a:t>
            </a:r>
            <a:r>
              <a:rPr lang="en-US" sz="4000" i="1" dirty="0"/>
              <a:t>A</a:t>
            </a:r>
            <a:r>
              <a:rPr lang="en-US" sz="4000" dirty="0"/>
              <a:t> and </a:t>
            </a:r>
            <a:r>
              <a:rPr lang="en-US" sz="4000" i="1" dirty="0"/>
              <a:t>B</a:t>
            </a:r>
            <a:r>
              <a:rPr lang="en-US" sz="4000" dirty="0"/>
              <a:t> are </a:t>
            </a:r>
            <a:r>
              <a:rPr lang="en-US" sz="4000" b="1" dirty="0"/>
              <a:t>mutually exclusive</a:t>
            </a:r>
          </a:p>
          <a:p>
            <a:pPr marL="0" lvl="0" indent="0" algn="ctr">
              <a:buNone/>
            </a:pPr>
            <a:r>
              <a:rPr lang="en-US" sz="5000" dirty="0"/>
              <a:t>P[</a:t>
            </a:r>
            <a:r>
              <a:rPr lang="en-US" sz="5000" i="1" dirty="0"/>
              <a:t>A</a:t>
            </a:r>
            <a:r>
              <a:rPr lang="en-US" sz="5000" dirty="0"/>
              <a:t> and </a:t>
            </a:r>
            <a:r>
              <a:rPr lang="en-US" sz="5000" i="1" dirty="0"/>
              <a:t>B</a:t>
            </a:r>
            <a:r>
              <a:rPr lang="en-US" sz="5000" dirty="0"/>
              <a:t>] = 0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4000" dirty="0"/>
              <a:t>So, if </a:t>
            </a:r>
            <a:r>
              <a:rPr lang="en-US" sz="4000" i="1" dirty="0"/>
              <a:t>A</a:t>
            </a:r>
            <a:r>
              <a:rPr lang="en-US" sz="4000" dirty="0"/>
              <a:t> and </a:t>
            </a:r>
            <a:r>
              <a:rPr lang="en-US" sz="4000" i="1" dirty="0"/>
              <a:t>B</a:t>
            </a:r>
            <a:r>
              <a:rPr lang="en-US" sz="4000" dirty="0"/>
              <a:t> are </a:t>
            </a:r>
            <a:r>
              <a:rPr lang="en-US" sz="4000" b="1" dirty="0"/>
              <a:t>mutually exclusive,</a:t>
            </a:r>
            <a:endParaRPr lang="en-US" sz="4000" dirty="0"/>
          </a:p>
          <a:p>
            <a:pPr marL="0" lvl="0" indent="0" algn="ctr">
              <a:buNone/>
            </a:pPr>
            <a:r>
              <a:rPr lang="en-US" sz="5000" dirty="0"/>
              <a:t>P[</a:t>
            </a:r>
            <a:r>
              <a:rPr lang="en-US" sz="5000" i="1" dirty="0"/>
              <a:t>A</a:t>
            </a:r>
            <a:r>
              <a:rPr lang="en-US" sz="5000" dirty="0"/>
              <a:t> or </a:t>
            </a:r>
            <a:r>
              <a:rPr lang="en-US" sz="5000" i="1" dirty="0"/>
              <a:t>B</a:t>
            </a:r>
            <a:r>
              <a:rPr lang="en-US" sz="5000" dirty="0"/>
              <a:t>] = P[</a:t>
            </a:r>
            <a:r>
              <a:rPr lang="en-US" sz="5000" i="1" dirty="0"/>
              <a:t>A</a:t>
            </a:r>
            <a:r>
              <a:rPr lang="en-US" sz="5000" dirty="0"/>
              <a:t>] + P[</a:t>
            </a:r>
            <a:r>
              <a:rPr lang="en-US" sz="5000" i="1" dirty="0"/>
              <a:t>B</a:t>
            </a:r>
            <a:r>
              <a:rPr lang="en-US" sz="5000" dirty="0"/>
              <a:t>]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A Special Case of the Addition Principle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4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The probability the sum of two dice is between six and eight.</a:t>
                </a:r>
                <a:endParaRPr lang="en-US" sz="1000" dirty="0"/>
              </a:p>
              <a:p>
                <a:pPr marL="0" lvl="0" indent="0" algn="ctr">
                  <a:buNone/>
                </a:pPr>
                <a:r>
                  <a:rPr lang="en-US" sz="2400" dirty="0"/>
                  <a:t>P[ 6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🎲 + 🎲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8] = P[6] + P[7] + P[8]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rgbClr val="F9E2F7"/>
                </a:solidFill>
              </a:rPr>
              <a:t>Example: </a:t>
            </a:r>
            <a:r>
              <a:rPr lang="en-US" sz="4000" dirty="0">
                <a:solidFill>
                  <a:srgbClr val="F9E2F7"/>
                </a:solidFill>
              </a:rPr>
              <a:t>Probability of a Range </a:t>
            </a:r>
            <a:r>
              <a:rPr lang="en-US" sz="1000" dirty="0">
                <a:solidFill>
                  <a:srgbClr val="F9E2F7"/>
                </a:solidFill>
              </a:rPr>
              <a:t>Slide 1/2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B5A62-FAB5-B949-8F68-DAAFA196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2608266"/>
            <a:ext cx="84328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05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 algn="ctr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The probability the sum of two dice is between six and eight.</a:t>
                </a:r>
                <a:endParaRPr lang="en-US" sz="1000" dirty="0"/>
              </a:p>
              <a:p>
                <a:pPr marL="0" lvl="0" indent="0" algn="ctr">
                  <a:buNone/>
                </a:pPr>
                <a:r>
                  <a:rPr lang="en-US" sz="2400" dirty="0"/>
                  <a:t>P[ 6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🎲 + 🎲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8] = P[6] + P[7] + P[8]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rgbClr val="F9E2F7"/>
                </a:solidFill>
              </a:rPr>
              <a:t>Example: </a:t>
            </a:r>
            <a:r>
              <a:rPr lang="en-US" sz="4000" dirty="0">
                <a:solidFill>
                  <a:srgbClr val="F9E2F7"/>
                </a:solidFill>
              </a:rPr>
              <a:t>Probability of a Range </a:t>
            </a:r>
            <a:r>
              <a:rPr lang="en-US" sz="1000" dirty="0">
                <a:solidFill>
                  <a:srgbClr val="F9E2F7"/>
                </a:solidFill>
              </a:rPr>
              <a:t>Slide 2/2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31011B-433E-DE4D-8674-13CA1104E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2608262"/>
            <a:ext cx="84328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9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889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The probability the sum of two dice is not between six and eight.</a:t>
                </a: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P[X] = 1               therefore            </a:t>
                </a:r>
                <a:r>
                  <a:rPr lang="en-US" sz="2400" b="1" dirty="0"/>
                  <a:t> P[not x] = 1 – P[X]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235" t="-990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rgbClr val="F9E2F7"/>
                </a:solidFill>
              </a:rPr>
              <a:t>Example:</a:t>
            </a:r>
            <a:r>
              <a:rPr lang="en-US" sz="4000" dirty="0">
                <a:solidFill>
                  <a:srgbClr val="F9E2F7"/>
                </a:solidFill>
              </a:rPr>
              <a:t> Probability of Not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C2A99-0AC8-4443-ADB9-3688DC63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2622558"/>
            <a:ext cx="84328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66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1200" cy="512127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Probability that the sum of two dice is odd or between 6 and 8.</a:t>
            </a:r>
          </a:p>
          <a:p>
            <a:pPr marL="0" lvl="0" indent="0" algn="ctr">
              <a:buNone/>
            </a:pPr>
            <a:r>
              <a:rPr lang="en-US" sz="2400" dirty="0"/>
              <a:t>Subtract P[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] to avoid double counting nonexclusive events.</a:t>
            </a:r>
          </a:p>
          <a:p>
            <a:pPr marL="0" lvl="0" indent="0" algn="ctr">
              <a:buNone/>
            </a:pPr>
            <a:r>
              <a:rPr lang="en-US" sz="3000" dirty="0"/>
              <a:t>P[</a:t>
            </a:r>
            <a:r>
              <a:rPr lang="en-US" sz="3000" i="1" dirty="0"/>
              <a:t>A</a:t>
            </a:r>
            <a:r>
              <a:rPr lang="en-US" sz="3000" dirty="0"/>
              <a:t> or </a:t>
            </a:r>
            <a:r>
              <a:rPr lang="en-US" sz="3000" i="1" dirty="0"/>
              <a:t>B</a:t>
            </a:r>
            <a:r>
              <a:rPr lang="en-US" sz="3000" dirty="0"/>
              <a:t>] = P[A] + P[</a:t>
            </a:r>
            <a:r>
              <a:rPr lang="en-US" sz="3000" i="1" dirty="0"/>
              <a:t>B</a:t>
            </a:r>
            <a:r>
              <a:rPr lang="en-US" sz="3000" dirty="0"/>
              <a:t>] - P[</a:t>
            </a:r>
            <a:r>
              <a:rPr lang="en-US" sz="3000" i="1" dirty="0"/>
              <a:t>A</a:t>
            </a:r>
            <a:r>
              <a:rPr lang="en-US" sz="3000" dirty="0"/>
              <a:t> and </a:t>
            </a:r>
            <a:r>
              <a:rPr lang="en-US" sz="3000" i="1" dirty="0"/>
              <a:t>B</a:t>
            </a:r>
            <a:r>
              <a:rPr lang="en-US" sz="3000" dirty="0"/>
              <a:t>]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2400" dirty="0"/>
              <a:t>                                                                  Odd and                  Odd or</a:t>
            </a:r>
          </a:p>
          <a:p>
            <a:pPr marL="0" lvl="0" indent="0">
              <a:buNone/>
            </a:pPr>
            <a:r>
              <a:rPr lang="en-US" sz="2400" dirty="0"/>
              <a:t>							 	       Between 6 &amp; 8    Between 6 &amp; 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rgbClr val="F9E2F7"/>
                </a:solidFill>
              </a:rPr>
              <a:t>Example: </a:t>
            </a:r>
            <a:r>
              <a:rPr lang="en-US" sz="4000" dirty="0">
                <a:solidFill>
                  <a:srgbClr val="F9E2F7"/>
                </a:solidFill>
              </a:rPr>
              <a:t>General Addition Principle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147BD0-5A37-F74F-BF3C-48D2115D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183070"/>
            <a:ext cx="8432800" cy="1892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BC4BCD-9AFD-B64F-B2AC-B692122E6426}"/>
              </a:ext>
            </a:extLst>
          </p:cNvPr>
          <p:cNvSpPr/>
          <p:nvPr/>
        </p:nvSpPr>
        <p:spPr>
          <a:xfrm>
            <a:off x="545109" y="3440425"/>
            <a:ext cx="3650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Between 6 &amp; 8              Odd </a:t>
            </a:r>
          </a:p>
        </p:txBody>
      </p:sp>
    </p:spTree>
    <p:extLst>
      <p:ext uri="{BB962C8B-B14F-4D97-AF65-F5344CB8AC3E}">
        <p14:creationId xmlns:p14="http://schemas.microsoft.com/office/powerpoint/2010/main" val="408638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the general addition principle to find the proportion of animals that walk or fly.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rgbClr val="F9E2F7"/>
                </a:solidFill>
              </a:rPr>
              <a:t>Challenge: </a:t>
            </a:r>
            <a:r>
              <a:rPr lang="en-US" sz="4000" dirty="0">
                <a:solidFill>
                  <a:srgbClr val="F9E2F7"/>
                </a:solidFill>
              </a:rPr>
              <a:t>General Addition Principle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01D52-9FA9-1541-95C9-76838B1CAD1F}"/>
              </a:ext>
            </a:extLst>
          </p:cNvPr>
          <p:cNvSpPr/>
          <p:nvPr/>
        </p:nvSpPr>
        <p:spPr>
          <a:xfrm>
            <a:off x="5288120" y="6352143"/>
            <a:ext cx="2994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 </a:t>
            </a:r>
            <a:r>
              <a:rPr lang="en-US" sz="1200" dirty="0"/>
              <a:t>See exceptions: </a:t>
            </a:r>
            <a:r>
              <a:rPr lang="en-US" sz="1200" dirty="0">
                <a:hlinkClick r:id="rId2"/>
              </a:rPr>
              <a:t>walking bat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flying elephant</a:t>
            </a:r>
            <a:r>
              <a:rPr lang="en-US" sz="1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6263A-C74C-684F-A773-41444F8FA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937927"/>
            <a:ext cx="43434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14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the general addition principle to find the proportion of animals that walk or fly.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rgbClr val="F9E2F7"/>
                </a:solidFill>
              </a:rPr>
              <a:t>Solution: </a:t>
            </a:r>
            <a:r>
              <a:rPr lang="en-US" sz="4000" dirty="0">
                <a:solidFill>
                  <a:srgbClr val="F9E2F7"/>
                </a:solidFill>
              </a:rPr>
              <a:t>General Addition Principle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6A61C-C0FF-244F-AD7C-B69935D3F0C3}"/>
              </a:ext>
            </a:extLst>
          </p:cNvPr>
          <p:cNvSpPr txBox="1"/>
          <p:nvPr/>
        </p:nvSpPr>
        <p:spPr>
          <a:xfrm>
            <a:off x="5010150" y="2937927"/>
            <a:ext cx="4133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/>
              <a:t>Answer:</a:t>
            </a:r>
          </a:p>
          <a:p>
            <a:pPr lvl="0"/>
            <a:r>
              <a:rPr lang="en-US" sz="3600" dirty="0"/>
              <a:t>Walks (🐘 + 🐦)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dirty="0">
                <a:solidFill>
                  <a:schemeClr val="tx2"/>
                </a:solidFill>
              </a:rPr>
              <a:t>+</a:t>
            </a:r>
            <a:r>
              <a:rPr lang="en-US" sz="3600" dirty="0"/>
              <a:t>  Flies (🦇 + 🐦)</a:t>
            </a:r>
            <a:br>
              <a:rPr lang="en-US" sz="3600" dirty="0"/>
            </a:b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u="sng" dirty="0">
                <a:solidFill>
                  <a:srgbClr val="C00000"/>
                </a:solidFill>
              </a:rPr>
              <a:t>-  </a:t>
            </a:r>
            <a:r>
              <a:rPr lang="en-US" sz="3600" u="sng" dirty="0"/>
              <a:t>Walks and flies 🐦</a:t>
            </a:r>
          </a:p>
          <a:p>
            <a:pPr lvl="0"/>
            <a:r>
              <a:rPr lang="en-US" sz="3600" dirty="0"/>
              <a:t>= 🐘 + 2 🐦 + 🦇 - 🐦</a:t>
            </a:r>
            <a:br>
              <a:rPr lang="en-US" sz="3600" dirty="0"/>
            </a:br>
            <a:r>
              <a:rPr lang="en-US" sz="3600" dirty="0"/>
              <a:t>= 🐘 + 🐦 + 🦇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7C5994-1527-8D42-84BF-7EB7D0233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37927"/>
            <a:ext cx="43434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67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cap="none" dirty="0">
                <a:solidFill>
                  <a:srgbClr val="F9E2F7"/>
                </a:solidFill>
              </a:rPr>
              <a:t>Probability Rules:</a:t>
            </a:r>
            <a:br>
              <a:rPr lang="en-US" sz="2400" cap="none" dirty="0">
                <a:solidFill>
                  <a:srgbClr val="F9E2F7"/>
                </a:solidFill>
              </a:rPr>
            </a:br>
            <a:br>
              <a:rPr lang="en-US" sz="2400" cap="none" dirty="0">
                <a:solidFill>
                  <a:srgbClr val="F9E2F7"/>
                </a:solidFill>
              </a:rPr>
            </a:br>
            <a:r>
              <a:rPr lang="en-US" sz="2400" i="1" cap="none" dirty="0">
                <a:solidFill>
                  <a:srgbClr val="F9E2F7"/>
                </a:solidFill>
              </a:rPr>
              <a:t>The general multiplication principle </a:t>
            </a:r>
            <a:r>
              <a:rPr lang="en-US" sz="2400" cap="none" dirty="0">
                <a:solidFill>
                  <a:srgbClr val="F9E2F7"/>
                </a:solidFill>
              </a:rPr>
              <a:t>(this and that)</a:t>
            </a:r>
            <a:endParaRPr lang="en-US" sz="2400" cap="none" dirty="0">
              <a:solidFill>
                <a:srgbClr val="F2E0F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34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851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/>
              <a:t>P[</a:t>
            </a:r>
            <a:r>
              <a:rPr lang="en-US" sz="4400" i="1" dirty="0"/>
              <a:t>A</a:t>
            </a:r>
            <a:r>
              <a:rPr lang="en-US" sz="4400" dirty="0"/>
              <a:t> &amp; </a:t>
            </a:r>
            <a:r>
              <a:rPr lang="en-US" sz="4400" i="1" dirty="0"/>
              <a:t>B</a:t>
            </a:r>
            <a:r>
              <a:rPr lang="en-US" sz="4400" dirty="0"/>
              <a:t>] = P[</a:t>
            </a:r>
            <a:r>
              <a:rPr lang="en-US" sz="4400" i="1" dirty="0"/>
              <a:t>A</a:t>
            </a:r>
            <a:r>
              <a:rPr lang="en-US" sz="4400" dirty="0"/>
              <a:t>] X P[</a:t>
            </a:r>
            <a:r>
              <a:rPr lang="en-US" sz="4400" i="1" dirty="0"/>
              <a:t>B</a:t>
            </a:r>
            <a:r>
              <a:rPr lang="en-US" sz="4400" dirty="0"/>
              <a:t>|</a:t>
            </a:r>
            <a:r>
              <a:rPr lang="en-US" sz="4400" i="1" dirty="0"/>
              <a:t>A</a:t>
            </a:r>
            <a:r>
              <a:rPr lang="en-US" sz="4400" dirty="0"/>
              <a:t>]</a:t>
            </a:r>
            <a:endParaRPr lang="en-US" sz="4300" b="1" dirty="0"/>
          </a:p>
          <a:p>
            <a:pPr marL="0" lvl="0" indent="0">
              <a:buNone/>
            </a:pPr>
            <a:endParaRPr lang="en-US" sz="1100" b="1" dirty="0"/>
          </a:p>
          <a:p>
            <a:pPr marL="0" lvl="0" indent="0">
              <a:buNone/>
            </a:pPr>
            <a:r>
              <a:rPr lang="en-US" sz="4300" b="1" dirty="0"/>
              <a:t>The probability of </a:t>
            </a:r>
            <a:r>
              <a:rPr lang="en-US" sz="4300" b="1" i="1" dirty="0"/>
              <a:t>A</a:t>
            </a:r>
            <a:r>
              <a:rPr lang="en-US" sz="4300" b="1" dirty="0"/>
              <a:t> and </a:t>
            </a:r>
            <a:r>
              <a:rPr lang="en-US" sz="4300" b="1" i="1" dirty="0"/>
              <a:t>B</a:t>
            </a:r>
            <a:r>
              <a:rPr lang="en-US" sz="4300" b="1" dirty="0"/>
              <a:t> equals </a:t>
            </a:r>
          </a:p>
          <a:p>
            <a:pPr marL="0" lvl="0" indent="0">
              <a:buNone/>
            </a:pPr>
            <a:r>
              <a:rPr lang="en-US" sz="4300" dirty="0"/>
              <a:t>The probability of one event </a:t>
            </a:r>
          </a:p>
          <a:p>
            <a:pPr marL="0" lvl="0" indent="0">
              <a:buNone/>
            </a:pPr>
            <a:r>
              <a:rPr lang="en-US" sz="4300" dirty="0"/>
              <a:t>Times the probability of the other, conditioned on the first.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Read “|” as “given”</a:t>
            </a:r>
          </a:p>
          <a:p>
            <a:pPr marL="0" indent="0">
              <a:buNone/>
            </a:pPr>
            <a:endParaRPr lang="en-US" sz="4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The General Multiplication Principle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0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5600" y="1600200"/>
                <a:ext cx="8496300" cy="5121275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sz="4300" dirty="0"/>
                  <a:t>Two events are independent if the occurrence of one gives no information about whether the second will occur. </a:t>
                </a:r>
                <a:endParaRPr lang="en-US" sz="4200" b="1" dirty="0"/>
              </a:p>
              <a:p>
                <a:pPr marL="0" lvl="0" indent="0">
                  <a:buNone/>
                </a:pPr>
                <a:endParaRPr lang="en-US" sz="4200" b="1" dirty="0"/>
              </a:p>
              <a:p>
                <a:pPr marL="0" lvl="0" indent="0">
                  <a:buNone/>
                </a:pPr>
                <a:r>
                  <a:rPr lang="en-US" sz="4200" b="1" dirty="0"/>
                  <a:t>A &amp; B are independent if </a:t>
                </a:r>
                <a14:m>
                  <m:oMath xmlns:m="http://schemas.openxmlformats.org/officeDocument/2006/math">
                    <m:r>
                      <a:rPr lang="en-US" sz="4200" b="1" i="1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sz="4200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200" b="1" i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4200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4200" b="1" i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4200" b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4200" b="1" i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sz="4200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200" b="1" i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42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Note: (in)dependence does not imply any mechanistic or causative relationship.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1600200"/>
                <a:ext cx="8496300" cy="5121275"/>
              </a:xfrm>
              <a:blipFill>
                <a:blip r:embed="rId2"/>
                <a:stretch>
                  <a:fillRect l="-2388" t="-1980" r="-1343" b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Independence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55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b="1" dirty="0"/>
              <a:t>The Multiplication Principle </a:t>
            </a:r>
          </a:p>
          <a:p>
            <a:pPr marL="0" lvl="0" indent="0">
              <a:buNone/>
            </a:pPr>
            <a:r>
              <a:rPr lang="en-US" sz="3000" dirty="0">
                <a:solidFill>
                  <a:schemeClr val="bg1">
                    <a:lumMod val="75000"/>
                  </a:schemeClr>
                </a:solidFill>
              </a:rPr>
              <a:t>A special case of the general multiplication principle</a:t>
            </a:r>
            <a:endParaRPr lang="en-US" sz="3000" dirty="0"/>
          </a:p>
          <a:p>
            <a:pPr marL="0" indent="0">
              <a:buNone/>
            </a:pPr>
            <a:endParaRPr lang="en-US" sz="1700" dirty="0"/>
          </a:p>
          <a:p>
            <a:pPr marL="0" lv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lv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That is, if A &amp; B are independent, the probability of A and B is the product of their probabilities.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Probabilities for Independent Variables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336DC-775E-594A-A339-12A65BE22FD5}"/>
              </a:ext>
            </a:extLst>
          </p:cNvPr>
          <p:cNvSpPr/>
          <p:nvPr/>
        </p:nvSpPr>
        <p:spPr>
          <a:xfrm>
            <a:off x="107156" y="3320112"/>
            <a:ext cx="524351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General multiplication principle: </a:t>
            </a:r>
          </a:p>
          <a:p>
            <a:pPr lvl="0"/>
            <a:endParaRPr lang="en-US" sz="1000" dirty="0"/>
          </a:p>
          <a:p>
            <a:pPr lvl="0"/>
            <a:r>
              <a:rPr lang="en-US" sz="2800" dirty="0"/>
              <a:t>If A &amp; B are independent: </a:t>
            </a:r>
          </a:p>
          <a:p>
            <a:pPr lvl="0"/>
            <a:endParaRPr lang="en-US" sz="1000" dirty="0"/>
          </a:p>
          <a:p>
            <a:pPr lvl="0"/>
            <a:r>
              <a:rPr lang="en-US" sz="2800" dirty="0"/>
              <a:t>If A &amp; B are independent: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4F3FBD-315D-B54C-B098-86EE5E77E528}"/>
                  </a:ext>
                </a:extLst>
              </p:cNvPr>
              <p:cNvSpPr/>
              <p:nvPr/>
            </p:nvSpPr>
            <p:spPr>
              <a:xfrm>
                <a:off x="5000624" y="3320113"/>
                <a:ext cx="4543426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]×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/>
              </a:p>
              <a:p>
                <a:pPr lvl="0"/>
                <a:endParaRPr lang="en-US" sz="1000" b="1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b="1" dirty="0"/>
                  <a:t> </a:t>
                </a:r>
                <a:endParaRPr lang="en-US" sz="1000" b="1" dirty="0"/>
              </a:p>
              <a:p>
                <a:pPr lvl="0"/>
                <a:endParaRPr lang="en-US" sz="1000" b="1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8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4F3FBD-315D-B54C-B098-86EE5E77E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24" y="3320113"/>
                <a:ext cx="4543426" cy="1692771"/>
              </a:xfrm>
              <a:prstGeom prst="rect">
                <a:avLst/>
              </a:prstGeom>
              <a:blipFill>
                <a:blip r:embed="rId2"/>
                <a:stretch>
                  <a:fillRect l="-557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673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i="1" dirty="0"/>
              <a:t>“</a:t>
            </a:r>
            <a:r>
              <a:rPr lang="en-US" sz="2200" i="1" dirty="0" err="1"/>
              <a:t>Oguchi</a:t>
            </a:r>
            <a:r>
              <a:rPr lang="en-US" sz="2200" i="1" dirty="0"/>
              <a:t> disease, also called congenital stationary night blindness, </a:t>
            </a:r>
            <a:r>
              <a:rPr lang="en-US" sz="2200" i="1" dirty="0" err="1"/>
              <a:t>Oguchi</a:t>
            </a:r>
            <a:r>
              <a:rPr lang="en-US" sz="2200" i="1" dirty="0"/>
              <a:t> type 1 or </a:t>
            </a:r>
            <a:r>
              <a:rPr lang="en-US" sz="2200" i="1" dirty="0" err="1"/>
              <a:t>Oguchi</a:t>
            </a:r>
            <a:r>
              <a:rPr lang="en-US" sz="2200" i="1" dirty="0"/>
              <a:t> disease 1, is an </a:t>
            </a:r>
            <a:r>
              <a:rPr lang="en-US" sz="2200" b="1" i="1" dirty="0"/>
              <a:t>autosomal recessive </a:t>
            </a:r>
            <a:r>
              <a:rPr lang="en-US" sz="2200" i="1" dirty="0"/>
              <a:t>form of congenital stationary night blindness associated with fundus discoloration and abnormally slow dark adaptation.” from </a:t>
            </a:r>
            <a:r>
              <a:rPr lang="en-US" sz="2200" i="1" dirty="0">
                <a:hlinkClick r:id="rId2"/>
              </a:rPr>
              <a:t>wikipedia</a:t>
            </a:r>
            <a:endParaRPr lang="en-US" sz="2200" i="1" dirty="0"/>
          </a:p>
          <a:p>
            <a:pPr marL="0" lvl="0" indent="0">
              <a:buNone/>
            </a:pPr>
            <a:endParaRPr lang="en-US" sz="2800" i="1" dirty="0"/>
          </a:p>
          <a:p>
            <a:pPr marL="0" lvl="0" indent="0">
              <a:buNone/>
            </a:pPr>
            <a:r>
              <a:rPr lang="en-US" dirty="0" err="1"/>
              <a:t>Oguchi</a:t>
            </a:r>
            <a:r>
              <a:rPr lang="en-US" dirty="0"/>
              <a:t> disease is </a:t>
            </a:r>
            <a:r>
              <a:rPr lang="en-US" b="1" dirty="0"/>
              <a:t>autosomal recessive</a:t>
            </a:r>
            <a:r>
              <a:rPr lang="en-US" dirty="0"/>
              <a:t>. </a:t>
            </a:r>
          </a:p>
          <a:p>
            <a:pPr marL="0" lvl="0" indent="0">
              <a:buNone/>
            </a:pPr>
            <a:r>
              <a:rPr lang="en-US" dirty="0"/>
              <a:t>Therefore it is only expressed in people who inherit both mom’s AND dad’s mutant allele.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rgbClr val="F9E2F7"/>
                </a:solidFill>
              </a:rPr>
              <a:t>Example:</a:t>
            </a:r>
            <a:r>
              <a:rPr lang="en-US" sz="4000" dirty="0">
                <a:solidFill>
                  <a:srgbClr val="F9E2F7"/>
                </a:solidFill>
              </a:rPr>
              <a:t> </a:t>
            </a:r>
            <a:r>
              <a:rPr lang="en-US" sz="4000" dirty="0" err="1">
                <a:solidFill>
                  <a:srgbClr val="F9E2F7"/>
                </a:solidFill>
              </a:rPr>
              <a:t>Oguchi</a:t>
            </a:r>
            <a:r>
              <a:rPr lang="en-US" sz="4000" dirty="0">
                <a:solidFill>
                  <a:srgbClr val="F9E2F7"/>
                </a:solidFill>
              </a:rPr>
              <a:t> Disease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64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Question:</a:t>
            </a:r>
            <a:r>
              <a:rPr lang="en-US" dirty="0">
                <a:solidFill>
                  <a:srgbClr val="7030A0"/>
                </a:solidFill>
              </a:rPr>
              <a:t> If both parents have an affected chromosome but no disease, find the probability that a given child will have </a:t>
            </a:r>
            <a:r>
              <a:rPr lang="en-US" dirty="0" err="1">
                <a:solidFill>
                  <a:srgbClr val="7030A0"/>
                </a:solidFill>
              </a:rPr>
              <a:t>Oguchi</a:t>
            </a:r>
            <a:r>
              <a:rPr lang="en-US" dirty="0">
                <a:solidFill>
                  <a:srgbClr val="7030A0"/>
                </a:solidFill>
              </a:rPr>
              <a:t> disease?</a:t>
            </a:r>
          </a:p>
          <a:p>
            <a:pPr marL="0" lvl="0" indent="0">
              <a:buNone/>
            </a:pPr>
            <a:endParaRPr lang="en-US" sz="1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rgbClr val="F9E2F7"/>
                </a:solidFill>
              </a:rPr>
              <a:t>Question: </a:t>
            </a:r>
            <a:r>
              <a:rPr lang="en-US" sz="4000" dirty="0">
                <a:solidFill>
                  <a:srgbClr val="F9E2F7"/>
                </a:solidFill>
              </a:rPr>
              <a:t>Child of Two </a:t>
            </a:r>
            <a:r>
              <a:rPr lang="en-US" sz="4000" dirty="0" err="1">
                <a:solidFill>
                  <a:srgbClr val="F9E2F7"/>
                </a:solidFill>
              </a:rPr>
              <a:t>Oguchi</a:t>
            </a:r>
            <a:r>
              <a:rPr lang="en-US" sz="4000" dirty="0">
                <a:solidFill>
                  <a:srgbClr val="F9E2F7"/>
                </a:solidFill>
              </a:rPr>
              <a:t> Carriers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5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We do statistics to learn about the </a:t>
            </a:r>
          </a:p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World Out There (the population)</a:t>
            </a:r>
          </a:p>
          <a:p>
            <a:pPr marL="0" indent="0" algn="ctr">
              <a:buNone/>
            </a:pPr>
            <a:r>
              <a:rPr lang="en-US" sz="4400" dirty="0"/>
              <a:t>From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</a:rPr>
              <a:t>Data (the sample)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Samples and Populations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i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dirty="0">
                    <a:solidFill>
                      <a:srgbClr val="7030A0"/>
                    </a:solidFill>
                  </a:rPr>
                  <a:t> If both parents have an affected chromosome but no disease, find the probability that a given child will have </a:t>
                </a:r>
                <a:r>
                  <a:rPr lang="en-US" dirty="0" err="1">
                    <a:solidFill>
                      <a:srgbClr val="7030A0"/>
                    </a:solidFill>
                  </a:rPr>
                  <a:t>Oguchi</a:t>
                </a:r>
                <a:r>
                  <a:rPr lang="en-US" dirty="0">
                    <a:solidFill>
                      <a:srgbClr val="7030A0"/>
                    </a:solidFill>
                  </a:rPr>
                  <a:t> disease?</a:t>
                </a:r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:r>
                  <a:rPr lang="en-US" b="1" i="1" dirty="0"/>
                  <a:t>Thinking:</a:t>
                </a:r>
                <a:r>
                  <a:rPr lang="en-US" dirty="0"/>
                  <a:t> A child has a ½  chance of inheriting mom’s affected chromosome </a:t>
                </a:r>
                <a:r>
                  <a:rPr lang="en-US" u="sng" dirty="0"/>
                  <a:t>AND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½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chance of inheriting dad’s affected chromosome.</a:t>
                </a:r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:r>
                  <a:rPr lang="en-US" b="1" i="1" dirty="0"/>
                  <a:t>Answer: </a:t>
                </a:r>
                <a:r>
                  <a:rPr lang="en-US" dirty="0"/>
                  <a:t>The probability that a given child of heterozygotes has the disease ½ x ½  = ¼. </a:t>
                </a:r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1238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rgbClr val="F9E2F7"/>
                </a:solidFill>
              </a:rPr>
              <a:t>Answer: </a:t>
            </a:r>
            <a:r>
              <a:rPr lang="en-US" sz="4000" dirty="0">
                <a:solidFill>
                  <a:srgbClr val="F9E2F7"/>
                </a:solidFill>
              </a:rPr>
              <a:t>Child of Two </a:t>
            </a:r>
            <a:r>
              <a:rPr lang="en-US" sz="4000" dirty="0" err="1">
                <a:solidFill>
                  <a:srgbClr val="F9E2F7"/>
                </a:solidFill>
              </a:rPr>
              <a:t>Oguchi</a:t>
            </a:r>
            <a:r>
              <a:rPr lang="en-US" sz="4000" dirty="0">
                <a:solidFill>
                  <a:srgbClr val="F9E2F7"/>
                </a:solidFill>
              </a:rPr>
              <a:t> Carriers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6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854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If both of parents have an affected chromosome but no disease, what’s the probability that both of their children will have </a:t>
            </a:r>
            <a:r>
              <a:rPr lang="en-US" sz="2800" dirty="0" err="1">
                <a:solidFill>
                  <a:srgbClr val="7030A0"/>
                </a:solidFill>
              </a:rPr>
              <a:t>Oguchi</a:t>
            </a:r>
            <a:r>
              <a:rPr lang="en-US" sz="2800" dirty="0">
                <a:solidFill>
                  <a:srgbClr val="7030A0"/>
                </a:solidFill>
              </a:rPr>
              <a:t> disease?</a:t>
            </a:r>
            <a:endParaRPr lang="en-US" sz="2400" dirty="0">
              <a:latin typeface="Cambria Math" panose="020405030504060302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Cambria Math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rgbClr val="F9E2F7"/>
                </a:solidFill>
              </a:rPr>
              <a:t>Visualization:</a:t>
            </a:r>
            <a:r>
              <a:rPr lang="en-US" sz="4000" dirty="0">
                <a:solidFill>
                  <a:srgbClr val="F9E2F7"/>
                </a:solidFill>
              </a:rPr>
              <a:t> Two Children of </a:t>
            </a:r>
            <a:r>
              <a:rPr lang="en-US" sz="4000" dirty="0" err="1">
                <a:solidFill>
                  <a:srgbClr val="F9E2F7"/>
                </a:solidFill>
              </a:rPr>
              <a:t>Oguchi</a:t>
            </a:r>
            <a:r>
              <a:rPr lang="en-US" sz="4000" dirty="0">
                <a:solidFill>
                  <a:srgbClr val="F9E2F7"/>
                </a:solidFill>
              </a:rPr>
              <a:t> Carriers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F662BA-9FCC-2F47-8629-86CA1EF70E82}"/>
              </a:ext>
            </a:extLst>
          </p:cNvPr>
          <p:cNvGrpSpPr/>
          <p:nvPr/>
        </p:nvGrpSpPr>
        <p:grpSpPr>
          <a:xfrm>
            <a:off x="536040" y="3052568"/>
            <a:ext cx="3474029" cy="3666463"/>
            <a:chOff x="4872063" y="3082064"/>
            <a:chExt cx="3474029" cy="36664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31F2D4-F288-484F-9A33-EE8D74BE0077}"/>
                </a:ext>
              </a:extLst>
            </p:cNvPr>
            <p:cNvGrpSpPr/>
            <p:nvPr/>
          </p:nvGrpSpPr>
          <p:grpSpPr>
            <a:xfrm>
              <a:off x="5570888" y="3502723"/>
              <a:ext cx="2569464" cy="2573836"/>
              <a:chOff x="6309360" y="3291840"/>
              <a:chExt cx="2569464" cy="257383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92E5D2-B088-DD42-BA53-B7F918A25480}"/>
                  </a:ext>
                </a:extLst>
              </p:cNvPr>
              <p:cNvSpPr/>
              <p:nvPr/>
            </p:nvSpPr>
            <p:spPr>
              <a:xfrm>
                <a:off x="6309360" y="5225596"/>
                <a:ext cx="1920240" cy="6400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D4925D-9302-0F4B-BE20-23CBA70DF26C}"/>
                  </a:ext>
                </a:extLst>
              </p:cNvPr>
              <p:cNvSpPr/>
              <p:nvPr/>
            </p:nvSpPr>
            <p:spPr>
              <a:xfrm>
                <a:off x="6309360" y="3291840"/>
                <a:ext cx="1920240" cy="1920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56AC70-1980-AD40-AF12-9BD1580FFBE3}"/>
                  </a:ext>
                </a:extLst>
              </p:cNvPr>
              <p:cNvSpPr/>
              <p:nvPr/>
            </p:nvSpPr>
            <p:spPr>
              <a:xfrm>
                <a:off x="8238744" y="3291840"/>
                <a:ext cx="640080" cy="19202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8828EA-91A1-C64C-A52C-67BF0C8BB15A}"/>
                  </a:ext>
                </a:extLst>
              </p:cNvPr>
              <p:cNvSpPr/>
              <p:nvPr/>
            </p:nvSpPr>
            <p:spPr>
              <a:xfrm>
                <a:off x="8238744" y="5225596"/>
                <a:ext cx="640080" cy="6400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A75020-61AC-4B46-B940-017C5ED85CE4}"/>
                </a:ext>
              </a:extLst>
            </p:cNvPr>
            <p:cNvSpPr txBox="1"/>
            <p:nvPr/>
          </p:nvSpPr>
          <p:spPr>
            <a:xfrm>
              <a:off x="5385663" y="6102196"/>
              <a:ext cx="2883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    No                     Yes</a:t>
              </a:r>
            </a:p>
            <a:p>
              <a:r>
                <a:rPr lang="en-US" dirty="0"/>
                <a:t>Does child two have </a:t>
              </a:r>
              <a:r>
                <a:rPr lang="en-US" dirty="0" err="1"/>
                <a:t>Oguchi</a:t>
              </a:r>
              <a:r>
                <a:rPr lang="en-US" dirty="0"/>
                <a:t>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45242B-3C10-2143-A055-0C6E68B15363}"/>
                </a:ext>
              </a:extLst>
            </p:cNvPr>
            <p:cNvSpPr txBox="1"/>
            <p:nvPr/>
          </p:nvSpPr>
          <p:spPr>
            <a:xfrm rot="16200000">
              <a:off x="3754610" y="4568521"/>
              <a:ext cx="2881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Does child one have </a:t>
              </a:r>
              <a:r>
                <a:rPr lang="en-US" dirty="0" err="1"/>
                <a:t>Oguchi</a:t>
              </a:r>
              <a:r>
                <a:rPr lang="en-US" dirty="0"/>
                <a:t>?</a:t>
              </a:r>
            </a:p>
            <a:p>
              <a:r>
                <a:rPr lang="en-US" dirty="0"/>
                <a:t>     Yes                      No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D38390-520C-A648-A89D-50CBB7DEABE2}"/>
                </a:ext>
              </a:extLst>
            </p:cNvPr>
            <p:cNvSpPr/>
            <p:nvPr/>
          </p:nvSpPr>
          <p:spPr>
            <a:xfrm>
              <a:off x="5195229" y="3082064"/>
              <a:ext cx="3150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# Children With </a:t>
              </a:r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</a:rPr>
                <a:t>Oguchi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 disease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D62E44D-6A50-A245-9C69-634548A1A982}"/>
                  </a:ext>
                </a:extLst>
              </p:cNvPr>
              <p:cNvSpPr/>
              <p:nvPr/>
            </p:nvSpPr>
            <p:spPr>
              <a:xfrm>
                <a:off x="4188512" y="3393086"/>
                <a:ext cx="4572000" cy="26302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Both</m:t>
                          </m:r>
                          <m:r>
                            <a:rPr lang="en-US" sz="3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kids</m:t>
                          </m:r>
                          <m:r>
                            <a:rPr lang="en-US" sz="3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have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</a:rPr>
                            <m:t>Oguchi</m:t>
                          </m:r>
                        </m:e>
                      </m:d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</a:endParaRPr>
              </a:p>
              <a:p>
                <a:pPr lvl="0" algn="r"/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sz="3000" dirty="0"/>
                  <a:t>      </a:t>
                </a:r>
                <a14:m>
                  <m:oMath xmlns:m="http://schemas.openxmlformats.org/officeDocument/2006/math">
                    <m:r>
                      <a:rPr lang="en-US" sz="3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00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000" i="1" dirty="0">
                  <a:latin typeface="Cambria Math" panose="02040503050406030204" pitchFamily="18" charset="0"/>
                </a:endParaRPr>
              </a:p>
              <a:p>
                <a:pPr lvl="0"/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sz="3000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16</m:t>
                        </m:r>
                      </m:den>
                    </m:f>
                  </m:oMath>
                </a14:m>
                <a:endParaRPr lang="en-US" sz="3000" dirty="0"/>
              </a:p>
              <a:p>
                <a:pPr algn="r"/>
                <a:endParaRPr lang="en-US" sz="3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D62E44D-6A50-A245-9C69-634548A1A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512" y="3393086"/>
                <a:ext cx="4572000" cy="2630207"/>
              </a:xfrm>
              <a:prstGeom prst="rect">
                <a:avLst/>
              </a:prstGeom>
              <a:blipFill>
                <a:blip r:embed="rId2"/>
                <a:stretch>
                  <a:fillRect l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7C45494-C0D4-8D4F-95A9-DE31448C29D5}"/>
              </a:ext>
            </a:extLst>
          </p:cNvPr>
          <p:cNvSpPr/>
          <p:nvPr/>
        </p:nvSpPr>
        <p:spPr>
          <a:xfrm>
            <a:off x="1954679" y="4193302"/>
            <a:ext cx="3016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3E0C83-0A22-214F-88C5-07B7F28B755B}"/>
              </a:ext>
            </a:extLst>
          </p:cNvPr>
          <p:cNvSpPr/>
          <p:nvPr/>
        </p:nvSpPr>
        <p:spPr>
          <a:xfrm>
            <a:off x="3333548" y="4189554"/>
            <a:ext cx="3016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31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cap="none" dirty="0">
                <a:solidFill>
                  <a:srgbClr val="F9E2F7"/>
                </a:solidFill>
              </a:rPr>
              <a:t>Probability Rules:</a:t>
            </a:r>
            <a:br>
              <a:rPr lang="en-US" sz="2400" cap="none" dirty="0">
                <a:solidFill>
                  <a:srgbClr val="F9E2F7"/>
                </a:solidFill>
              </a:rPr>
            </a:br>
            <a:br>
              <a:rPr lang="en-US" sz="2400" cap="none" dirty="0">
                <a:solidFill>
                  <a:srgbClr val="F9E2F7"/>
                </a:solidFill>
              </a:rPr>
            </a:br>
            <a:r>
              <a:rPr lang="en-US" sz="2400" i="1" cap="none" dirty="0">
                <a:solidFill>
                  <a:srgbClr val="F9E2F7"/>
                </a:solidFill>
              </a:rPr>
              <a:t>Using probability trees</a:t>
            </a:r>
            <a:endParaRPr lang="en-US" sz="2400" cap="none" dirty="0">
              <a:solidFill>
                <a:srgbClr val="F2E0F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2052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5000" dirty="0"/>
              <a:t>Probability theory can be hard.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5000" dirty="0"/>
              <a:t>Being explicit about what you’re doing makes this easier.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5000" dirty="0"/>
              <a:t>Probability trees offer a simple way to follow accounting.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Probability Trees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78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pPr marL="466725" lvl="0" indent="-466725">
              <a:buAutoNum type="arabicPeriod"/>
            </a:pPr>
            <a:r>
              <a:rPr lang="en-US" sz="3000" dirty="0"/>
              <a:t>Write down all possible outcomes for event one, two… etc. and connected them.</a:t>
            </a:r>
          </a:p>
          <a:p>
            <a:pPr marL="466725" lvl="0" indent="-466725">
              <a:buAutoNum type="arabicPeriod"/>
            </a:pPr>
            <a:r>
              <a:rPr lang="en-US" sz="3000" dirty="0"/>
              <a:t>Write down the probability of each outcome, conditional on their path. </a:t>
            </a:r>
          </a:p>
          <a:p>
            <a:pPr marL="466725" lvl="0" indent="-466725">
              <a:buAutoNum type="arabicPeriod"/>
            </a:pPr>
            <a:r>
              <a:rPr lang="en-US" sz="3000" dirty="0"/>
              <a:t>Multiply each value down a path to find the probability of that path. </a:t>
            </a:r>
          </a:p>
          <a:p>
            <a:pPr marL="400050" lvl="1" indent="0">
              <a:buNone/>
            </a:pPr>
            <a:r>
              <a:rPr lang="en-US" sz="2600" dirty="0"/>
              <a:t>		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</a:rPr>
              <a:t>Repeat for all paths.</a:t>
            </a:r>
          </a:p>
          <a:p>
            <a:pPr marL="466725" lvl="0" indent="-466725">
              <a:buAutoNum type="arabicPeriod"/>
            </a:pPr>
            <a:r>
              <a:rPr lang="en-US" sz="3000" dirty="0"/>
              <a:t>Sum paths that lead to the same destination. </a:t>
            </a:r>
          </a:p>
          <a:p>
            <a:pPr marL="400050" lvl="1" indent="0">
              <a:buNone/>
            </a:pPr>
            <a:r>
              <a:rPr lang="en-US" sz="2600" i="1" dirty="0"/>
              <a:t>		</a:t>
            </a:r>
            <a:r>
              <a:rPr lang="en-US" sz="26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sz="2600" dirty="0">
                <a:solidFill>
                  <a:schemeClr val="bg1">
                    <a:lumMod val="75000"/>
                  </a:schemeClr>
                </a:solidFill>
              </a:rPr>
              <a:t> the same outcome.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How to Make Probability Trees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58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>
                <a:solidFill>
                  <a:srgbClr val="F9E2F7"/>
                </a:solidFill>
              </a:rPr>
              <a:t>Probability Trees Example: Children of </a:t>
            </a:r>
            <a:r>
              <a:rPr lang="en-US" sz="3400" dirty="0" err="1">
                <a:solidFill>
                  <a:srgbClr val="F9E2F7"/>
                </a:solidFill>
              </a:rPr>
              <a:t>Oguchi</a:t>
            </a:r>
            <a:r>
              <a:rPr lang="en-US" sz="3400" dirty="0">
                <a:solidFill>
                  <a:srgbClr val="F9E2F7"/>
                </a:solidFill>
              </a:rPr>
              <a:t> Carriers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1D1E57-1D25-2D4A-A944-399512F7DFE4}"/>
              </a:ext>
            </a:extLst>
          </p:cNvPr>
          <p:cNvSpPr txBox="1">
            <a:spLocks/>
          </p:cNvSpPr>
          <p:nvPr/>
        </p:nvSpPr>
        <p:spPr>
          <a:xfrm>
            <a:off x="457200" y="1600199"/>
            <a:ext cx="8229600" cy="4026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If both of parents have an affected chromosome but no disease, what’s the probability that none, one or both of their children will have </a:t>
            </a:r>
            <a:r>
              <a:rPr lang="en-US" dirty="0" err="1">
                <a:solidFill>
                  <a:srgbClr val="7030A0"/>
                </a:solidFill>
              </a:rPr>
              <a:t>Oguchi</a:t>
            </a:r>
            <a:r>
              <a:rPr lang="en-US" dirty="0">
                <a:solidFill>
                  <a:srgbClr val="7030A0"/>
                </a:solidFill>
              </a:rPr>
              <a:t> disease?</a:t>
            </a:r>
          </a:p>
          <a:p>
            <a:pPr marL="0" indent="0">
              <a:buNone/>
            </a:pPr>
            <a:endParaRPr lang="en-US" sz="10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4000" dirty="0"/>
              <a:t>Let’s revisit this question using probability trees!</a:t>
            </a:r>
          </a:p>
        </p:txBody>
      </p:sp>
    </p:spTree>
    <p:extLst>
      <p:ext uri="{BB962C8B-B14F-4D97-AF65-F5344CB8AC3E}">
        <p14:creationId xmlns:p14="http://schemas.microsoft.com/office/powerpoint/2010/main" val="2322908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168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>
                <a:solidFill>
                  <a:srgbClr val="F9E2F7"/>
                </a:solidFill>
              </a:rPr>
              <a:t>Probability Trees: Children of </a:t>
            </a:r>
            <a:r>
              <a:rPr lang="en-US" sz="3400" dirty="0" err="1">
                <a:solidFill>
                  <a:srgbClr val="F9E2F7"/>
                </a:solidFill>
              </a:rPr>
              <a:t>Oguchi</a:t>
            </a:r>
            <a:r>
              <a:rPr lang="en-US" sz="3400" dirty="0">
                <a:solidFill>
                  <a:srgbClr val="F9E2F7"/>
                </a:solidFill>
              </a:rPr>
              <a:t> Carriers </a:t>
            </a:r>
            <a:r>
              <a:rPr lang="en-US" sz="1000" dirty="0">
                <a:solidFill>
                  <a:srgbClr val="F9E2F7"/>
                </a:solidFill>
              </a:rPr>
              <a:t>Step 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1D1E57-1D25-2D4A-A944-399512F7DFE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3209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indent="-460375">
              <a:buNone/>
            </a:pPr>
            <a:r>
              <a:rPr lang="en-US" sz="3000" dirty="0"/>
              <a:t>1.	Write down all possible outcomes for event one, two… etc. and connected them.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B28A0-5F1F-A140-8F67-5F068213D903}"/>
              </a:ext>
            </a:extLst>
          </p:cNvPr>
          <p:cNvSpPr txBox="1"/>
          <p:nvPr/>
        </p:nvSpPr>
        <p:spPr>
          <a:xfrm>
            <a:off x="1925605" y="3204702"/>
            <a:ext cx="12211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child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Affected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Unaffected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D8ABD-FFCB-694C-B48B-90FEDE4F6091}"/>
              </a:ext>
            </a:extLst>
          </p:cNvPr>
          <p:cNvSpPr txBox="1"/>
          <p:nvPr/>
        </p:nvSpPr>
        <p:spPr>
          <a:xfrm>
            <a:off x="4312133" y="3206717"/>
            <a:ext cx="12211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2</a:t>
            </a:r>
            <a:r>
              <a:rPr lang="en-US" u="sng" baseline="30000" dirty="0"/>
              <a:t>nd</a:t>
            </a:r>
            <a:r>
              <a:rPr lang="en-US" u="sng" dirty="0"/>
              <a:t> child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Affected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Unaffected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Affected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Unaffected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9830CC-E436-2048-9481-24700719FAAE}"/>
              </a:ext>
            </a:extLst>
          </p:cNvPr>
          <p:cNvCxnSpPr>
            <a:stCxn id="9" idx="3"/>
          </p:cNvCxnSpPr>
          <p:nvPr/>
        </p:nvCxnSpPr>
        <p:spPr>
          <a:xfrm flipV="1">
            <a:off x="3146773" y="4222630"/>
            <a:ext cx="1161288" cy="2747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E14D3D-974E-D44C-B21E-4DD25D6CB45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46773" y="4494352"/>
            <a:ext cx="1165360" cy="2743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90BDD-FE99-924A-8358-9846CCE954A6}"/>
              </a:ext>
            </a:extLst>
          </p:cNvPr>
          <p:cNvCxnSpPr/>
          <p:nvPr/>
        </p:nvCxnSpPr>
        <p:spPr>
          <a:xfrm flipV="1">
            <a:off x="3144737" y="5326809"/>
            <a:ext cx="1161288" cy="2747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9AF1D5-D365-FD42-A406-F934C0A398E3}"/>
              </a:ext>
            </a:extLst>
          </p:cNvPr>
          <p:cNvCxnSpPr>
            <a:cxnSpLocks/>
          </p:cNvCxnSpPr>
          <p:nvPr/>
        </p:nvCxnSpPr>
        <p:spPr>
          <a:xfrm>
            <a:off x="3144737" y="5598531"/>
            <a:ext cx="1165360" cy="2743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2D224-7904-0542-9A6D-1235C269F892}"/>
              </a:ext>
            </a:extLst>
          </p:cNvPr>
          <p:cNvCxnSpPr/>
          <p:nvPr/>
        </p:nvCxnSpPr>
        <p:spPr>
          <a:xfrm flipV="1">
            <a:off x="732341" y="4448389"/>
            <a:ext cx="1161288" cy="5486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173A6C-55DB-B444-85E7-BFE6FEB87C7C}"/>
              </a:ext>
            </a:extLst>
          </p:cNvPr>
          <p:cNvCxnSpPr>
            <a:cxnSpLocks/>
          </p:cNvCxnSpPr>
          <p:nvPr/>
        </p:nvCxnSpPr>
        <p:spPr>
          <a:xfrm>
            <a:off x="732341" y="4992084"/>
            <a:ext cx="1161288" cy="5486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178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168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>
                <a:solidFill>
                  <a:srgbClr val="F9E2F7"/>
                </a:solidFill>
              </a:rPr>
              <a:t>Probability Trees: Children of </a:t>
            </a:r>
            <a:r>
              <a:rPr lang="en-US" sz="3400" dirty="0" err="1">
                <a:solidFill>
                  <a:srgbClr val="F9E2F7"/>
                </a:solidFill>
              </a:rPr>
              <a:t>Oguchi</a:t>
            </a:r>
            <a:r>
              <a:rPr lang="en-US" sz="3400" dirty="0">
                <a:solidFill>
                  <a:srgbClr val="F9E2F7"/>
                </a:solidFill>
              </a:rPr>
              <a:t> Carriers </a:t>
            </a:r>
            <a:r>
              <a:rPr lang="en-US" sz="1000" dirty="0">
                <a:solidFill>
                  <a:srgbClr val="F9E2F7"/>
                </a:solidFill>
              </a:rPr>
              <a:t>Step 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1D1E57-1D25-2D4A-A944-399512F7DFE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3209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indent="-460375">
              <a:buNone/>
            </a:pPr>
            <a:r>
              <a:rPr lang="en-US" sz="3000" dirty="0"/>
              <a:t>2. 	Write down the probability of each outcome, conditional on their path.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B28A0-5F1F-A140-8F67-5F068213D903}"/>
              </a:ext>
            </a:extLst>
          </p:cNvPr>
          <p:cNvSpPr txBox="1"/>
          <p:nvPr/>
        </p:nvSpPr>
        <p:spPr>
          <a:xfrm>
            <a:off x="1925605" y="3204702"/>
            <a:ext cx="12211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child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Affected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Unaffected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D8ABD-FFCB-694C-B48B-90FEDE4F6091}"/>
              </a:ext>
            </a:extLst>
          </p:cNvPr>
          <p:cNvSpPr txBox="1"/>
          <p:nvPr/>
        </p:nvSpPr>
        <p:spPr>
          <a:xfrm>
            <a:off x="4312133" y="3206717"/>
            <a:ext cx="12211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2</a:t>
            </a:r>
            <a:r>
              <a:rPr lang="en-US" u="sng" baseline="30000" dirty="0"/>
              <a:t>nd</a:t>
            </a:r>
            <a:r>
              <a:rPr lang="en-US" u="sng" dirty="0"/>
              <a:t> child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Affected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Unaffected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Affected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Unaffected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9830CC-E436-2048-9481-24700719FAAE}"/>
              </a:ext>
            </a:extLst>
          </p:cNvPr>
          <p:cNvCxnSpPr>
            <a:stCxn id="9" idx="3"/>
          </p:cNvCxnSpPr>
          <p:nvPr/>
        </p:nvCxnSpPr>
        <p:spPr>
          <a:xfrm flipV="1">
            <a:off x="3146773" y="4222630"/>
            <a:ext cx="1161288" cy="2747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E14D3D-974E-D44C-B21E-4DD25D6CB45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46773" y="4494352"/>
            <a:ext cx="1165360" cy="2743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90BDD-FE99-924A-8358-9846CCE954A6}"/>
              </a:ext>
            </a:extLst>
          </p:cNvPr>
          <p:cNvCxnSpPr/>
          <p:nvPr/>
        </p:nvCxnSpPr>
        <p:spPr>
          <a:xfrm flipV="1">
            <a:off x="3144737" y="5326809"/>
            <a:ext cx="1161288" cy="2747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9AF1D5-D365-FD42-A406-F934C0A398E3}"/>
              </a:ext>
            </a:extLst>
          </p:cNvPr>
          <p:cNvCxnSpPr>
            <a:cxnSpLocks/>
          </p:cNvCxnSpPr>
          <p:nvPr/>
        </p:nvCxnSpPr>
        <p:spPr>
          <a:xfrm>
            <a:off x="3144737" y="5598531"/>
            <a:ext cx="1165360" cy="2743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2D224-7904-0542-9A6D-1235C269F892}"/>
              </a:ext>
            </a:extLst>
          </p:cNvPr>
          <p:cNvCxnSpPr/>
          <p:nvPr/>
        </p:nvCxnSpPr>
        <p:spPr>
          <a:xfrm flipV="1">
            <a:off x="732341" y="4448389"/>
            <a:ext cx="1161288" cy="5486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173A6C-55DB-B444-85E7-BFE6FEB87C7C}"/>
              </a:ext>
            </a:extLst>
          </p:cNvPr>
          <p:cNvCxnSpPr>
            <a:cxnSpLocks/>
          </p:cNvCxnSpPr>
          <p:nvPr/>
        </p:nvCxnSpPr>
        <p:spPr>
          <a:xfrm>
            <a:off x="732341" y="4992084"/>
            <a:ext cx="1161288" cy="5486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D51118-F65A-B945-9B12-523B2A26C4A7}"/>
              </a:ext>
            </a:extLst>
          </p:cNvPr>
          <p:cNvSpPr txBox="1"/>
          <p:nvPr/>
        </p:nvSpPr>
        <p:spPr>
          <a:xfrm>
            <a:off x="3127199" y="3210679"/>
            <a:ext cx="12039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Probability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child</a:t>
            </a:r>
          </a:p>
          <a:p>
            <a:pPr algn="ctr"/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1/4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3/4 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1/4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3/4</a:t>
            </a:r>
            <a:r>
              <a:rPr lang="en-US" dirty="0"/>
              <a:t>            </a:t>
            </a:r>
          </a:p>
          <a:p>
            <a:pPr algn="ctr"/>
            <a:r>
              <a:rPr lang="en-US" dirty="0"/>
              <a:t>          </a:t>
            </a:r>
          </a:p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69BE12-24AF-C34A-B38D-401CBC868640}"/>
              </a:ext>
            </a:extLst>
          </p:cNvPr>
          <p:cNvSpPr txBox="1"/>
          <p:nvPr/>
        </p:nvSpPr>
        <p:spPr>
          <a:xfrm>
            <a:off x="611701" y="3210679"/>
            <a:ext cx="12062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Probability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child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1/4 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3/4          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86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168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>
                <a:solidFill>
                  <a:srgbClr val="F9E2F7"/>
                </a:solidFill>
              </a:rPr>
              <a:t>Probability Trees: Children of </a:t>
            </a:r>
            <a:r>
              <a:rPr lang="en-US" sz="3400" dirty="0" err="1">
                <a:solidFill>
                  <a:srgbClr val="F9E2F7"/>
                </a:solidFill>
              </a:rPr>
              <a:t>Oguchi</a:t>
            </a:r>
            <a:r>
              <a:rPr lang="en-US" sz="3400" dirty="0">
                <a:solidFill>
                  <a:srgbClr val="F9E2F7"/>
                </a:solidFill>
              </a:rPr>
              <a:t> Carriers </a:t>
            </a:r>
            <a:r>
              <a:rPr lang="en-US" sz="1000" dirty="0">
                <a:solidFill>
                  <a:srgbClr val="F9E2F7"/>
                </a:solidFill>
              </a:rPr>
              <a:t>Step 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1D1E57-1D25-2D4A-A944-399512F7DFE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3209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indent="-460375">
              <a:buNone/>
            </a:pPr>
            <a:r>
              <a:rPr lang="en-US" sz="3000" dirty="0"/>
              <a:t>3. 	Multiply each value down a path to find the probability of that path. 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B28A0-5F1F-A140-8F67-5F068213D903}"/>
              </a:ext>
            </a:extLst>
          </p:cNvPr>
          <p:cNvSpPr txBox="1"/>
          <p:nvPr/>
        </p:nvSpPr>
        <p:spPr>
          <a:xfrm>
            <a:off x="1925605" y="3204702"/>
            <a:ext cx="12211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child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Affected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Unaffected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D8ABD-FFCB-694C-B48B-90FEDE4F6091}"/>
              </a:ext>
            </a:extLst>
          </p:cNvPr>
          <p:cNvSpPr txBox="1"/>
          <p:nvPr/>
        </p:nvSpPr>
        <p:spPr>
          <a:xfrm>
            <a:off x="4312133" y="3206717"/>
            <a:ext cx="12211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2</a:t>
            </a:r>
            <a:r>
              <a:rPr lang="en-US" u="sng" baseline="30000" dirty="0"/>
              <a:t>nd</a:t>
            </a:r>
            <a:r>
              <a:rPr lang="en-US" u="sng" dirty="0"/>
              <a:t> child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Affected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Unaffected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Affected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Unaffected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9830CC-E436-2048-9481-24700719FAAE}"/>
              </a:ext>
            </a:extLst>
          </p:cNvPr>
          <p:cNvCxnSpPr>
            <a:stCxn id="9" idx="3"/>
          </p:cNvCxnSpPr>
          <p:nvPr/>
        </p:nvCxnSpPr>
        <p:spPr>
          <a:xfrm flipV="1">
            <a:off x="3146773" y="4222630"/>
            <a:ext cx="1161288" cy="2747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E14D3D-974E-D44C-B21E-4DD25D6CB45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46773" y="4494352"/>
            <a:ext cx="1165360" cy="2743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90BDD-FE99-924A-8358-9846CCE954A6}"/>
              </a:ext>
            </a:extLst>
          </p:cNvPr>
          <p:cNvCxnSpPr/>
          <p:nvPr/>
        </p:nvCxnSpPr>
        <p:spPr>
          <a:xfrm flipV="1">
            <a:off x="3144737" y="5326809"/>
            <a:ext cx="1161288" cy="2747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9AF1D5-D365-FD42-A406-F934C0A398E3}"/>
              </a:ext>
            </a:extLst>
          </p:cNvPr>
          <p:cNvCxnSpPr>
            <a:cxnSpLocks/>
          </p:cNvCxnSpPr>
          <p:nvPr/>
        </p:nvCxnSpPr>
        <p:spPr>
          <a:xfrm>
            <a:off x="3144737" y="5598531"/>
            <a:ext cx="1165360" cy="2743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2D224-7904-0542-9A6D-1235C269F892}"/>
              </a:ext>
            </a:extLst>
          </p:cNvPr>
          <p:cNvCxnSpPr/>
          <p:nvPr/>
        </p:nvCxnSpPr>
        <p:spPr>
          <a:xfrm flipV="1">
            <a:off x="732341" y="4448389"/>
            <a:ext cx="1161288" cy="5486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173A6C-55DB-B444-85E7-BFE6FEB87C7C}"/>
              </a:ext>
            </a:extLst>
          </p:cNvPr>
          <p:cNvCxnSpPr>
            <a:cxnSpLocks/>
          </p:cNvCxnSpPr>
          <p:nvPr/>
        </p:nvCxnSpPr>
        <p:spPr>
          <a:xfrm>
            <a:off x="732341" y="4992084"/>
            <a:ext cx="1161288" cy="5486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D51118-F65A-B945-9B12-523B2A26C4A7}"/>
              </a:ext>
            </a:extLst>
          </p:cNvPr>
          <p:cNvSpPr txBox="1"/>
          <p:nvPr/>
        </p:nvSpPr>
        <p:spPr>
          <a:xfrm>
            <a:off x="3127199" y="3210679"/>
            <a:ext cx="12039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Probability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child</a:t>
            </a:r>
          </a:p>
          <a:p>
            <a:pPr algn="ctr"/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1/4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3/4 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1/4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3/4</a:t>
            </a:r>
            <a:r>
              <a:rPr lang="en-US" dirty="0"/>
              <a:t>            </a:t>
            </a:r>
          </a:p>
          <a:p>
            <a:pPr algn="ctr"/>
            <a:r>
              <a:rPr lang="en-US" dirty="0"/>
              <a:t>          </a:t>
            </a:r>
          </a:p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69BE12-24AF-C34A-B38D-401CBC868640}"/>
              </a:ext>
            </a:extLst>
          </p:cNvPr>
          <p:cNvSpPr txBox="1"/>
          <p:nvPr/>
        </p:nvSpPr>
        <p:spPr>
          <a:xfrm>
            <a:off x="611701" y="3210679"/>
            <a:ext cx="12062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Probability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child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1/4 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3/4            </a:t>
            </a:r>
          </a:p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6A30F-2B5C-EA4F-8152-A9224BAFCC1D}"/>
              </a:ext>
            </a:extLst>
          </p:cNvPr>
          <p:cNvSpPr txBox="1"/>
          <p:nvPr/>
        </p:nvSpPr>
        <p:spPr>
          <a:xfrm>
            <a:off x="5450661" y="3199011"/>
            <a:ext cx="14409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Probability of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path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1/16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3/16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3/16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9/16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02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6D51118-F65A-B945-9B12-523B2A26C4A7}"/>
              </a:ext>
            </a:extLst>
          </p:cNvPr>
          <p:cNvSpPr txBox="1"/>
          <p:nvPr/>
        </p:nvSpPr>
        <p:spPr>
          <a:xfrm>
            <a:off x="3127199" y="3210679"/>
            <a:ext cx="12039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Probability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child</a:t>
            </a:r>
          </a:p>
          <a:p>
            <a:pPr algn="ctr"/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1/4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3/4 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1/4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3/4</a:t>
            </a:r>
            <a:r>
              <a:rPr lang="en-US" dirty="0"/>
              <a:t>            </a:t>
            </a:r>
          </a:p>
          <a:p>
            <a:pPr algn="ctr"/>
            <a:r>
              <a:rPr lang="en-US" dirty="0"/>
              <a:t>          </a:t>
            </a:r>
          </a:p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168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>
                <a:solidFill>
                  <a:srgbClr val="F9E2F7"/>
                </a:solidFill>
              </a:rPr>
              <a:t>Probability Trees: Children of </a:t>
            </a:r>
            <a:r>
              <a:rPr lang="en-US" sz="3400" dirty="0" err="1">
                <a:solidFill>
                  <a:srgbClr val="F9E2F7"/>
                </a:solidFill>
              </a:rPr>
              <a:t>Oguchi</a:t>
            </a:r>
            <a:r>
              <a:rPr lang="en-US" sz="3400" dirty="0">
                <a:solidFill>
                  <a:srgbClr val="F9E2F7"/>
                </a:solidFill>
              </a:rPr>
              <a:t> Carriers </a:t>
            </a:r>
            <a:r>
              <a:rPr lang="en-US" sz="1000" dirty="0">
                <a:solidFill>
                  <a:srgbClr val="F9E2F7"/>
                </a:solidFill>
              </a:rPr>
              <a:t>Step 4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1D1E57-1D25-2D4A-A944-399512F7DFE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3209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 startAt="4"/>
            </a:pPr>
            <a:r>
              <a:rPr lang="en-US" sz="3000" dirty="0"/>
              <a:t>Sum paths that lead to the same destination.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P[2 Affected] = 1/16</a:t>
            </a:r>
            <a:r>
              <a:rPr lang="en-US" sz="2400" dirty="0"/>
              <a:t> 	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P[1 Affected] = 6/16 </a:t>
            </a:r>
            <a:r>
              <a:rPr lang="en-US" sz="2400" dirty="0"/>
              <a:t>	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P[0 Affected = 9/16]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B28A0-5F1F-A140-8F67-5F068213D903}"/>
              </a:ext>
            </a:extLst>
          </p:cNvPr>
          <p:cNvSpPr txBox="1"/>
          <p:nvPr/>
        </p:nvSpPr>
        <p:spPr>
          <a:xfrm>
            <a:off x="1925605" y="3204702"/>
            <a:ext cx="12211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child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Affected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Unaffected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D8ABD-FFCB-694C-B48B-90FEDE4F6091}"/>
              </a:ext>
            </a:extLst>
          </p:cNvPr>
          <p:cNvSpPr txBox="1"/>
          <p:nvPr/>
        </p:nvSpPr>
        <p:spPr>
          <a:xfrm>
            <a:off x="4312133" y="3206717"/>
            <a:ext cx="12211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2</a:t>
            </a:r>
            <a:r>
              <a:rPr lang="en-US" u="sng" baseline="30000" dirty="0"/>
              <a:t>nd</a:t>
            </a:r>
            <a:r>
              <a:rPr lang="en-US" u="sng" dirty="0"/>
              <a:t> child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Affected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Unaffected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Affected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Unaffected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9830CC-E436-2048-9481-24700719FAAE}"/>
              </a:ext>
            </a:extLst>
          </p:cNvPr>
          <p:cNvCxnSpPr>
            <a:stCxn id="9" idx="3"/>
          </p:cNvCxnSpPr>
          <p:nvPr/>
        </p:nvCxnSpPr>
        <p:spPr>
          <a:xfrm flipV="1">
            <a:off x="3146773" y="4222630"/>
            <a:ext cx="1161288" cy="2747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E14D3D-974E-D44C-B21E-4DD25D6CB45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46773" y="4494352"/>
            <a:ext cx="1165360" cy="2743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90BDD-FE99-924A-8358-9846CCE954A6}"/>
              </a:ext>
            </a:extLst>
          </p:cNvPr>
          <p:cNvCxnSpPr/>
          <p:nvPr/>
        </p:nvCxnSpPr>
        <p:spPr>
          <a:xfrm flipV="1">
            <a:off x="3144737" y="5326809"/>
            <a:ext cx="1161288" cy="2747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9AF1D5-D365-FD42-A406-F934C0A398E3}"/>
              </a:ext>
            </a:extLst>
          </p:cNvPr>
          <p:cNvCxnSpPr>
            <a:cxnSpLocks/>
          </p:cNvCxnSpPr>
          <p:nvPr/>
        </p:nvCxnSpPr>
        <p:spPr>
          <a:xfrm>
            <a:off x="3144737" y="5598531"/>
            <a:ext cx="1165360" cy="2743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2D224-7904-0542-9A6D-1235C269F892}"/>
              </a:ext>
            </a:extLst>
          </p:cNvPr>
          <p:cNvCxnSpPr/>
          <p:nvPr/>
        </p:nvCxnSpPr>
        <p:spPr>
          <a:xfrm flipV="1">
            <a:off x="732341" y="4448389"/>
            <a:ext cx="1161288" cy="5486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173A6C-55DB-B444-85E7-BFE6FEB87C7C}"/>
              </a:ext>
            </a:extLst>
          </p:cNvPr>
          <p:cNvCxnSpPr>
            <a:cxnSpLocks/>
          </p:cNvCxnSpPr>
          <p:nvPr/>
        </p:nvCxnSpPr>
        <p:spPr>
          <a:xfrm>
            <a:off x="732341" y="4992084"/>
            <a:ext cx="1161288" cy="5486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69BE12-24AF-C34A-B38D-401CBC868640}"/>
              </a:ext>
            </a:extLst>
          </p:cNvPr>
          <p:cNvSpPr txBox="1"/>
          <p:nvPr/>
        </p:nvSpPr>
        <p:spPr>
          <a:xfrm>
            <a:off x="611701" y="3210679"/>
            <a:ext cx="12062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Probability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child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1/4 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3/4            </a:t>
            </a:r>
          </a:p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6A30F-2B5C-EA4F-8152-A9224BAFCC1D}"/>
              </a:ext>
            </a:extLst>
          </p:cNvPr>
          <p:cNvSpPr txBox="1"/>
          <p:nvPr/>
        </p:nvSpPr>
        <p:spPr>
          <a:xfrm>
            <a:off x="5450661" y="3199011"/>
            <a:ext cx="14409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Probability of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path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1/16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3/16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3/16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9/16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1AF13E-B7C7-3A4D-B244-6380276E0EE6}"/>
              </a:ext>
            </a:extLst>
          </p:cNvPr>
          <p:cNvSpPr txBox="1"/>
          <p:nvPr/>
        </p:nvSpPr>
        <p:spPr>
          <a:xfrm>
            <a:off x="6911327" y="3209643"/>
            <a:ext cx="16099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 Children with</a:t>
            </a:r>
          </a:p>
          <a:p>
            <a:pPr algn="ctr"/>
            <a:r>
              <a:rPr lang="en-US" dirty="0" err="1"/>
              <a:t>Oguchi</a:t>
            </a:r>
            <a:r>
              <a:rPr lang="en-US" dirty="0"/>
              <a:t> disease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pPr algn="ctr"/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2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We almost never sample an entire population. So we can’t nail down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parameters from populations.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4000" dirty="0"/>
              <a:t>But we can make educated guesses of parameters by making </a:t>
            </a:r>
            <a:r>
              <a:rPr lang="en-US" sz="4000" b="1" dirty="0">
                <a:solidFill>
                  <a:srgbClr val="0070C0"/>
                </a:solidFill>
              </a:rPr>
              <a:t>estimates from samples.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Why Sample?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01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cap="none" dirty="0">
                <a:solidFill>
                  <a:srgbClr val="F9E2F7"/>
                </a:solidFill>
              </a:rPr>
              <a:t>Probability Rules:</a:t>
            </a:r>
            <a:br>
              <a:rPr lang="en-US" sz="2400" cap="none" dirty="0">
                <a:solidFill>
                  <a:srgbClr val="F9E2F7"/>
                </a:solidFill>
              </a:rPr>
            </a:br>
            <a:br>
              <a:rPr lang="en-US" sz="2400" cap="none" dirty="0">
                <a:solidFill>
                  <a:srgbClr val="F9E2F7"/>
                </a:solidFill>
              </a:rPr>
            </a:br>
            <a:r>
              <a:rPr lang="en-US" sz="2400" i="1" cap="none" dirty="0">
                <a:solidFill>
                  <a:srgbClr val="F9E2F7"/>
                </a:solidFill>
              </a:rPr>
              <a:t>Dependent events &amp; Conditional Probabilities</a:t>
            </a:r>
            <a:endParaRPr lang="en-US" sz="2400" cap="none" dirty="0">
              <a:solidFill>
                <a:srgbClr val="F2E0F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50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7759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4300" dirty="0"/>
                  <a:t>Events are </a:t>
                </a:r>
                <a:r>
                  <a:rPr lang="en-US" sz="4300" b="1" dirty="0"/>
                  <a:t>dependent </a:t>
                </a:r>
                <a:r>
                  <a:rPr lang="en-US" sz="4300" dirty="0"/>
                  <a:t>when the probability of one event depends on the outcome of another. </a:t>
                </a:r>
              </a:p>
              <a:p>
                <a:pPr marL="0" lvl="0" indent="0">
                  <a:buNone/>
                </a:pPr>
                <a:r>
                  <a:rPr lang="en-US" sz="2800" i="1" dirty="0"/>
                  <a:t>		e.g. </a:t>
                </a:r>
                <a:r>
                  <a:rPr lang="en-US" sz="2800" dirty="0"/>
                  <a:t>The Probability of </a:t>
                </a:r>
                <a:r>
                  <a:rPr lang="en-US" sz="2800" i="1" dirty="0"/>
                  <a:t>A</a:t>
                </a:r>
                <a:r>
                  <a:rPr lang="en-US" sz="2800" dirty="0"/>
                  <a:t> depends on the value of </a:t>
                </a:r>
                <a:r>
                  <a:rPr lang="en-US" sz="2800" i="1" dirty="0"/>
                  <a:t>B</a:t>
                </a:r>
                <a:r>
                  <a:rPr lang="en-US" sz="2800" dirty="0"/>
                  <a:t>.</a:t>
                </a:r>
              </a:p>
              <a:p>
                <a:pPr marL="0" lvl="0" indent="0">
                  <a:buNone/>
                </a:pPr>
                <a:endParaRPr lang="en-US" sz="1100" dirty="0"/>
              </a:p>
              <a:p>
                <a:pPr marL="0" lvl="0" indent="0" algn="ctr">
                  <a:buNone/>
                </a:pPr>
                <a:r>
                  <a:rPr lang="en-US" sz="4300" dirty="0"/>
                  <a:t>If </a:t>
                </a:r>
                <a:r>
                  <a:rPr lang="en-US" sz="4300" i="1" dirty="0"/>
                  <a:t>A</a:t>
                </a:r>
                <a:r>
                  <a:rPr lang="en-US" sz="4300" dirty="0"/>
                  <a:t> depends on </a:t>
                </a:r>
                <a:r>
                  <a:rPr lang="en-US" sz="4300" i="1" dirty="0"/>
                  <a:t>B</a:t>
                </a:r>
                <a:r>
                  <a:rPr lang="en-US" sz="4300" dirty="0"/>
                  <a:t> </a:t>
                </a:r>
              </a:p>
              <a:p>
                <a:pPr marL="0" lvl="0" indent="0" algn="ctr">
                  <a:buNone/>
                </a:pPr>
                <a:r>
                  <a:rPr lang="en-US" sz="4300" dirty="0"/>
                  <a:t>P[</a:t>
                </a:r>
                <a:r>
                  <a:rPr lang="en-US" sz="4300" i="1" dirty="0"/>
                  <a:t>A</a:t>
                </a:r>
                <a:r>
                  <a:rPr lang="en-US" sz="4300" dirty="0"/>
                  <a:t> and </a:t>
                </a:r>
                <a:r>
                  <a:rPr lang="en-US" sz="4300" i="1" dirty="0"/>
                  <a:t>B</a:t>
                </a:r>
                <a:r>
                  <a:rPr lang="en-US" sz="4300" dirty="0"/>
                  <a:t>] </a:t>
                </a:r>
                <a14:m>
                  <m:oMath xmlns:m="http://schemas.openxmlformats.org/officeDocument/2006/math">
                    <m:r>
                      <a:rPr lang="en-US" sz="4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300" dirty="0"/>
                  <a:t> P[</a:t>
                </a:r>
                <a:r>
                  <a:rPr lang="en-US" sz="4300" i="1" dirty="0"/>
                  <a:t>A</a:t>
                </a:r>
                <a:r>
                  <a:rPr lang="en-US" sz="4300" dirty="0"/>
                  <a:t>] P[</a:t>
                </a:r>
                <a:r>
                  <a:rPr lang="en-US" sz="4300" i="1" dirty="0"/>
                  <a:t>B</a:t>
                </a:r>
                <a:r>
                  <a:rPr lang="en-US" sz="4300" dirty="0"/>
                  <a:t>] </a:t>
                </a:r>
              </a:p>
              <a:p>
                <a:pPr marL="0" lvl="0" indent="0">
                  <a:buNone/>
                </a:pPr>
                <a:endParaRPr lang="en-US" sz="2200" b="1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en-US" sz="2200" b="1" dirty="0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WARNING:</a:t>
                </a:r>
                <a:r>
                  <a:rPr lang="en-US" sz="2200" dirty="0">
                    <a:solidFill>
                      <a:srgbClr val="FF0000"/>
                    </a:solidFill>
                  </a:rPr>
                  <a:t> Observing a statistical dependence between two outcomes does not necessarily imply a causal connection.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2623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Dependent Events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000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00200"/>
            <a:ext cx="8553157" cy="5121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u="sng" dirty="0"/>
              <a:t>Of the </a:t>
            </a:r>
            <a:r>
              <a:rPr lang="en-US" b="1" u="sng" dirty="0"/>
              <a:t>2092</a:t>
            </a:r>
            <a:r>
              <a:rPr lang="en-US" u="sng" dirty="0"/>
              <a:t> Adults on the Titanic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319 [approx. 0.152] </a:t>
            </a:r>
            <a:r>
              <a:rPr lang="en-US" dirty="0"/>
              <a:t>sat in 1</a:t>
            </a:r>
            <a:r>
              <a:rPr lang="en-US" baseline="30000" dirty="0"/>
              <a:t>st</a:t>
            </a:r>
            <a:r>
              <a:rPr lang="en-US" dirty="0"/>
              <a:t> class.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654 [approx. 0.312]</a:t>
            </a:r>
            <a:r>
              <a:rPr lang="en-US" dirty="0"/>
              <a:t> survived.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u="sng" dirty="0"/>
              <a:t>If survival and sitting in 1</a:t>
            </a:r>
            <a:r>
              <a:rPr lang="en-US" u="sng" baseline="30000" dirty="0"/>
              <a:t>st</a:t>
            </a:r>
            <a:r>
              <a:rPr lang="en-US" u="sng" dirty="0"/>
              <a:t> class are independent: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We expect that around </a:t>
            </a:r>
            <a:r>
              <a:rPr lang="en-US" b="1" dirty="0"/>
              <a:t>0.152*0.312*2092 = 100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adults would survive.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We expect that around </a:t>
            </a:r>
            <a:r>
              <a:rPr lang="en-US" b="1" dirty="0"/>
              <a:t>0.848*0.312*2092 = 554 </a:t>
            </a:r>
            <a:r>
              <a:rPr lang="en-US" dirty="0"/>
              <a:t>other adults would survive.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dirty="0">
                <a:solidFill>
                  <a:srgbClr val="F9E2F7"/>
                </a:solidFill>
              </a:rPr>
              <a:t>Example: </a:t>
            </a:r>
            <a:r>
              <a:rPr lang="en-US" sz="4000" dirty="0">
                <a:solidFill>
                  <a:srgbClr val="F9E2F7"/>
                </a:solidFill>
              </a:rPr>
              <a:t>Surviving the Titanic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17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284" y="1600200"/>
            <a:ext cx="8693833" cy="5121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u="sng" dirty="0"/>
              <a:t>More 1</a:t>
            </a:r>
            <a:r>
              <a:rPr lang="en-US" u="sng" baseline="30000" dirty="0"/>
              <a:t>st</a:t>
            </a:r>
            <a:r>
              <a:rPr lang="en-US" u="sng" dirty="0"/>
              <a:t> class passengers survived than expected.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197 </a:t>
            </a:r>
            <a:r>
              <a:rPr lang="en-US" dirty="0"/>
              <a:t>of the </a:t>
            </a:r>
            <a:r>
              <a:rPr lang="en-US" b="1" dirty="0"/>
              <a:t>319 </a:t>
            </a:r>
            <a:r>
              <a:rPr lang="en-US" dirty="0"/>
              <a:t>people in 1</a:t>
            </a:r>
            <a:r>
              <a:rPr lang="en-US" baseline="30000" dirty="0"/>
              <a:t>st </a:t>
            </a:r>
            <a:r>
              <a:rPr lang="en-US" dirty="0"/>
              <a:t>class survived. </a:t>
            </a:r>
            <a:endParaRPr lang="en-US" b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This severely exceeds the </a:t>
            </a:r>
            <a:r>
              <a:rPr lang="en-US" b="1" dirty="0"/>
              <a:t>100</a:t>
            </a:r>
            <a:r>
              <a:rPr lang="en-US" dirty="0"/>
              <a:t> expected survivors.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u="sng" dirty="0"/>
              <a:t>Fewer other passengers survived than expected.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457</a:t>
            </a:r>
            <a:r>
              <a:rPr lang="en-US" dirty="0"/>
              <a:t> of the </a:t>
            </a:r>
            <a:r>
              <a:rPr lang="en-US" b="1" dirty="0"/>
              <a:t>1773</a:t>
            </a:r>
            <a:r>
              <a:rPr lang="en-US" dirty="0"/>
              <a:t> other passengers survived.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This is way less than the </a:t>
            </a:r>
            <a:r>
              <a:rPr lang="en-US" b="1" dirty="0"/>
              <a:t>554</a:t>
            </a:r>
            <a:r>
              <a:rPr lang="en-US" dirty="0"/>
              <a:t> expected survivors.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Surviving the Titanic Depends on Class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7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349175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conditional probability of an event is the probability of that event occurring given that a condition is met.</a:t>
                </a:r>
              </a:p>
              <a:p>
                <a:pPr marL="0" lvl="0" indent="0">
                  <a:buNone/>
                </a:pPr>
                <a:r>
                  <a:rPr lang="en-US" sz="6000" dirty="0"/>
                  <a:t>P[X|Y]</a:t>
                </a:r>
                <a:r>
                  <a:rPr lang="en-US" dirty="0"/>
                  <a:t> (</a:t>
                </a:r>
                <a:r>
                  <a:rPr lang="en-US" b="1" dirty="0"/>
                  <a:t>read “|” as </a:t>
                </a:r>
                <a:r>
                  <a:rPr lang="en-US" i="1" dirty="0"/>
                  <a:t>given</a:t>
                </a:r>
                <a:r>
                  <a:rPr lang="en-US" b="1" dirty="0"/>
                  <a:t>.</a:t>
                </a:r>
                <a:r>
                  <a:rPr lang="en-US" dirty="0"/>
                  <a:t>)</a:t>
                </a:r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means the probability of X if Y is true.</a:t>
                </a:r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349175" cy="5121275"/>
              </a:xfrm>
              <a:blipFill>
                <a:blip r:embed="rId2"/>
                <a:stretch>
                  <a:fillRect l="-4414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Conditional Probability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62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349175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P[Survive| Adult in 1</a:t>
                </a:r>
                <a:r>
                  <a:rPr lang="en-US" baseline="30000" dirty="0"/>
                  <a:t>st</a:t>
                </a:r>
                <a:r>
                  <a:rPr lang="en-US" dirty="0"/>
                  <a:t> class]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197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319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0.62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P[Survive| Adult not in 1</a:t>
                </a:r>
                <a:r>
                  <a:rPr lang="en-US" baseline="30000" dirty="0"/>
                  <a:t>st</a:t>
                </a:r>
                <a:r>
                  <a:rPr lang="en-US" dirty="0"/>
                  <a:t> class]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457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1773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0.</m:t>
                    </m:r>
                    <m:r>
                      <m:rPr>
                        <m:nor/>
                      </m:rPr>
                      <a:rPr lang="en-US" b="0" i="0" dirty="0" smtClean="0"/>
                      <m:t>26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349175" cy="5121275"/>
              </a:xfrm>
              <a:blipFill>
                <a:blip r:embed="rId2"/>
                <a:stretch>
                  <a:fillRect l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Surviving the Titanic Conditional on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3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Convert conditional probabilities (</a:t>
                </a:r>
                <a:r>
                  <a:rPr lang="en-US" sz="3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sz="3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3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|</a:t>
                </a:r>
                <a:r>
                  <a:rPr lang="en-US" sz="3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36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]) to total probabilities (</a:t>
                </a:r>
                <a:r>
                  <a:rPr lang="en-US" sz="3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sz="3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]) by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Weighting conditional probabilities by the probability of the condition (Y</a:t>
                </a:r>
                <a:r>
                  <a:rPr lang="en-US" sz="3200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Summing over all conditions.</a:t>
                </a:r>
              </a:p>
              <a:p>
                <a:pPr marL="0" lvl="0" indent="0">
                  <a:buNone/>
                </a:pPr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] = Ʃ(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5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5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5000" dirty="0"/>
              </a:p>
              <a:p>
                <a:pPr marL="0" indent="0">
                  <a:buNone/>
                </a:pPr>
                <a:endParaRPr lang="en-US" sz="3700" dirty="0"/>
              </a:p>
              <a:p>
                <a:pPr marL="0" indent="0">
                  <a:buNone/>
                </a:pPr>
                <a:endParaRPr lang="en-US" sz="37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2315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The Law of Total Probability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511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8758" y="1600200"/>
                <a:ext cx="8621486" cy="5121275"/>
              </a:xfrm>
            </p:spPr>
            <p:txBody>
              <a:bodyPr>
                <a:normAutofit/>
              </a:bodyPr>
              <a:lstStyle/>
              <a:p>
                <a:pPr marL="0" lvl="0" indent="0" algn="ctr">
                  <a:buNone/>
                </a:pP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] = Ʃ(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5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5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5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5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5000" i="1" dirty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5000" dirty="0"/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𝑆𝑢𝑟𝑣𝑖𝑣𝑒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] = Ʃ(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𝑆𝑢𝑟𝑖𝑣𝑒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𝑆𝑢𝑟𝑣𝑖𝑣𝑒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𝑆𝑢𝑟𝑖𝑣𝑒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baseline="30000" dirty="0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[1</m:t>
                      </m:r>
                      <m:r>
                        <a:rPr lang="en-US" sz="2800" b="0" i="1" baseline="30000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                  +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𝑆𝑢𝑟𝑖𝑣𝑒</m:t>
                        </m:r>
                      </m:e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sz="2800" i="1" baseline="30000" dirty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𝐶𝑙𝑎𝑠𝑠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baseline="30000" dirty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𝐶𝑙𝑎𝑠𝑠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𝑆𝑢𝑟𝑣𝑖𝑣𝑒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0.62 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0.152+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0.26 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0.848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5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5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000" i="1" dirty="0">
                            <a:latin typeface="Cambria Math" panose="02040503050406030204" pitchFamily="18" charset="0"/>
                          </a:rPr>
                          <m:t>𝑆𝑢𝑟𝑣𝑖𝑣𝑒</m:t>
                        </m:r>
                      </m:e>
                    </m:d>
                    <m:r>
                      <a:rPr lang="en-US" sz="5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000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5000" b="0" i="1" dirty="0" smtClean="0"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r>
                  <a:rPr lang="en-US" sz="5000" dirty="0"/>
                  <a:t>4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758" y="1600200"/>
                <a:ext cx="8621486" cy="5121275"/>
              </a:xfrm>
              <a:blipFill>
                <a:blip r:embed="rId2"/>
                <a:stretch>
                  <a:fillRect l="-1473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The Total Probability of Surviving the Titanic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77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recover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𝑆𝑢𝑟𝑣𝑖𝑣𝑒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0.094 + 0.220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=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0.314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Probability Trees for Conditional Probabilities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285D3-D9BE-C043-9D56-011177C2E2E9}"/>
              </a:ext>
            </a:extLst>
          </p:cNvPr>
          <p:cNvSpPr txBox="1"/>
          <p:nvPr/>
        </p:nvSpPr>
        <p:spPr>
          <a:xfrm>
            <a:off x="2083244" y="1657258"/>
            <a:ext cx="9058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class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Yes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68855-8500-6741-8991-115D9731B276}"/>
              </a:ext>
            </a:extLst>
          </p:cNvPr>
          <p:cNvSpPr txBox="1"/>
          <p:nvPr/>
        </p:nvSpPr>
        <p:spPr>
          <a:xfrm>
            <a:off x="4427292" y="1659273"/>
            <a:ext cx="9908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Survived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Yes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051758-0A2E-684A-8544-71B537829585}"/>
              </a:ext>
            </a:extLst>
          </p:cNvPr>
          <p:cNvCxnSpPr>
            <a:stCxn id="7" idx="3"/>
          </p:cNvCxnSpPr>
          <p:nvPr/>
        </p:nvCxnSpPr>
        <p:spPr>
          <a:xfrm flipV="1">
            <a:off x="2989133" y="2675186"/>
            <a:ext cx="1318928" cy="2747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B51E40-B6CA-D94E-BC63-B4261537466E}"/>
              </a:ext>
            </a:extLst>
          </p:cNvPr>
          <p:cNvCxnSpPr>
            <a:cxnSpLocks/>
          </p:cNvCxnSpPr>
          <p:nvPr/>
        </p:nvCxnSpPr>
        <p:spPr>
          <a:xfrm>
            <a:off x="2992394" y="2946908"/>
            <a:ext cx="1316736" cy="2743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3233F-E0FE-6947-B7A2-8C63A63073F6}"/>
              </a:ext>
            </a:extLst>
          </p:cNvPr>
          <p:cNvCxnSpPr/>
          <p:nvPr/>
        </p:nvCxnSpPr>
        <p:spPr>
          <a:xfrm flipV="1">
            <a:off x="3144737" y="3779365"/>
            <a:ext cx="1316736" cy="2747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E348CC-AE8B-DB45-9117-099FC6C93579}"/>
              </a:ext>
            </a:extLst>
          </p:cNvPr>
          <p:cNvCxnSpPr>
            <a:cxnSpLocks/>
          </p:cNvCxnSpPr>
          <p:nvPr/>
        </p:nvCxnSpPr>
        <p:spPr>
          <a:xfrm>
            <a:off x="3144737" y="4051087"/>
            <a:ext cx="1316736" cy="2743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EAC8CE-FDA0-204A-B9F7-3640ED92DF33}"/>
              </a:ext>
            </a:extLst>
          </p:cNvPr>
          <p:cNvCxnSpPr/>
          <p:nvPr/>
        </p:nvCxnSpPr>
        <p:spPr>
          <a:xfrm flipV="1">
            <a:off x="732341" y="2900945"/>
            <a:ext cx="1161288" cy="5486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845DC-FC8A-6343-B677-A1265C7F55D4}"/>
              </a:ext>
            </a:extLst>
          </p:cNvPr>
          <p:cNvCxnSpPr>
            <a:cxnSpLocks/>
          </p:cNvCxnSpPr>
          <p:nvPr/>
        </p:nvCxnSpPr>
        <p:spPr>
          <a:xfrm>
            <a:off x="732341" y="3444640"/>
            <a:ext cx="1161288" cy="5486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5B98FA-C4AE-0946-9C65-05E295F4379F}"/>
              </a:ext>
            </a:extLst>
          </p:cNvPr>
          <p:cNvSpPr txBox="1"/>
          <p:nvPr/>
        </p:nvSpPr>
        <p:spPr>
          <a:xfrm>
            <a:off x="457200" y="1663235"/>
            <a:ext cx="1360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Probability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class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0.152 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0.848           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AA96ED-FB87-2C46-A05F-62F10B57A97D}"/>
              </a:ext>
            </a:extLst>
          </p:cNvPr>
          <p:cNvSpPr txBox="1"/>
          <p:nvPr/>
        </p:nvSpPr>
        <p:spPr>
          <a:xfrm>
            <a:off x="5450661" y="1651567"/>
            <a:ext cx="14409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Probability of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path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0.094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0.058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0.220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0.627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487BA0-2B42-F34C-ADCA-8839AC99AF14}"/>
              </a:ext>
            </a:extLst>
          </p:cNvPr>
          <p:cNvSpPr txBox="1"/>
          <p:nvPr/>
        </p:nvSpPr>
        <p:spPr>
          <a:xfrm>
            <a:off x="7220868" y="1662199"/>
            <a:ext cx="9908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Survived</a:t>
            </a:r>
          </a:p>
          <a:p>
            <a:pPr algn="ctr"/>
            <a:endParaRPr lang="en-US" dirty="0"/>
          </a:p>
          <a:p>
            <a:pPr algn="ctr"/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Yes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</a:t>
            </a:r>
          </a:p>
          <a:p>
            <a:pPr algn="ctr"/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Yes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</a:t>
            </a:r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CFD3-F8B4-A349-B86B-0EEE3F70924C}"/>
              </a:ext>
            </a:extLst>
          </p:cNvPr>
          <p:cNvSpPr txBox="1"/>
          <p:nvPr/>
        </p:nvSpPr>
        <p:spPr>
          <a:xfrm>
            <a:off x="3147886" y="1663234"/>
            <a:ext cx="1360793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Probability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Of Fate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0.62            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0.38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3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0.26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0.74</a:t>
            </a:r>
          </a:p>
        </p:txBody>
      </p:sp>
    </p:spTree>
    <p:extLst>
      <p:ext uri="{BB962C8B-B14F-4D97-AF65-F5344CB8AC3E}">
        <p14:creationId xmlns:p14="http://schemas.microsoft.com/office/powerpoint/2010/main" val="183060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cap="none" dirty="0">
                <a:solidFill>
                  <a:srgbClr val="F9E2F7"/>
                </a:solidFill>
              </a:rPr>
              <a:t>Probability Rules:</a:t>
            </a:r>
            <a:br>
              <a:rPr lang="en-US" sz="2400" cap="none" dirty="0">
                <a:solidFill>
                  <a:srgbClr val="F9E2F7"/>
                </a:solidFill>
              </a:rPr>
            </a:br>
            <a:br>
              <a:rPr lang="en-US" sz="2400" cap="none" dirty="0">
                <a:solidFill>
                  <a:srgbClr val="F9E2F7"/>
                </a:solidFill>
              </a:rPr>
            </a:br>
            <a:r>
              <a:rPr lang="en-US" sz="2400" i="1" cap="none" dirty="0">
                <a:solidFill>
                  <a:srgbClr val="F9E2F7"/>
                </a:solidFill>
              </a:rPr>
              <a:t>Short summary of Addition and Multiplication Principles</a:t>
            </a:r>
            <a:endParaRPr lang="en-US" sz="2400" cap="none" dirty="0">
              <a:solidFill>
                <a:srgbClr val="F2E0F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59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908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We know that </a:t>
            </a:r>
            <a:r>
              <a:rPr lang="en-US" sz="4000" b="1" dirty="0">
                <a:solidFill>
                  <a:srgbClr val="0070C0"/>
                </a:solidFill>
              </a:rPr>
              <a:t>estimates</a:t>
            </a:r>
            <a:r>
              <a:rPr lang="en-US" sz="4000" dirty="0"/>
              <a:t> will differ from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4000" dirty="0"/>
              <a:t> by chance. 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4000" dirty="0"/>
              <a:t>So, we must incorporate uncertainty in our estimation.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4000" dirty="0"/>
              <a:t>How can we rigorously quantify this uncertainty? 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Estimation with Uncertainty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5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2127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4000" dirty="0"/>
                  <a:t>The probability of </a:t>
                </a:r>
                <a:r>
                  <a:rPr lang="en-US" sz="4000" u="sng" dirty="0"/>
                  <a:t>OR</a:t>
                </a:r>
                <a:r>
                  <a:rPr lang="en-US" sz="4000" dirty="0"/>
                  <a:t> involves addition.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4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sz="4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4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4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4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4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4000" dirty="0"/>
                  <a:t>.</a:t>
                </a:r>
              </a:p>
              <a:p>
                <a:pPr marL="0" lv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4000" dirty="0"/>
                  <a:t>If two events are </a:t>
                </a:r>
                <a:r>
                  <a:rPr lang="en-US" sz="4000" b="1" dirty="0"/>
                  <a:t>mutually exclusive, </a:t>
                </a:r>
                <a:endParaRPr lang="en-US" sz="40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 marL="0" indent="0">
                  <a:buNone/>
                </a:pPr>
                <a:r>
                  <a:rPr lang="en-US" sz="4000" dirty="0"/>
                  <a:t>Therefore for </a:t>
                </a:r>
                <a:r>
                  <a:rPr lang="en-US" sz="4000" b="1" dirty="0"/>
                  <a:t>mutually exclusive events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4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sz="4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40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21275"/>
              </a:xfrm>
              <a:blipFill>
                <a:blip r:embed="rId2"/>
                <a:stretch>
                  <a:fillRect l="-2485" t="-1980" r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Short Summary: Addition Principle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0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4000" dirty="0"/>
                  <a:t>The probability of </a:t>
                </a:r>
                <a:r>
                  <a:rPr lang="en-US" sz="4000" u="sng" dirty="0"/>
                  <a:t>AND</a:t>
                </a:r>
                <a:r>
                  <a:rPr lang="en-US" sz="4000" dirty="0"/>
                  <a:t> involves multiplication: </a:t>
                </a:r>
                <a:endParaRPr lang="en-US" sz="4000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]×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:r>
                  <a:rPr lang="en-US" sz="4000" dirty="0"/>
                  <a:t>If the two are </a:t>
                </a:r>
                <a:r>
                  <a:rPr lang="en-US" sz="4000" b="1" dirty="0"/>
                  <a:t>independent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Therefore, for </a:t>
                </a:r>
                <a:r>
                  <a:rPr lang="en-US" sz="4000" b="1" dirty="0"/>
                  <a:t>independent</a:t>
                </a:r>
                <a:r>
                  <a:rPr lang="en-US" sz="4000" dirty="0"/>
                  <a:t> events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]×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4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2623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Short summary: Multiplication Principle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01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Bayes’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3538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 algn="ctr">
                  <a:buNone/>
                </a:pPr>
                <a:r>
                  <a:rPr lang="en-US" sz="4000" dirty="0"/>
                  <a:t>The probability of A given B equals the probability of B given A times the probability of A divided by the probability of B.</a:t>
                </a:r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 algn="ctr">
                  <a:buNone/>
                </a:pPr>
                <a:r>
                  <a:rPr lang="en-US" sz="4000" dirty="0"/>
                  <a:t>P[A|B]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 dirty="0"/>
                          <m:t>P</m:t>
                        </m:r>
                        <m:r>
                          <m:rPr>
                            <m:nor/>
                          </m:rPr>
                          <a:rPr lang="en-US" sz="4000" dirty="0"/>
                          <m:t>[</m:t>
                        </m:r>
                        <m:r>
                          <m:rPr>
                            <m:nor/>
                          </m:rPr>
                          <a:rPr lang="en-US" sz="4000" dirty="0"/>
                          <m:t>B</m:t>
                        </m:r>
                        <m:r>
                          <m:rPr>
                            <m:nor/>
                          </m:rPr>
                          <a:rPr lang="en-US" sz="4000" dirty="0"/>
                          <m:t>|</m:t>
                        </m:r>
                        <m:r>
                          <m:rPr>
                            <m:nor/>
                          </m:rPr>
                          <a:rPr lang="en-US" sz="4000" dirty="0"/>
                          <m:t>A</m:t>
                        </m:r>
                        <m:r>
                          <m:rPr>
                            <m:nor/>
                          </m:rPr>
                          <a:rPr lang="en-US" sz="4000" dirty="0"/>
                          <m:t>] </m:t>
                        </m:r>
                        <m:r>
                          <m:rPr>
                            <m:nor/>
                          </m:rPr>
                          <a:rPr lang="en-US" sz="4000" dirty="0"/>
                          <m:t>X</m:t>
                        </m:r>
                        <m:r>
                          <m:rPr>
                            <m:nor/>
                          </m:rPr>
                          <a:rPr lang="en-US" sz="4000" dirty="0"/>
                          <m:t> </m:t>
                        </m:r>
                        <m:r>
                          <m:rPr>
                            <m:nor/>
                          </m:rPr>
                          <a:rPr lang="en-US" sz="4000" dirty="0"/>
                          <m:t>P</m:t>
                        </m:r>
                        <m:r>
                          <m:rPr>
                            <m:nor/>
                          </m:rPr>
                          <a:rPr lang="en-US" sz="4000" dirty="0"/>
                          <m:t>[</m:t>
                        </m:r>
                        <m:r>
                          <m:rPr>
                            <m:nor/>
                          </m:rPr>
                          <a:rPr lang="en-US" sz="4000" dirty="0"/>
                          <m:t>A</m:t>
                        </m:r>
                        <m:r>
                          <m:rPr>
                            <m:nor/>
                          </m:rPr>
                          <a:rPr lang="en-US" sz="4000" dirty="0"/>
                          <m:t>]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dirty="0"/>
                          <m:t>P</m:t>
                        </m:r>
                        <m:r>
                          <m:rPr>
                            <m:nor/>
                          </m:rPr>
                          <a:rPr lang="en-US" sz="4000" dirty="0"/>
                          <m:t>[</m:t>
                        </m:r>
                        <m:r>
                          <m:rPr>
                            <m:nor/>
                          </m:rPr>
                          <a:rPr lang="en-US" sz="4000" dirty="0"/>
                          <m:t>B</m:t>
                        </m:r>
                        <m:r>
                          <m:rPr>
                            <m:nor/>
                          </m:rPr>
                          <a:rPr lang="en-US" sz="4000" dirty="0"/>
                          <m:t>] 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1980" r="-3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Bayes’ Theorem: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885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We know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</a:t>
                </a: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]×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600" dirty="0"/>
              </a:p>
              <a:p>
                <a:pPr marL="0" lvl="0" indent="0">
                  <a:buNone/>
                </a:pPr>
                <a:r>
                  <a:rPr lang="en-US" b="1" dirty="0"/>
                  <a:t>Clearly,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so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]×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]×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600" dirty="0"/>
              </a:p>
              <a:p>
                <a:pPr marL="0" lvl="0" indent="0">
                  <a:buNone/>
                </a:pPr>
                <a:r>
                  <a:rPr lang="en-US" b="1" dirty="0"/>
                  <a:t>Divide both sides </a:t>
                </a:r>
                <a:r>
                  <a:rPr lang="en-US" dirty="0"/>
                  <a:t>by P[B] to find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]×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1852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Bayes’ Theorem: Derivation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82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4000" dirty="0">
                    <a:solidFill>
                      <a:srgbClr val="7030A0"/>
                    </a:solidFill>
                  </a:rPr>
                  <a:t>Find the probability that an adult survivor was in 1</a:t>
                </a:r>
                <a:r>
                  <a:rPr lang="en-US" sz="4000" baseline="30000" dirty="0">
                    <a:solidFill>
                      <a:srgbClr val="7030A0"/>
                    </a:solidFill>
                  </a:rPr>
                  <a:t>st</a:t>
                </a:r>
                <a:r>
                  <a:rPr lang="en-US" sz="4000" dirty="0">
                    <a:solidFill>
                      <a:srgbClr val="7030A0"/>
                    </a:solidFill>
                  </a:rPr>
                  <a:t>  class.</a:t>
                </a:r>
              </a:p>
              <a:p>
                <a:pPr marL="0" lvl="0" indent="0">
                  <a:buNone/>
                </a:pPr>
                <a:br>
                  <a:rPr lang="en-US" sz="1000" dirty="0"/>
                </a:br>
                <a:r>
                  <a:rPr lang="en-US" sz="2800" dirty="0"/>
                  <a:t>319 of the 2092 adults on the Titanic where in 1</a:t>
                </a:r>
                <a:r>
                  <a:rPr lang="en-US" sz="2800" baseline="30000" dirty="0"/>
                  <a:t>st</a:t>
                </a:r>
                <a:r>
                  <a:rPr lang="en-US" sz="2800" dirty="0"/>
                  <a:t>  class.</a:t>
                </a:r>
                <a:br>
                  <a:rPr lang="en-US" sz="2800" dirty="0"/>
                </a:br>
                <a:r>
                  <a:rPr lang="en-US" sz="2800" dirty="0"/>
                  <a:t>197 of the 319 adults in 1</a:t>
                </a:r>
                <a:r>
                  <a:rPr lang="en-US" sz="2800" baseline="30000" dirty="0"/>
                  <a:t>st</a:t>
                </a:r>
                <a:r>
                  <a:rPr lang="en-US" sz="2800" dirty="0"/>
                  <a:t>  class survived.</a:t>
                </a:r>
                <a:br>
                  <a:rPr lang="en-US" sz="2800" dirty="0"/>
                </a:br>
                <a:r>
                  <a:rPr lang="en-US" sz="2800" dirty="0"/>
                  <a:t>457 of the other adults survived.</a:t>
                </a:r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baseline="3000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𝑢𝑟𝑣𝑖𝑣𝑒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𝑢𝑟𝑣𝑖𝑣𝑒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baseline="3000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] ×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baseline="3000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] / 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𝑢𝑟𝑣𝑖𝑣𝑒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(197/319)×(319/2092)</m:t>
                          </m:r>
                        </m:num>
                        <m:den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(197+457)/2092</m:t>
                          </m:r>
                        </m:den>
                      </m:f>
                      <m:r>
                        <a:rPr lang="ar-AE" sz="2800">
                          <a:latin typeface="Cambria Math" panose="02040503050406030204" pitchFamily="18" charset="0"/>
                        </a:rPr>
                        <m:t>=.30</m:t>
                      </m:r>
                    </m:oMath>
                  </m:oMathPara>
                </a14:m>
                <a:endParaRPr lang="ar-AE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2623" t="-1980" r="-1080" b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45720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Bayes’ Theorem: Titanic Example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05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Bayes’ Theorem On the Beach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66</a:t>
            </a:fld>
            <a:endParaRPr lang="en-US" dirty="0"/>
          </a:p>
        </p:txBody>
      </p:sp>
      <p:pic>
        <p:nvPicPr>
          <p:cNvPr id="5" name="Picture 4" descr="https://imgs.xkcd.com/comics/seashell.png">
            <a:extLst>
              <a:ext uri="{FF2B5EF4-FFF2-40B4-BE49-F238E27FC236}">
                <a16:creationId xmlns:a16="http://schemas.microsoft.com/office/drawing/2014/main" id="{3727DEE2-19A0-4658-A97D-A32C26F785E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2395" y="1508721"/>
            <a:ext cx="3659605" cy="50301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912503-53F5-0E48-8900-59609BB9CB96}"/>
              </a:ext>
            </a:extLst>
          </p:cNvPr>
          <p:cNvSpPr/>
          <p:nvPr/>
        </p:nvSpPr>
        <p:spPr>
          <a:xfrm>
            <a:off x="5676842" y="6169580"/>
            <a:ext cx="2485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"/>
                <a:hlinkClick r:id="rId3"/>
              </a:rPr>
              <a:t>https://xkcd.com/1236/</a:t>
            </a:r>
            <a:r>
              <a:rPr lang="en-US" dirty="0">
                <a:solidFill>
                  <a:srgbClr val="000000"/>
                </a:solidFill>
                <a:latin typeface="Lucida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555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00200"/>
            <a:ext cx="8686800" cy="5121275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7030A0"/>
                </a:solidFill>
              </a:rPr>
              <a:t>What proportion of women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(ages 40-49) </a:t>
            </a:r>
            <a:r>
              <a:rPr lang="en-US" dirty="0">
                <a:solidFill>
                  <a:srgbClr val="7030A0"/>
                </a:solidFill>
              </a:rPr>
              <a:t>whose 1st mammogram suggests they have breast cancer actually do have breast cancer whose mammogram suggested they have breast cancer.</a:t>
            </a:r>
            <a:endParaRPr lang="en-US" dirty="0">
              <a:solidFill>
                <a:srgbClr val="7030A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>
              <a:buNone/>
            </a:pPr>
            <a:endParaRPr lang="en-US" sz="1700" dirty="0"/>
          </a:p>
          <a:p>
            <a:pPr marL="0" lvl="0" indent="0">
              <a:buNone/>
            </a:pPr>
            <a:r>
              <a:rPr lang="en-US" dirty="0"/>
              <a:t>About </a:t>
            </a:r>
            <a:r>
              <a:rPr lang="en-US" b="1" dirty="0"/>
              <a:t>3 in 1000 </a:t>
            </a:r>
            <a:r>
              <a:rPr lang="en-US" dirty="0"/>
              <a:t>women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(ages 40-49)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/>
              <a:t>have breast cancer.</a:t>
            </a:r>
          </a:p>
          <a:p>
            <a:pPr marL="0" lvl="0" indent="0">
              <a:buNone/>
            </a:pPr>
            <a:r>
              <a:rPr lang="en-US" dirty="0"/>
              <a:t>A mammogram will </a:t>
            </a:r>
            <a:r>
              <a:rPr lang="en-US" b="1" dirty="0"/>
              <a:t>reliably detect </a:t>
            </a:r>
            <a:r>
              <a:rPr lang="en-US" dirty="0"/>
              <a:t>breast cancer in ~ </a:t>
            </a:r>
            <a:r>
              <a:rPr lang="en-US" b="1" dirty="0"/>
              <a:t>990 of every 1000 </a:t>
            </a:r>
            <a:r>
              <a:rPr lang="en-US" dirty="0"/>
              <a:t>patients who truly have cancer.</a:t>
            </a:r>
          </a:p>
          <a:p>
            <a:pPr marL="0" lvl="0" indent="0">
              <a:buNone/>
            </a:pPr>
            <a:r>
              <a:rPr lang="en-US" dirty="0"/>
              <a:t>A mammogram will </a:t>
            </a:r>
            <a:r>
              <a:rPr lang="en-US" b="1" dirty="0"/>
              <a:t>incorrectly diagnose 121 of every 1000</a:t>
            </a:r>
            <a:r>
              <a:rPr lang="en-US" dirty="0"/>
              <a:t> cancer free patients as having cancer.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Challenge: Rare Disease Diagnosis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248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67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300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0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0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ar-AE" sz="30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0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0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000" dirty="0"/>
              </a:p>
              <a:p>
                <a:pPr marL="0" lv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nosis</m:t>
                          </m:r>
                        </m:e>
                      </m:d>
                      <m:r>
                        <a:rPr lang="en-US" sz="3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</m:e>
                          </m:d>
                          <m:r>
                            <a:rPr lang="en-US" sz="3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</m:e>
                          </m:d>
                        </m:num>
                        <m:den>
                          <m:r>
                            <a:rPr lang="ar-AE" sz="30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Diagnosis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</m:e>
                      </m:d>
                      <m:r>
                        <a:rPr lang="en-US" sz="3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3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990</m:t>
                                  </m:r>
                                </m:num>
                                <m:den>
                                  <m:r>
                                    <a:rPr lang="en-US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Diag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3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m:rPr>
                              <m:sty m:val="p"/>
                            </m:rPr>
                            <a:rPr lang="en-US" sz="3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nosis</m:t>
                          </m:r>
                        </m:e>
                      </m:d>
                      <m:r>
                        <a:rPr lang="en-US" sz="3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990</m:t>
                              </m:r>
                            </m:num>
                            <m:den>
                              <m: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121</m:t>
                              </m:r>
                            </m:num>
                            <m:den>
                              <m: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997</m:t>
                              </m:r>
                            </m:num>
                            <m:den>
                              <m:r>
                                <a:rPr 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𝑪𝒂𝒏𝒄𝒆𝒓</m:t>
                          </m:r>
                        </m:e>
                        <m:e>
                          <m:r>
                            <a:rPr lang="en-US" sz="3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𝐃𝐢𝐚𝐠</m:t>
                          </m:r>
                          <m:r>
                            <a:rPr lang="en-US" sz="30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𝐧𝐨𝐬𝐢𝐬</m:t>
                          </m:r>
                        </m:e>
                      </m:d>
                      <m:r>
                        <a:rPr lang="en-US" sz="30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n-US" sz="3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600200"/>
                <a:ext cx="868680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Answer: Rare Disease Diagnosis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856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Summary of Probability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69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48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13013"/>
            <a:ext cx="9144000" cy="1845982"/>
          </a:xfrm>
          <a:solidFill>
            <a:schemeClr val="tx1"/>
          </a:solidFill>
          <a:effectLst/>
        </p:spPr>
        <p:txBody>
          <a:bodyPr anchor="ctr">
            <a:normAutofit fontScale="90000"/>
          </a:bodyPr>
          <a:lstStyle/>
          <a:p>
            <a:pPr algn="ctr"/>
            <a:r>
              <a:rPr lang="en-US" sz="5000" cap="none" dirty="0">
                <a:solidFill>
                  <a:srgbClr val="F9E2F7"/>
                </a:solidFill>
              </a:rPr>
              <a:t>Probability Theory: </a:t>
            </a:r>
            <a:br>
              <a:rPr lang="en-US" sz="5000" cap="none" dirty="0">
                <a:solidFill>
                  <a:srgbClr val="F9E2F7"/>
                </a:solidFill>
              </a:rPr>
            </a:br>
            <a:r>
              <a:rPr lang="en-US" sz="5000" cap="none" dirty="0">
                <a:solidFill>
                  <a:srgbClr val="F9E2F7"/>
                </a:solidFill>
              </a:rPr>
              <a:t>The foundation of statistical thinking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57E40C-625B-9241-A68C-0AA4EDB16648}"/>
              </a:ext>
            </a:extLst>
          </p:cNvPr>
          <p:cNvSpPr txBox="1">
            <a:spLocks/>
          </p:cNvSpPr>
          <p:nvPr/>
        </p:nvSpPr>
        <p:spPr>
          <a:xfrm>
            <a:off x="0" y="6064625"/>
            <a:ext cx="8647113" cy="793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520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Probability theory provides a foundation for rigorous statistics.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Application of simple rules of probability facilitates the generation of more complex predictions.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We can use Bayes’ Theorem to translate between probabilistic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Probability Wrap Up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5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4000" b="1" dirty="0"/>
              <a:t> </a:t>
            </a:r>
            <a:r>
              <a:rPr lang="en-US" sz="4000" dirty="0"/>
              <a:t>The </a:t>
            </a:r>
            <a:r>
              <a:rPr lang="en-US" sz="4000" dirty="0">
                <a:solidFill>
                  <a:schemeClr val="accent6"/>
                </a:solidFill>
              </a:rPr>
              <a:t>probability</a:t>
            </a:r>
            <a:r>
              <a:rPr lang="en-US" sz="4000" dirty="0"/>
              <a:t> of an event is its </a:t>
            </a:r>
            <a:r>
              <a:rPr lang="en-US" sz="4000" dirty="0">
                <a:solidFill>
                  <a:schemeClr val="accent6"/>
                </a:solidFill>
              </a:rPr>
              <a:t>true relative frequency.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4000" dirty="0"/>
              <a:t>This is the </a:t>
            </a:r>
            <a:r>
              <a:rPr lang="en-US" sz="4000" b="1" dirty="0">
                <a:solidFill>
                  <a:srgbClr val="0070C0"/>
                </a:solidFill>
              </a:rPr>
              <a:t>proportion </a:t>
            </a:r>
            <a:r>
              <a:rPr lang="en-US" sz="4000" dirty="0"/>
              <a:t>of times the event would occur if we repeated the same process over and over again.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6"/>
                </a:solidFill>
              </a:rPr>
              <a:t>What is a Probability?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6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/>
              <a:t>We can use probability theory to  connect </a:t>
            </a:r>
            <a:r>
              <a:rPr lang="en-US" sz="4000" b="1" dirty="0">
                <a:solidFill>
                  <a:srgbClr val="0070C0"/>
                </a:solidFill>
              </a:rPr>
              <a:t>sample estimates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Which we can obtain from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Which take their values by chance.</a:t>
            </a:r>
          </a:p>
          <a:p>
            <a:endParaRPr lang="en-US" sz="1100" dirty="0"/>
          </a:p>
          <a:p>
            <a:pPr marL="0" lvl="0" indent="0">
              <a:buNone/>
            </a:pPr>
            <a:r>
              <a:rPr lang="en-US" sz="4000" dirty="0"/>
              <a:t> To </a:t>
            </a:r>
            <a:r>
              <a:rPr lang="en-US" sz="4000" dirty="0">
                <a:solidFill>
                  <a:schemeClr val="accent6"/>
                </a:solidFill>
              </a:rPr>
              <a:t>Population Parameters: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Which we can almost never obtain.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With values free from chance.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C85D7-A13A-FE48-B9E2-AFE1ABD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37160" rIns="91440" bIns="1371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9E2F7"/>
                </a:solidFill>
              </a:rPr>
              <a:t>Probability Theory &amp; Statistics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0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</TotalTime>
  <Words>2455</Words>
  <Application>Microsoft Macintosh PowerPoint</Application>
  <PresentationFormat>On-screen Show (4:3)</PresentationFormat>
  <Paragraphs>711</Paragraphs>
  <Slides>70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Cambria Math</vt:lpstr>
      <vt:lpstr>Lucida</vt:lpstr>
      <vt:lpstr>Office Theme</vt:lpstr>
      <vt:lpstr>Probability</vt:lpstr>
      <vt:lpstr>Key Learning Objectives</vt:lpstr>
      <vt:lpstr>Review</vt:lpstr>
      <vt:lpstr>Samples and Populations</vt:lpstr>
      <vt:lpstr>Why Sample?</vt:lpstr>
      <vt:lpstr>Estimation with Uncertainty</vt:lpstr>
      <vt:lpstr>Probability Theory:  The foundation of statistical thinking</vt:lpstr>
      <vt:lpstr>What is a Probability?</vt:lpstr>
      <vt:lpstr>Probability Theory &amp; Statistics</vt:lpstr>
      <vt:lpstr>Foundational Concepts in Probability</vt:lpstr>
      <vt:lpstr>Mutually Exclusive vs Non-Exclusive Events</vt:lpstr>
      <vt:lpstr>Probability Distributions</vt:lpstr>
      <vt:lpstr>What is A Probability Distribution?</vt:lpstr>
      <vt:lpstr>The Sampling Distribution</vt:lpstr>
      <vt:lpstr>Probability: Distributions vs Densities</vt:lpstr>
      <vt:lpstr>Probability Distribution: One Die 🎲</vt:lpstr>
      <vt:lpstr>Prob. Distribution: Sum of Two Dice 🎲 + 🎲</vt:lpstr>
      <vt:lpstr>Proportions</vt:lpstr>
      <vt:lpstr>Proportion</vt:lpstr>
      <vt:lpstr>Proportion: Outcome of a Die 🎲</vt:lpstr>
      <vt:lpstr>Compare Probability to Proportion 🎲 </vt:lpstr>
      <vt:lpstr>Proportion: Sum of Two Dice 🎲 + 🎲</vt:lpstr>
      <vt:lpstr>Compare Probability to Proportion 🎲 + 🎲</vt:lpstr>
      <vt:lpstr>Probability Rules</vt:lpstr>
      <vt:lpstr>Probability Rules:  The general addition principle (this or that)</vt:lpstr>
      <vt:lpstr>General Addition Principle</vt:lpstr>
      <vt:lpstr>A Special Case of the Addition Principle</vt:lpstr>
      <vt:lpstr>Example: Probability of a Range Slide 1/2</vt:lpstr>
      <vt:lpstr>Example: Probability of a Range Slide 2/2</vt:lpstr>
      <vt:lpstr>Example: Probability of Not</vt:lpstr>
      <vt:lpstr>Example: General Addition Principle</vt:lpstr>
      <vt:lpstr>Challenge: General Addition Principle</vt:lpstr>
      <vt:lpstr>Solution: General Addition Principle</vt:lpstr>
      <vt:lpstr>Probability Rules:  The general multiplication principle (this and that)</vt:lpstr>
      <vt:lpstr>The General Multiplication Principle</vt:lpstr>
      <vt:lpstr>Independence</vt:lpstr>
      <vt:lpstr>Probabilities for Independent Variables</vt:lpstr>
      <vt:lpstr>Example: Oguchi Disease</vt:lpstr>
      <vt:lpstr>Question: Child of Two Oguchi Carriers</vt:lpstr>
      <vt:lpstr>Answer: Child of Two Oguchi Carriers</vt:lpstr>
      <vt:lpstr>Visualization: Two Children of Oguchi Carriers</vt:lpstr>
      <vt:lpstr>Probability Rules:  Using probability trees</vt:lpstr>
      <vt:lpstr>Probability Trees</vt:lpstr>
      <vt:lpstr>How to Make Probability Trees</vt:lpstr>
      <vt:lpstr>Probability Trees Example: Children of Oguchi Carriers</vt:lpstr>
      <vt:lpstr>Probability Trees: Children of Oguchi Carriers Step 1</vt:lpstr>
      <vt:lpstr>Probability Trees: Children of Oguchi Carriers Step 2</vt:lpstr>
      <vt:lpstr>Probability Trees: Children of Oguchi Carriers Step 3</vt:lpstr>
      <vt:lpstr>Probability Trees: Children of Oguchi Carriers Step 4</vt:lpstr>
      <vt:lpstr>Probability Rules:  Dependent events &amp; Conditional Probabilities</vt:lpstr>
      <vt:lpstr>Dependent Events</vt:lpstr>
      <vt:lpstr>Example: Surviving the Titanic</vt:lpstr>
      <vt:lpstr>Surviving the Titanic Depends on Class</vt:lpstr>
      <vt:lpstr>Conditional Probability</vt:lpstr>
      <vt:lpstr>Surviving the Titanic Conditional on Class</vt:lpstr>
      <vt:lpstr>The Law of Total Probability</vt:lpstr>
      <vt:lpstr>The Total Probability of Surviving the Titanic</vt:lpstr>
      <vt:lpstr>Probability Trees for Conditional Probabilities </vt:lpstr>
      <vt:lpstr>Probability Rules:  Short summary of Addition and Multiplication Principles</vt:lpstr>
      <vt:lpstr>Short Summary: Addition Principle</vt:lpstr>
      <vt:lpstr>Short summary: Multiplication Principle</vt:lpstr>
      <vt:lpstr>Bayes’ Theorem</vt:lpstr>
      <vt:lpstr>Bayes’ Theorem: Definition</vt:lpstr>
      <vt:lpstr>Bayes’ Theorem: Derivation</vt:lpstr>
      <vt:lpstr>Bayes’ Theorem: Titanic Example</vt:lpstr>
      <vt:lpstr>Bayes’ Theorem On the Beach</vt:lpstr>
      <vt:lpstr>Challenge: Rare Disease Diagnosis</vt:lpstr>
      <vt:lpstr>Answer: Rare Disease Diagnosis</vt:lpstr>
      <vt:lpstr>Summary of Probability Theory</vt:lpstr>
      <vt:lpstr>Probability Wrap Up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5. Probability</dc:title>
  <dc:creator/>
  <cp:keywords/>
  <cp:lastModifiedBy>Microsoft Office User</cp:lastModifiedBy>
  <cp:revision>136</cp:revision>
  <dcterms:created xsi:type="dcterms:W3CDTF">2019-04-28T06:24:28Z</dcterms:created>
  <dcterms:modified xsi:type="dcterms:W3CDTF">2019-07-30T05:00:52Z</dcterms:modified>
</cp:coreProperties>
</file>