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4" r:id="rId2"/>
    <p:sldId id="345" r:id="rId3"/>
    <p:sldId id="536" r:id="rId4"/>
    <p:sldId id="375" r:id="rId5"/>
    <p:sldId id="385" r:id="rId6"/>
    <p:sldId id="386" r:id="rId7"/>
    <p:sldId id="387" r:id="rId8"/>
    <p:sldId id="388" r:id="rId9"/>
    <p:sldId id="390" r:id="rId10"/>
    <p:sldId id="391" r:id="rId11"/>
    <p:sldId id="392" r:id="rId12"/>
    <p:sldId id="537" r:id="rId13"/>
    <p:sldId id="389" r:id="rId14"/>
    <p:sldId id="393" r:id="rId15"/>
    <p:sldId id="394" r:id="rId16"/>
    <p:sldId id="396" r:id="rId17"/>
    <p:sldId id="397" r:id="rId18"/>
    <p:sldId id="398" r:id="rId19"/>
    <p:sldId id="399" r:id="rId20"/>
    <p:sldId id="433" r:id="rId21"/>
    <p:sldId id="538" r:id="rId22"/>
    <p:sldId id="401" r:id="rId23"/>
    <p:sldId id="402" r:id="rId24"/>
    <p:sldId id="540" r:id="rId25"/>
    <p:sldId id="403" r:id="rId26"/>
    <p:sldId id="404" r:id="rId27"/>
    <p:sldId id="539" r:id="rId28"/>
    <p:sldId id="406" r:id="rId29"/>
    <p:sldId id="492" r:id="rId30"/>
    <p:sldId id="541" r:id="rId31"/>
    <p:sldId id="542" r:id="rId32"/>
    <p:sldId id="543" r:id="rId33"/>
    <p:sldId id="54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76" autoAdjust="0"/>
  </p:normalViewPr>
  <p:slideViewPr>
    <p:cSldViewPr snapToGrid="0" snapToObjects="1">
      <p:cViewPr>
        <p:scale>
          <a:sx n="66" d="100"/>
          <a:sy n="66" d="100"/>
        </p:scale>
        <p:origin x="1656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1CCE-EFAC-274D-9A51-4E41186987C9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94E3-BE14-FF49-B714-7C9EECDE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Proportions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799" y="5406189"/>
            <a:ext cx="4351421" cy="101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dirty="0"/>
            </a:br>
            <a:br>
              <a:rPr lang="en-US" dirty="0"/>
            </a:br>
            <a:r>
              <a:rPr lang="en-US" sz="4500" dirty="0"/>
              <a:t>Analysis of Biological Data</a:t>
            </a:r>
          </a:p>
          <a:p>
            <a:pPr algn="l"/>
            <a:r>
              <a:rPr lang="en-US" sz="4500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5973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795B1-783A-6741-A1CE-03A3BED1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475"/>
            <a:ext cx="8153400" cy="467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Finally, count the ways to get the desired outcome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P[1 of 3 Slices Land Butter Side Down] </a:t>
            </a:r>
            <a:r>
              <a:rPr lang="en-US" sz="1100" dirty="0">
                <a:solidFill>
                  <a:srgbClr val="F9E2F7"/>
                </a:solidFill>
              </a:rPr>
              <a:t>slide 3/4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AB0D96-A3A1-F843-800D-25E3DE0F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475"/>
            <a:ext cx="8153400" cy="467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 up probabilities: 3 x (2/5 x 2/5 x 3/5) = 0.288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P[1 of 3 Slices Land Butter Side Down] </a:t>
            </a:r>
            <a:r>
              <a:rPr lang="en-US" sz="1100" dirty="0">
                <a:solidFill>
                  <a:srgbClr val="F9E2F7"/>
                </a:solidFill>
              </a:rPr>
              <a:t>slide 4/4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The Binomial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89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probability of a given number (</a:t>
            </a:r>
            <a:r>
              <a:rPr lang="en-US" sz="4000" i="1" dirty="0"/>
              <a:t>X</a:t>
            </a:r>
            <a:r>
              <a:rPr lang="en-US" sz="4000" dirty="0"/>
              <a:t>) of “successes” from a fixed number of </a:t>
            </a:r>
            <a:r>
              <a:rPr lang="en-US" sz="4000" i="1" dirty="0"/>
              <a:t>n</a:t>
            </a:r>
            <a:r>
              <a:rPr lang="en-US" sz="4000" dirty="0"/>
              <a:t> independent trials.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Binomial Distribution: Idea</a:t>
            </a:r>
            <a:r>
              <a:rPr lang="en-US" sz="4000" b="1" dirty="0">
                <a:solidFill>
                  <a:schemeClr val="bg1"/>
                </a:solidFill>
              </a:rPr>
              <a:t>💡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Of </a:t>
                </a:r>
                <a:r>
                  <a:rPr lang="en-US" i="1" dirty="0"/>
                  <a:t>n</a:t>
                </a:r>
                <a:r>
                  <a:rPr lang="en-US" dirty="0"/>
                  <a:t> independent trials, </a:t>
                </a:r>
              </a:p>
              <a:p>
                <a:pPr marL="0" lvl="0" indent="0">
                  <a:buNone/>
                </a:pPr>
                <a:r>
                  <a:rPr lang="en-US" dirty="0"/>
                  <a:t>Each with probability of success, </a:t>
                </a:r>
                <a:r>
                  <a:rPr lang="en-US" i="1" dirty="0"/>
                  <a:t>p.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ctrlPr>
                            <a:rPr lang="ar-AE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sz="1000" dirty="0"/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</a:rPr>
                  <a:t>The probability of observing X successes in </a:t>
                </a:r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</a:rPr>
                  <a:t> trials</a:t>
                </a: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chemeClr val="bg1">
                        <a:lumMod val="85000"/>
                      </a:schemeClr>
                    </a:solidFill>
                  </a:rPr>
                  <a:t>equals</a:t>
                </a:r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schemeClr val="bg2">
                        <a:lumMod val="50000"/>
                      </a:schemeClr>
                    </a:solidFill>
                  </a:rPr>
                  <a:t># ways to get </a:t>
                </a:r>
                <a:r>
                  <a:rPr lang="en-US" sz="2600" i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US" sz="2600" dirty="0">
                    <a:solidFill>
                      <a:schemeClr val="bg2">
                        <a:lumMod val="50000"/>
                      </a:schemeClr>
                    </a:solidFill>
                  </a:rPr>
                  <a:t> successes from </a:t>
                </a:r>
                <a:r>
                  <a:rPr lang="en-US" sz="2600" i="1" dirty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en-US" sz="2600" dirty="0">
                    <a:solidFill>
                      <a:schemeClr val="bg2">
                        <a:lumMod val="50000"/>
                      </a:schemeClr>
                    </a:solidFill>
                  </a:rPr>
                  <a:t> trials (aka the Binomial Coefficient) </a:t>
                </a:r>
                <a:r>
                  <a:rPr lang="en-US" sz="2600" b="1" i="1" dirty="0"/>
                  <a:t>                                                                       </a:t>
                </a:r>
                <a:r>
                  <a:rPr lang="en-US" sz="2600" i="1" dirty="0">
                    <a:solidFill>
                      <a:schemeClr val="bg1">
                        <a:lumMod val="85000"/>
                      </a:schemeClr>
                    </a:solidFill>
                  </a:rPr>
                  <a:t>times</a:t>
                </a:r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</a:rPr>
                  <a:t>The probability of </a:t>
                </a:r>
                <a:r>
                  <a:rPr lang="en-US" sz="2600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</a:rPr>
                  <a:t> successes followed by </a:t>
                </a:r>
                <a:r>
                  <a:rPr lang="en-US" sz="2600" i="1" dirty="0">
                    <a:solidFill>
                      <a:schemeClr val="accent5">
                        <a:lumMod val="75000"/>
                      </a:schemeClr>
                    </a:solidFill>
                  </a:rPr>
                  <a:t>n – X  </a:t>
                </a:r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</a:rPr>
                  <a:t>failures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Probability of </a:t>
            </a:r>
            <a:r>
              <a:rPr lang="en-US" sz="4000" i="1" dirty="0">
                <a:solidFill>
                  <a:srgbClr val="F9E2F7"/>
                </a:solidFill>
              </a:rPr>
              <a:t>X</a:t>
            </a:r>
            <a:r>
              <a:rPr lang="en-US" sz="4000" dirty="0">
                <a:solidFill>
                  <a:srgbClr val="F9E2F7"/>
                </a:solidFill>
              </a:rPr>
              <a:t> Successes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ar-AE" sz="4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ar-AE" sz="4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40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 sz="40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ar-AE" sz="4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describes the number of ways to get X successes in n trials.</a:t>
                </a:r>
              </a:p>
              <a:p>
                <a:pPr marL="0" lvl="0" indent="0">
                  <a:buNone/>
                </a:pPr>
                <a:endParaRPr lang="en-US" sz="4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sz="4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sz="40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40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 sz="40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r>
                        <a:rPr lang="ar-AE" sz="4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4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sz="4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ar-AE" sz="4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4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Looking into the Binomial Coefficient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probability of X successes.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sz="1000" dirty="0"/>
              </a:p>
              <a:p>
                <a:pPr marL="0" lvl="0" indent="0">
                  <a:buNone/>
                </a:pPr>
                <a:r>
                  <a:rPr lang="en-US" dirty="0"/>
                  <a:t>Take a minute. </a:t>
                </a:r>
              </a:p>
              <a:p>
                <a:pPr marL="0" lvl="0" indent="0">
                  <a:buNone/>
                </a:pPr>
                <a:r>
                  <a:rPr lang="en-US" dirty="0"/>
                  <a:t>Explain the to your neighbor. </a:t>
                </a:r>
              </a:p>
              <a:p>
                <a:pPr marL="0" lvl="0" indent="0">
                  <a:buNone/>
                </a:pPr>
                <a:r>
                  <a:rPr lang="en-US" dirty="0"/>
                  <a:t>Try to make sense of this. </a:t>
                </a:r>
              </a:p>
              <a:p>
                <a:pPr marL="0" lvl="0" indent="0">
                  <a:buNone/>
                </a:pPr>
                <a:r>
                  <a:rPr lang="en-US" dirty="0"/>
                  <a:t>Try to read the logic of probability in this math.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Revisiting the Binomial Distribution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The expected number of successes is the number of trials times the probability of success.</a:t>
            </a:r>
            <a:endParaRPr lang="en-US" sz="3100" dirty="0">
              <a:latin typeface="Calibri" panose="020F0502020204030204" pitchFamily="34" charset="0"/>
            </a:endParaRPr>
          </a:p>
          <a:p>
            <a:pPr marL="0" lvl="0" indent="0" algn="ctr">
              <a:buNone/>
            </a:pPr>
            <a:endParaRPr lang="en-US" sz="4000" dirty="0">
              <a:latin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l-GR" sz="5600" dirty="0">
                <a:latin typeface="Calibri" panose="020F0502020204030204" pitchFamily="34" charset="0"/>
              </a:rPr>
              <a:t>μ</a:t>
            </a:r>
            <a:r>
              <a:rPr lang="en-US" sz="5600" dirty="0">
                <a:latin typeface="Calibri" panose="020F0502020204030204" pitchFamily="34" charset="0"/>
              </a:rPr>
              <a:t> = </a:t>
            </a:r>
            <a:r>
              <a:rPr lang="en-US" sz="5600" i="1" dirty="0">
                <a:latin typeface="Calibri" panose="020F0502020204030204" pitchFamily="34" charset="0"/>
              </a:rPr>
              <a:t>n x p</a:t>
            </a:r>
            <a:endParaRPr lang="en-US" sz="3800" i="1" dirty="0"/>
          </a:p>
          <a:p>
            <a:pPr marL="0" lvl="0" indent="0">
              <a:buNone/>
            </a:pPr>
            <a:endParaRPr lang="en-US" sz="2100" i="1" dirty="0"/>
          </a:p>
          <a:p>
            <a:pPr marL="0" lvl="0" indent="0">
              <a:buNone/>
            </a:pPr>
            <a:endParaRPr lang="en-US" sz="2100" i="1" dirty="0"/>
          </a:p>
          <a:p>
            <a:pPr marL="0" lvl="0" indent="0">
              <a:buNone/>
            </a:pPr>
            <a:endParaRPr lang="en-US" sz="1900" i="1" dirty="0"/>
          </a:p>
          <a:p>
            <a:pPr marL="0" lvl="0" indent="0">
              <a:buNone/>
            </a:pPr>
            <a:endParaRPr lang="en-US" sz="2000" i="1" dirty="0"/>
          </a:p>
          <a:p>
            <a:pPr marL="0" lvl="0" indent="0">
              <a:buNone/>
            </a:pPr>
            <a:r>
              <a:rPr lang="en-US" sz="2000" i="1" dirty="0"/>
              <a:t>Probability Trivia: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A binomial with n = 1 is called a Bernoulli process. You do not need to know this for class, but you might hear it some time.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Expected # of Successes of </a:t>
            </a:r>
            <a:r>
              <a:rPr lang="en-US" sz="4000" i="1" dirty="0">
                <a:solidFill>
                  <a:srgbClr val="F9E2F7"/>
                </a:solidFill>
              </a:rPr>
              <a:t>n </a:t>
            </a:r>
            <a:r>
              <a:rPr lang="en-US" sz="4000" dirty="0">
                <a:solidFill>
                  <a:srgbClr val="F9E2F7"/>
                </a:solidFill>
              </a:rPr>
              <a:t>Trials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For counts</a:t>
                </a:r>
              </a:p>
              <a:p>
                <a:pPr marL="0" indent="0" algn="ctr">
                  <a:buNone/>
                </a:pP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i="1" dirty="0"/>
                  <a:t>Population variance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i="1" dirty="0"/>
                  <a:t>Sample variance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Binomial Variability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200" dirty="0"/>
                  <a:t>Proportion of successes in a sample </a:t>
                </a:r>
              </a:p>
              <a:p>
                <a:pPr marL="0" lv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sz="4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4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ar-AE" sz="4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4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420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ar-AE" sz="42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br>
                  <a:rPr lang="ar-AE" sz="4200" dirty="0"/>
                </a:br>
                <a:endParaRPr lang="en-US" sz="42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sz="4200" dirty="0"/>
                  <a:t>The 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4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🧢</m:t>
                        </m:r>
                      </m:e>
                    </m:acc>
                  </m:oMath>
                </a14:m>
                <a:r>
                  <a:rPr lang="en-US" sz="4200" dirty="0"/>
                  <a:t> shows that this is an estimate of </a:t>
                </a:r>
                <a14:m>
                  <m:oMath xmlns:m="http://schemas.openxmlformats.org/officeDocument/2006/math">
                    <m:r>
                      <a:rPr lang="en-US" sz="42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932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Properties of Proportions: Expectations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/>
              <a:t>Explain probabilities and proportions. </a:t>
            </a:r>
          </a:p>
          <a:p>
            <a:pPr marL="457200" lvl="1" indent="0">
              <a:buNone/>
            </a:pPr>
            <a:r>
              <a:rPr lang="en-US" dirty="0"/>
              <a:t>Which is the parameter? Which is the estimate? </a:t>
            </a:r>
          </a:p>
          <a:p>
            <a:r>
              <a:rPr lang="en-US" dirty="0"/>
              <a:t>Explain the binomial – when would you use it?</a:t>
            </a:r>
          </a:p>
          <a:p>
            <a:r>
              <a:rPr lang="en-US" dirty="0"/>
              <a:t>Understand the binomial distribution and connect it to simple probability rules.</a:t>
            </a:r>
          </a:p>
          <a:p>
            <a:r>
              <a:rPr lang="en-US" dirty="0"/>
              <a:t>Quantify the expected mean and variability of a binomial distribution.</a:t>
            </a:r>
          </a:p>
          <a:p>
            <a:r>
              <a:rPr lang="en-US" dirty="0"/>
              <a:t>Be able to appropriately conduct and interpret a binomial test.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Key Learning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latin typeface="Cambria Math" panose="02040503050406030204" pitchFamily="18" charset="0"/>
                      </a:rPr>
                      <m:t>Variance</m:t>
                    </m:r>
                    <m:r>
                      <a:rPr lang="en-US" sz="300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ar-AE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</m:t>
                        </m:r>
                        <m:r>
                          <a:rPr lang="ar-AE" sz="3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3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sz="3000" dirty="0"/>
                  <a:t>. </a:t>
                </a:r>
                <a:endParaRPr lang="en-US" sz="3000" dirty="0"/>
              </a:p>
              <a:p>
                <a:pPr marL="0" lvl="0" indent="0">
                  <a:buNone/>
                </a:pP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deviation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:                 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ar-AE" sz="10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Variance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ar-AE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ar-AE" sz="3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ar-AE" sz="3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300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ar-AE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ar-AE" sz="3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0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ar-AE" sz="3000" dirty="0"/>
                  <a:t>. </a:t>
                </a:r>
                <a:endParaRPr lang="en-US" sz="3000" dirty="0"/>
              </a:p>
              <a:p>
                <a:pPr marL="0" lvl="0" indent="0">
                  <a:buNone/>
                </a:pP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eviation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3000" dirty="0"/>
              </a:p>
              <a:p>
                <a:pPr marL="0" lvl="0" indent="0">
                  <a:buNone/>
                </a:pP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:      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ar-AE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080" t="-1485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Properties of Proportions: Variability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-1" y="2513013"/>
                <a:ext cx="9144000" cy="1845982"/>
              </a:xfrm>
              <a:solidFill>
                <a:schemeClr val="tx1"/>
              </a:solidFill>
              <a:effectLst/>
            </p:spPr>
            <p:txBody>
              <a:bodyPr anchor="ctr">
                <a:normAutofit/>
              </a:bodyPr>
              <a:lstStyle/>
              <a:p>
                <a:pPr lvl="0" algn="ctr">
                  <a:spcBef>
                    <a:spcPts val="0"/>
                  </a:spcBef>
                </a:pPr>
                <a:r>
                  <a:rPr lang="en-US" sz="5000" cap="none" dirty="0">
                    <a:solidFill>
                      <a:srgbClr val="F9E2F7"/>
                    </a:solidFill>
                  </a:rPr>
                  <a:t>The Binomial Test</a:t>
                </a:r>
                <a:br>
                  <a:rPr lang="en-US" sz="5000" cap="none" dirty="0">
                    <a:solidFill>
                      <a:srgbClr val="F9E2F7"/>
                    </a:solidFill>
                  </a:rPr>
                </a:br>
                <a:br>
                  <a:rPr lang="en-US" sz="1000" cap="none" dirty="0">
                    <a:solidFill>
                      <a:srgbClr val="F9E2F7"/>
                    </a:solidFill>
                  </a:rPr>
                </a:br>
                <a:r>
                  <a:rPr lang="en-US" sz="2800" b="0" cap="none" dirty="0">
                    <a:solidFill>
                      <a:srgbClr val="F5E3F6"/>
                    </a:solidFill>
                    <a:ea typeface="+mn-ea"/>
                    <a:cs typeface="+mn-cs"/>
                  </a:rPr>
                  <a:t>Testing </a:t>
                </a:r>
                <a:r>
                  <a:rPr lang="en-US" sz="2800" b="0" i="1" cap="none" dirty="0">
                    <a:solidFill>
                      <a:srgbClr val="F5E3F6"/>
                    </a:solidFill>
                    <a:ea typeface="+mn-ea"/>
                    <a:cs typeface="+mn-cs"/>
                  </a:rPr>
                  <a:t>𝐻</a:t>
                </a:r>
                <a:r>
                  <a:rPr lang="en-US" sz="2800" b="0" i="1" cap="none" baseline="-25000" dirty="0">
                    <a:solidFill>
                      <a:srgbClr val="F5E3F6"/>
                    </a:solidFill>
                    <a:ea typeface="+mn-ea"/>
                    <a:cs typeface="+mn-cs"/>
                  </a:rPr>
                  <a:t>0</a:t>
                </a:r>
                <a:r>
                  <a:rPr lang="en-US" sz="2800" b="0" cap="none" dirty="0">
                    <a:solidFill>
                      <a:srgbClr val="F5E3F6"/>
                    </a:solidFill>
                    <a:ea typeface="+mn-ea"/>
                    <a:cs typeface="+mn-cs"/>
                  </a:rPr>
                  <a:t>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cap="none" dirty="0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cap="none" dirty="0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b="0" cap="none" dirty="0">
                    <a:solidFill>
                      <a:srgbClr val="F5E3F6"/>
                    </a:solidFill>
                    <a:ea typeface="+mn-ea"/>
                    <a:cs typeface="+mn-cs"/>
                  </a:rPr>
                  <a:t> comes from a population with proportion 𝑝</a:t>
                </a:r>
                <a:endParaRPr lang="en-US" sz="2800" cap="none" dirty="0">
                  <a:solidFill>
                    <a:srgbClr val="F5E3F6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2513013"/>
                <a:ext cx="9144000" cy="1845982"/>
              </a:xfrm>
              <a:blipFill>
                <a:blip r:embed="rId3"/>
                <a:stretch>
                  <a:fillRect l="-278" r="-2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04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000" b="1" dirty="0"/>
                  <a:t>Null hypothesis </a:t>
                </a:r>
                <a:r>
                  <a:rPr lang="en-US" sz="4000" b="1" i="1" dirty="0">
                    <a:solidFill>
                      <a:srgbClr val="7030A0"/>
                    </a:solidFill>
                  </a:rPr>
                  <a:t>H</a:t>
                </a:r>
                <a:r>
                  <a:rPr lang="en-US" sz="4000" b="1" i="1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i="1" dirty="0"/>
                  <a:t>The sample proportion comes from a population with a probability of success </a:t>
                </a:r>
                <a:r>
                  <a:rPr lang="en-US" b="1" i="1" dirty="0"/>
                  <a:t>equal</a:t>
                </a:r>
                <a:r>
                  <a:rPr lang="en-US" i="1" dirty="0"/>
                  <a:t> to p.</a:t>
                </a:r>
              </a:p>
              <a:p>
                <a:pPr marL="0" lvl="0" indent="0">
                  <a:buNone/>
                </a:pPr>
                <a:endParaRPr lang="en-US" sz="1000" i="1" dirty="0"/>
              </a:p>
              <a:p>
                <a:pPr marL="0" lvl="0" indent="0">
                  <a:buNone/>
                </a:pPr>
                <a:r>
                  <a:rPr lang="en-US" sz="4000" b="1" dirty="0"/>
                  <a:t>Alternate hypothesis</a:t>
                </a:r>
                <a:r>
                  <a:rPr lang="en-US" sz="40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4000" b="1" dirty="0">
                  <a:solidFill>
                    <a:srgbClr val="FFFF00"/>
                  </a:solidFill>
                </a:endParaRPr>
              </a:p>
              <a:p>
                <a:pPr marL="0" lvl="0" indent="0">
                  <a:buNone/>
                </a:pPr>
                <a:r>
                  <a:rPr lang="en-US" i="1" dirty="0"/>
                  <a:t>The sample proportion comes from a population with a probability of success </a:t>
                </a:r>
                <a:r>
                  <a:rPr lang="en-US" b="1" i="1" dirty="0"/>
                  <a:t>not equal to </a:t>
                </a:r>
                <a:r>
                  <a:rPr lang="en-US" i="1" dirty="0"/>
                  <a:t>p.</a:t>
                </a:r>
              </a:p>
              <a:p>
                <a:pPr marL="0" lvl="0" indent="0">
                  <a:buNone/>
                </a:pPr>
                <a:endParaRPr lang="ar-A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1980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5E3F6"/>
                    </a:solidFill>
                  </a:rPr>
                  <a:t>The Binomial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 b="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4000" b="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4000" dirty="0">
                    <a:solidFill>
                      <a:srgbClr val="F5E3F6"/>
                    </a:solidFill>
                  </a:rPr>
                  <a:t> </a:t>
                </a:r>
                <a:r>
                  <a:rPr lang="en-US" sz="4000" dirty="0">
                    <a:solidFill>
                      <a:srgbClr val="F5E3F6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 b="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4000" b="0" i="1">
                            <a:solidFill>
                              <a:srgbClr val="F5E3F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4000" i="1" dirty="0">
                  <a:solidFill>
                    <a:srgbClr val="F5E3F6"/>
                  </a:solidFill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i="1" dirty="0">
                <a:solidFill>
                  <a:prstClr val="black"/>
                </a:solidFill>
              </a:rPr>
              <a:t>Is the deck stacked against us?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3800" dirty="0">
                <a:solidFill>
                  <a:prstClr val="black"/>
                </a:solidFill>
              </a:rPr>
              <a:t>Researchers found that </a:t>
            </a:r>
            <a:r>
              <a:rPr lang="en-US" sz="3800" b="1" dirty="0">
                <a:solidFill>
                  <a:prstClr val="black"/>
                </a:solidFill>
              </a:rPr>
              <a:t>6101</a:t>
            </a:r>
            <a:r>
              <a:rPr lang="en-US" sz="3800" dirty="0">
                <a:solidFill>
                  <a:prstClr val="black"/>
                </a:solidFill>
              </a:rPr>
              <a:t> of the </a:t>
            </a:r>
            <a:r>
              <a:rPr lang="en-US" sz="3800" b="1" dirty="0">
                <a:solidFill>
                  <a:prstClr val="black"/>
                </a:solidFill>
              </a:rPr>
              <a:t>9821</a:t>
            </a:r>
            <a:r>
              <a:rPr lang="en-US" sz="3800" dirty="0">
                <a:solidFill>
                  <a:prstClr val="black"/>
                </a:solidFill>
              </a:rPr>
              <a:t> slices of toast thrown in the air </a:t>
            </a:r>
            <a:r>
              <a:rPr lang="en-US" sz="3800" b="1" dirty="0">
                <a:solidFill>
                  <a:prstClr val="black"/>
                </a:solidFill>
              </a:rPr>
              <a:t>landed butter side down.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3000" dirty="0">
                <a:solidFill>
                  <a:srgbClr val="7030A0"/>
                </a:solidFill>
              </a:rPr>
              <a:t>What is the probability that we would see a result this or more extreme if toast has a fifty-fifty chance of landing butter side down?</a:t>
            </a:r>
            <a:endParaRPr lang="ar-AE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5E3F6"/>
                </a:solidFill>
              </a:rPr>
              <a:t>Binomial Test Example 🍞 </a:t>
            </a:r>
            <a:r>
              <a:rPr lang="en-US" sz="1100" dirty="0">
                <a:solidFill>
                  <a:srgbClr val="F5E3F6"/>
                </a:solidFill>
              </a:rPr>
              <a:t>slide 1/3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3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ar-AE" sz="3400" b="1">
                        <a:latin typeface="Cambria Math" panose="02040503050406030204" pitchFamily="18" charset="0"/>
                      </a:rPr>
                      <m:t>=.</m:t>
                    </m:r>
                    <m:r>
                      <a:rPr lang="ar-AE" sz="34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ar-AE" sz="3400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3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3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ar-AE" sz="3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ar-AE" sz="34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3400" b="1" i="1">
                        <a:latin typeface="Cambria Math" panose="02040503050406030204" pitchFamily="18" charset="0"/>
                      </a:rPr>
                      <m:t>𝟔𝟐𝟏</m:t>
                    </m:r>
                  </m:oMath>
                </a14:m>
                <a:r>
                  <a:rPr lang="ar-AE" sz="3400" b="1" dirty="0"/>
                  <a:t>, </a:t>
                </a:r>
                <a14:m>
                  <m:oMath xmlns:m="http://schemas.openxmlformats.org/officeDocument/2006/math">
                    <m:r>
                      <a:rPr lang="ar-AE" sz="3400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 sz="3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400" b="1" i="1">
                        <a:latin typeface="Cambria Math" panose="02040503050406030204" pitchFamily="18" charset="0"/>
                      </a:rPr>
                      <m:t>𝟔𝟏𝟎𝟏</m:t>
                    </m:r>
                  </m:oMath>
                </a14:m>
                <a:r>
                  <a:rPr lang="ar-AE" sz="3400" b="1" dirty="0"/>
                  <a:t>, </a:t>
                </a:r>
                <a14:m>
                  <m:oMath xmlns:m="http://schemas.openxmlformats.org/officeDocument/2006/math">
                    <m:r>
                      <a:rPr lang="ar-AE" sz="3400" b="1" i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ar-AE" sz="3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400" b="1" i="1">
                        <a:latin typeface="Cambria Math" panose="02040503050406030204" pitchFamily="18" charset="0"/>
                      </a:rPr>
                      <m:t>𝟗𝟖𝟐𝟏</m:t>
                    </m:r>
                  </m:oMath>
                </a14:m>
                <a:r>
                  <a:rPr lang="ar-AE" sz="3400" b="1" dirty="0"/>
                  <a:t>.</a:t>
                </a:r>
                <a:endParaRPr lang="en-US" sz="3400" b="1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1" dirty="0"/>
                        <m:t>P</m:t>
                      </m:r>
                      <m:r>
                        <m:rPr>
                          <m:nor/>
                        </m:rPr>
                        <a:rPr lang="en-US" b="1" i="1" dirty="0"/>
                        <m:t>-</m:t>
                      </m:r>
                      <m:r>
                        <m:rPr>
                          <m:nor/>
                        </m:rPr>
                        <a:rPr lang="en-US" b="1" i="1" dirty="0" smtClean="0"/>
                        <m:t>V</m:t>
                      </m:r>
                      <m:r>
                        <m:rPr>
                          <m:nor/>
                        </m:rPr>
                        <a:rPr lang="en-US" b="1" i="1" dirty="0"/>
                        <m:t>alue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=6101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=9821</m:t>
                          </m:r>
                        </m:sup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9821</m:t>
                                  </m:r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(.5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9821−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=3719</m:t>
                          </m:r>
                        </m:sup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9821</m:t>
                                  </m:r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(.5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9821−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b="1" i="1" dirty="0"/>
                  <a:t>P-Value</a:t>
                </a:r>
                <a:r>
                  <a:rPr lang="en-US" b="1" dirty="0"/>
                  <a:t> = 1.05 x 10</a:t>
                </a:r>
                <a:r>
                  <a:rPr lang="en-US" b="1" baseline="30000" dirty="0"/>
                  <a:t>-128 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[this is very small]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624" r="-617" b="-26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5E3F6"/>
                </a:solidFill>
              </a:rPr>
              <a:t>Binomial Test Example 🍞 </a:t>
            </a:r>
            <a:r>
              <a:rPr lang="en-US" sz="1100" dirty="0">
                <a:solidFill>
                  <a:srgbClr val="F5E3F6"/>
                </a:solidFill>
              </a:rPr>
              <a:t>slide 2/3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65475A-B97C-6546-9019-9C1C9AB7F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56" t="-8613" r="-5556" b="-8613"/>
          <a:stretch/>
        </p:blipFill>
        <p:spPr>
          <a:xfrm>
            <a:off x="0" y="2929352"/>
            <a:ext cx="9144000" cy="40732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800" dirty="0">
                <a:solidFill>
                  <a:prstClr val="black"/>
                </a:solidFill>
              </a:rPr>
              <a:t>We reject </a:t>
            </a:r>
            <a:r>
              <a:rPr lang="en-US" sz="3800" b="1" i="1" dirty="0">
                <a:solidFill>
                  <a:srgbClr val="7030A0"/>
                </a:solidFill>
              </a:rPr>
              <a:t>H</a:t>
            </a:r>
            <a:r>
              <a:rPr lang="en-US" sz="3800" b="1" i="1" baseline="-25000" dirty="0">
                <a:solidFill>
                  <a:srgbClr val="7030A0"/>
                </a:solidFill>
              </a:rPr>
              <a:t>0</a:t>
            </a:r>
            <a:r>
              <a:rPr lang="en-US" sz="3800" i="1" baseline="-25000" dirty="0">
                <a:solidFill>
                  <a:prstClr val="black"/>
                </a:solidFill>
              </a:rPr>
              <a:t> </a:t>
            </a:r>
            <a:r>
              <a:rPr lang="en-US" sz="3800" dirty="0">
                <a:solidFill>
                  <a:prstClr val="black"/>
                </a:solidFill>
              </a:rPr>
              <a:t>&amp; conclude that toast is more likely to land butter side down than not.</a:t>
            </a:r>
            <a:endParaRPr lang="en-US" sz="3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5E3F6"/>
                </a:solidFill>
              </a:rPr>
              <a:t>Binomial Test Example 🍞 </a:t>
            </a:r>
            <a:r>
              <a:rPr lang="en-US" sz="1100" dirty="0">
                <a:solidFill>
                  <a:srgbClr val="F5E3F6"/>
                </a:solidFill>
              </a:rPr>
              <a:t>slide 3/3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dirty="0"/>
              <a:t>👏 Congrats 👏 </a:t>
            </a:r>
            <a:r>
              <a:rPr lang="en-US" dirty="0"/>
              <a:t>You conducted a hypothesis test!  </a:t>
            </a: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R</a:t>
            </a:r>
            <a:r>
              <a:rPr lang="en-US" dirty="0"/>
              <a:t> can make this even easier. </a:t>
            </a:r>
          </a:p>
          <a:p>
            <a:pPr marL="0" lvl="0" indent="0">
              <a:buNone/>
            </a:pPr>
            <a:endParaRPr lang="en-US" sz="1100" b="1" dirty="0">
              <a:solidFill>
                <a:srgbClr val="00702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sz="2800" b="1" dirty="0" err="1">
                <a:latin typeface="Courier"/>
              </a:rPr>
              <a:t>binom.test</a:t>
            </a:r>
            <a:r>
              <a:rPr lang="en-US" sz="2800" dirty="0">
                <a:latin typeface="Courier"/>
              </a:rPr>
              <a:t>(x = 6010, n = 9821, p = .5)</a:t>
            </a:r>
          </a:p>
          <a:p>
            <a:pPr marL="0" lvl="0" indent="0">
              <a:buNone/>
            </a:pPr>
            <a:r>
              <a:rPr lang="en-US" sz="1100" dirty="0">
                <a:latin typeface="Courier"/>
              </a:rPr>
              <a:t>
</a:t>
            </a:r>
            <a:r>
              <a:rPr lang="en-US" sz="2800" dirty="0">
                <a:latin typeface="Courier"/>
              </a:rPr>
              <a:t>## Exact binomial test
## number of successes = 6101, </a:t>
            </a:r>
          </a:p>
          <a:p>
            <a:pPr marL="0" lvl="0" indent="0">
              <a:buNone/>
            </a:pPr>
            <a:r>
              <a:rPr lang="en-US" sz="2800" dirty="0">
                <a:latin typeface="Courier"/>
              </a:rPr>
              <a:t>## number of trials    = 9821, </a:t>
            </a:r>
          </a:p>
          <a:p>
            <a:pPr marL="0" lvl="0" indent="0">
              <a:buNone/>
            </a:pPr>
            <a:r>
              <a:rPr lang="en-US" sz="2800" dirty="0">
                <a:latin typeface="Courier"/>
              </a:rPr>
              <a:t>## p-value:            </a:t>
            </a:r>
            <a:r>
              <a:rPr lang="en-US" sz="2800" b="1" dirty="0">
                <a:solidFill>
                  <a:srgbClr val="FF0000"/>
                </a:solidFill>
                <a:latin typeface="Courier"/>
              </a:rPr>
              <a:t>&lt; 2.2e-16</a:t>
            </a:r>
            <a:r>
              <a:rPr lang="en-US" sz="2800" dirty="0">
                <a:latin typeface="Courier"/>
              </a:rPr>
              <a:t>
## 95 percent CI:        0.6115 – 0.6308 
## probability success:  0.6212</a:t>
            </a:r>
          </a:p>
          <a:p>
            <a:pPr marL="127000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ar-A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5E3F6"/>
                </a:solidFill>
              </a:rPr>
              <a:t>We Conducted a Binomial Test!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5000" cap="none" dirty="0">
                <a:solidFill>
                  <a:srgbClr val="F9E2F7"/>
                </a:solidFill>
              </a:rPr>
              <a:t>Confidence Interval of a Proportion</a:t>
            </a:r>
            <a:br>
              <a:rPr lang="en-US" sz="5000" cap="none" dirty="0">
                <a:solidFill>
                  <a:srgbClr val="F9E2F7"/>
                </a:solidFill>
              </a:rPr>
            </a:br>
            <a:br>
              <a:rPr lang="en-US" sz="1000" cap="none" dirty="0">
                <a:solidFill>
                  <a:srgbClr val="F9E2F7"/>
                </a:solidFill>
              </a:rPr>
            </a:br>
            <a:r>
              <a:rPr lang="en-US" sz="2800" b="0" cap="none" dirty="0">
                <a:solidFill>
                  <a:srgbClr val="F5E3F6"/>
                </a:solidFill>
                <a:ea typeface="+mn-ea"/>
                <a:cs typeface="+mn-cs"/>
              </a:rPr>
              <a:t>It’s not normal</a:t>
            </a:r>
            <a:endParaRPr lang="en-US" sz="2800" cap="none" dirty="0">
              <a:solidFill>
                <a:srgbClr val="F5E3F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755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buNone/>
                </a:pPr>
                <a:r>
                  <a:rPr lang="en-US" sz="6700" dirty="0"/>
                  <a:t>The 2 SE rule of thumb does not find 95% CIs of the binomial.</a:t>
                </a:r>
              </a:p>
              <a:p>
                <a:pPr marL="0" lvl="0" indent="0">
                  <a:buNone/>
                </a:pPr>
                <a:endParaRPr lang="en-US" sz="2100" dirty="0"/>
              </a:p>
              <a:p>
                <a:pPr marL="0" lvl="0" indent="0">
                  <a:buNone/>
                </a:pPr>
                <a:r>
                  <a:rPr lang="en-US" sz="6700" dirty="0"/>
                  <a:t>The book suggests the </a:t>
                </a:r>
                <a:r>
                  <a:rPr lang="en-US" sz="6700" dirty="0" err="1"/>
                  <a:t>Agresti-Coull</a:t>
                </a:r>
                <a:r>
                  <a:rPr lang="en-US" sz="6700" dirty="0"/>
                  <a:t> CI: </a:t>
                </a:r>
              </a:p>
              <a:p>
                <a:pPr marL="0" lvl="0" indent="0">
                  <a:buNone/>
                </a:pPr>
                <a:r>
                  <a:rPr lang="en-US" sz="6700" dirty="0"/>
                  <a:t>Here, </a:t>
                </a:r>
                <a14:m>
                  <m:oMath xmlns:m="http://schemas.openxmlformats.org/officeDocument/2006/math">
                    <m:r>
                      <a:rPr lang="en-US" sz="6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670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67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6700">
                        <a:latin typeface="Cambria Math" panose="02040503050406030204" pitchFamily="18" charset="0"/>
                      </a:rPr>
                      <m:t>+2)/(</m:t>
                    </m:r>
                    <m:r>
                      <a:rPr lang="en-US" sz="67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6700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endParaRPr lang="en-US" sz="6700" dirty="0"/>
              </a:p>
              <a:p>
                <a:pPr marL="0" lvl="0" indent="0">
                  <a:buNone/>
                </a:pPr>
                <a:r>
                  <a:rPr lang="en-US" sz="6700" dirty="0"/>
                  <a:t>Where X = observed # of successes </a:t>
                </a:r>
              </a:p>
              <a:p>
                <a:pPr marL="0" lvl="0" indent="0">
                  <a:buNone/>
                </a:pPr>
                <a:r>
                  <a:rPr lang="en-US" sz="6700" dirty="0"/>
                  <a:t>The 95% CI is</a:t>
                </a:r>
              </a:p>
              <a:p>
                <a:pPr marL="0" lvl="0" indent="0">
                  <a:buNone/>
                </a:pPr>
                <a:endParaRPr lang="en-US" sz="2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5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5800">
                        <a:latin typeface="Cambria Math" panose="02040503050406030204" pitchFamily="18" charset="0"/>
                      </a:rPr>
                      <m:t>′−1.96</m:t>
                    </m:r>
                    <m:rad>
                      <m:radPr>
                        <m:ctrlPr>
                          <a:rPr lang="ar-AE" sz="5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5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f>
                          <m:fPr>
                            <m:ctrlPr>
                              <a:rPr lang="ar-AE" sz="5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rad>
                    <m:r>
                      <a:rPr lang="ar-AE" sz="5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sz="5800" dirty="0"/>
                  <a:t> </a:t>
                </a:r>
                <a14:m>
                  <m:oMath xmlns:m="http://schemas.openxmlformats.org/officeDocument/2006/math">
                    <m:r>
                      <a:rPr lang="ar-AE" sz="5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5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580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sz="5800" dirty="0"/>
                  <a:t> </a:t>
                </a:r>
                <a14:m>
                  <m:oMath xmlns:m="http://schemas.openxmlformats.org/officeDocument/2006/math">
                    <m:r>
                      <a:rPr lang="ar-AE" sz="580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sz="5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5800">
                        <a:latin typeface="Cambria Math" panose="02040503050406030204" pitchFamily="18" charset="0"/>
                      </a:rPr>
                      <m:t>′+1.96</m:t>
                    </m:r>
                    <m:rad>
                      <m:radPr>
                        <m:ctrlPr>
                          <a:rPr lang="ar-AE" sz="5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5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f>
                          <m:fPr>
                            <m:ctrlPr>
                              <a:rPr lang="ar-AE" sz="5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5800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rad>
                    <m:r>
                      <a:rPr lang="ar-AE" sz="5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sz="5800" dirty="0"/>
                  <a:t> </a:t>
                </a:r>
                <a:endParaRPr lang="en-US" sz="2600" b="1" dirty="0"/>
              </a:p>
              <a:p>
                <a:pPr marL="0" lvl="0" indent="0">
                  <a:buNone/>
                </a:pPr>
                <a:endParaRPr lang="en-US" sz="2600" b="1" dirty="0"/>
              </a:p>
              <a:p>
                <a:pPr marL="0" lvl="0" indent="0">
                  <a:buNone/>
                </a:pPr>
                <a:endParaRPr lang="en-US" sz="2600" b="1" dirty="0"/>
              </a:p>
              <a:p>
                <a:pPr marL="0" lvl="0" indent="0">
                  <a:buNone/>
                </a:pPr>
                <a:endParaRPr lang="en-US" sz="2600" b="1" dirty="0"/>
              </a:p>
              <a:p>
                <a:pPr marL="0" lvl="0" indent="0">
                  <a:buNone/>
                </a:pPr>
                <a:r>
                  <a:rPr lang="en-US" sz="2600" b="1" dirty="0"/>
                  <a:t>Aside</a:t>
                </a:r>
                <a:r>
                  <a:rPr lang="en-US" sz="2600" dirty="0"/>
                  <a:t>. 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There is not an agreed upon method. In 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  <a:latin typeface="Courier"/>
                  </a:rPr>
                  <a:t>R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“</a:t>
                </a:r>
                <a:r>
                  <a:rPr lang="en-US" sz="2600" i="1" dirty="0">
                    <a:solidFill>
                      <a:schemeClr val="bg1">
                        <a:lumMod val="85000"/>
                      </a:schemeClr>
                    </a:solidFill>
                  </a:rPr>
                  <a:t>Confidence intervals are obtained by a procedure first given in Clopper and Pearson (1934). This guarantees that the confidence level is at least </a:t>
                </a:r>
                <a:r>
                  <a:rPr lang="en-US" sz="2600" i="1" dirty="0" err="1">
                    <a:solidFill>
                      <a:schemeClr val="bg1">
                        <a:lumMod val="85000"/>
                      </a:schemeClr>
                    </a:solidFill>
                  </a:rPr>
                  <a:t>conf.level</a:t>
                </a:r>
                <a:r>
                  <a:rPr lang="en-US" sz="2600" i="1" dirty="0">
                    <a:solidFill>
                      <a:schemeClr val="bg1">
                        <a:lumMod val="85000"/>
                      </a:schemeClr>
                    </a:solidFill>
                  </a:rPr>
                  <a:t>, but in general does not give the shortest-length confidence intervals.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” (from 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  <a:latin typeface="Courier"/>
                  </a:rPr>
                  <a:t>help(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  <a:latin typeface="Courier"/>
                  </a:rPr>
                  <a:t>binom.test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  <a:latin typeface="Courier"/>
                  </a:rPr>
                  <a:t>)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  <a:latin typeface="Courier"/>
                  </a:rPr>
                  <a:t>R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3218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5E3F6"/>
                </a:solidFill>
              </a:rPr>
              <a:t>An Aside: 95% CIs for the Binomial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3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Analyzing Proportion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9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Proportions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276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8445500" cy="5121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proportion</a:t>
            </a:r>
            <a:r>
              <a:rPr lang="en-US" dirty="0"/>
              <a:t> is an estimate of a </a:t>
            </a:r>
            <a:r>
              <a:rPr lang="en-US" b="1" dirty="0"/>
              <a:t>probability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binomial distribution </a:t>
            </a:r>
            <a:r>
              <a:rPr lang="en-US" dirty="0"/>
              <a:t>provides a clear example of building up from simple probability logic to mathematical models of probability.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binomial test </a:t>
            </a:r>
            <a:r>
              <a:rPr lang="en-US" dirty="0"/>
              <a:t>tests the </a:t>
            </a:r>
            <a:r>
              <a:rPr lang="en-US" b="1" dirty="0"/>
              <a:t>null hypothesis </a:t>
            </a:r>
            <a:r>
              <a:rPr lang="en-US" dirty="0"/>
              <a:t>that an estimated proportion comes from a population with a specified probability.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quantify the uncertainty in our estimate of the probability.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Key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7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Biology &amp;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69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84455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Many biology questions concern scenarios that are a mix of predictable effects and chance.  </a:t>
            </a:r>
          </a:p>
          <a:p>
            <a:pPr marL="0" indent="0">
              <a:buNone/>
            </a:pPr>
            <a:r>
              <a:rPr lang="en-US" sz="4000" dirty="0"/>
              <a:t>As such, much innovation in statistics came from biologists and was applied to biological questions.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Biology and Statistics Go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8445500" cy="5121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/>
              <a:t>Pioneers in statistics include the biologists RA Fisher, Francis Galton &amp; Karl Pearson.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4000" dirty="0"/>
              <a:t>These researchers also made many critical mistakes in interpreting statistics and their deep biases and commitment to unscientific ideas (e.g. eugenics) highlight how statistics are easily misused, misinterpreted and misapplied.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Pearson, Galton, and Fisher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 </a:t>
            </a:r>
            <a:r>
              <a:rPr lang="en-US" sz="4000" b="1" dirty="0"/>
              <a:t>proportion</a:t>
            </a:r>
            <a:r>
              <a:rPr lang="en-US" sz="4000" dirty="0"/>
              <a:t> is the fraction of individuals having a particular attribute. </a:t>
            </a:r>
            <a:r>
              <a:rPr lang="en-US" dirty="0"/>
              <a:t>i.e. # successes divided by # trials</a:t>
            </a:r>
          </a:p>
          <a:p>
            <a:pPr marL="0" indent="0">
              <a:buNone/>
            </a:pPr>
            <a:endParaRPr lang="en-US" sz="5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i="1" dirty="0"/>
              <a:t>Is the deck stacked against us?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3800" dirty="0"/>
              <a:t>Researchers found that </a:t>
            </a:r>
            <a:r>
              <a:rPr lang="en-US" sz="3800" b="1" dirty="0"/>
              <a:t>6101</a:t>
            </a:r>
            <a:r>
              <a:rPr lang="en-US" sz="3800" dirty="0"/>
              <a:t> of the </a:t>
            </a:r>
            <a:r>
              <a:rPr lang="en-US" sz="3800" b="1" dirty="0"/>
              <a:t>9821</a:t>
            </a:r>
            <a:r>
              <a:rPr lang="en-US" sz="3800" dirty="0"/>
              <a:t> slices of toast thrown in the air </a:t>
            </a:r>
            <a:r>
              <a:rPr lang="en-US" sz="3800" b="1" dirty="0"/>
              <a:t>landed butter side down.</a:t>
            </a:r>
          </a:p>
          <a:p>
            <a:pPr marL="0" lvl="0" indent="0">
              <a:buNone/>
            </a:pPr>
            <a:endParaRPr lang="en-US" sz="1000" b="1" dirty="0"/>
          </a:p>
          <a:p>
            <a:pPr marL="0" lvl="0" indent="0">
              <a:buNone/>
            </a:pPr>
            <a:r>
              <a:rPr lang="en-US" sz="3000" dirty="0">
                <a:solidFill>
                  <a:srgbClr val="7030A0"/>
                </a:solidFill>
              </a:rPr>
              <a:t>What proportion of slices landed butter side down?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Example: Murphy’s Law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🍞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buNone/>
                </a:pPr>
                <a:r>
                  <a:rPr lang="en-US" b="1" i="1" dirty="0">
                    <a:solidFill>
                      <a:prstClr val="black"/>
                    </a:solidFill>
                  </a:rPr>
                  <a:t>Is the deck stacked against us?</a:t>
                </a:r>
              </a:p>
              <a:p>
                <a:pPr marL="0" lvl="0" indent="0">
                  <a:buNone/>
                </a:pPr>
                <a:endParaRPr lang="en-US" sz="1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3800" dirty="0">
                    <a:solidFill>
                      <a:prstClr val="black"/>
                    </a:solidFill>
                  </a:rPr>
                  <a:t>Researchers found that </a:t>
                </a:r>
                <a:r>
                  <a:rPr lang="en-US" sz="3800" b="1" dirty="0">
                    <a:solidFill>
                      <a:prstClr val="black"/>
                    </a:solidFill>
                  </a:rPr>
                  <a:t>6101</a:t>
                </a:r>
                <a:r>
                  <a:rPr lang="en-US" sz="3800" dirty="0">
                    <a:solidFill>
                      <a:prstClr val="black"/>
                    </a:solidFill>
                  </a:rPr>
                  <a:t> of the </a:t>
                </a:r>
                <a:r>
                  <a:rPr lang="en-US" sz="3800" b="1" dirty="0">
                    <a:solidFill>
                      <a:prstClr val="black"/>
                    </a:solidFill>
                  </a:rPr>
                  <a:t>9821</a:t>
                </a:r>
                <a:r>
                  <a:rPr lang="en-US" sz="3800" dirty="0">
                    <a:solidFill>
                      <a:prstClr val="black"/>
                    </a:solidFill>
                  </a:rPr>
                  <a:t> slices of toast thrown in the air </a:t>
                </a:r>
                <a:r>
                  <a:rPr lang="en-US" sz="3800" b="1" dirty="0">
                    <a:solidFill>
                      <a:prstClr val="black"/>
                    </a:solidFill>
                  </a:rPr>
                  <a:t>landed butter side down.</a:t>
                </a:r>
              </a:p>
              <a:p>
                <a:pPr marL="0" lvl="0" indent="0">
                  <a:buNone/>
                </a:pPr>
                <a:endParaRPr lang="en-US" sz="1000" b="1" dirty="0"/>
              </a:p>
              <a:p>
                <a:pPr marL="0" lvl="0" indent="0">
                  <a:buNone/>
                </a:pPr>
                <a:r>
                  <a:rPr lang="en-US" sz="3000" dirty="0">
                    <a:solidFill>
                      <a:srgbClr val="7030A0"/>
                    </a:solidFill>
                  </a:rPr>
                  <a:t>The proportion of butter side down slices equals:</a:t>
                </a:r>
              </a:p>
              <a:p>
                <a:pPr marL="0" lvl="0" indent="0">
                  <a:buNone/>
                </a:pPr>
                <a:endParaRPr lang="en-US" sz="1000" dirty="0">
                  <a:solidFill>
                    <a:srgbClr val="7030A0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butter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side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slices</m:t>
                          </m:r>
                        </m:den>
                      </m:f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6101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9821</m:t>
                          </m:r>
                        </m:den>
                      </m:f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=0.62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469" t="-1238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Answer: Murphy’s Law</a:t>
            </a:r>
            <a:r>
              <a:rPr lang="en-US" sz="4000" b="1" dirty="0">
                <a:solidFill>
                  <a:schemeClr val="bg1"/>
                </a:solidFill>
              </a:rPr>
              <a:t> 🍞 🍞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700" dirty="0"/>
              <a:t>Assume that the </a:t>
            </a:r>
            <a:r>
              <a:rPr lang="en-US" sz="3700" b="1" dirty="0">
                <a:solidFill>
                  <a:schemeClr val="accent6"/>
                </a:solidFill>
              </a:rPr>
              <a:t>true probability </a:t>
            </a:r>
            <a:r>
              <a:rPr lang="en-US" sz="3700" dirty="0"/>
              <a:t>that toast falls </a:t>
            </a:r>
            <a:r>
              <a:rPr lang="en-US" sz="3700" b="1" dirty="0">
                <a:solidFill>
                  <a:schemeClr val="accent6"/>
                </a:solidFill>
              </a:rPr>
              <a:t>butter side down is 60%. </a:t>
            </a:r>
          </a:p>
          <a:p>
            <a:pPr marL="0" lvl="0" indent="0">
              <a:buNone/>
            </a:pPr>
            <a:endParaRPr lang="en-US" sz="1000" dirty="0">
              <a:solidFill>
                <a:schemeClr val="accent6"/>
              </a:solidFill>
            </a:endParaRPr>
          </a:p>
          <a:p>
            <a:pPr marL="0" lvl="0" indent="0">
              <a:buNone/>
            </a:pPr>
            <a:r>
              <a:rPr lang="en-US" sz="3600" dirty="0"/>
              <a:t>If three people drop their slice of toast, what is the probability that </a:t>
            </a:r>
            <a:r>
              <a:rPr lang="en-US" sz="3600" b="1" dirty="0"/>
              <a:t>one falls butter side down and two fall butter side up?</a:t>
            </a:r>
          </a:p>
          <a:p>
            <a:pPr marL="0" lvl="0" indent="0">
              <a:buNone/>
            </a:pPr>
            <a:endParaRPr lang="en-US" sz="1000" b="1" dirty="0"/>
          </a:p>
          <a:p>
            <a:pPr marL="0" lvl="0" indent="0">
              <a:buNone/>
            </a:pPr>
            <a:r>
              <a:rPr lang="en-US" sz="3600" dirty="0"/>
              <a:t>HINT: Draw trees…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From Proportions to the Binomial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draw a tree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P[1 of 3 Slices Land Butter Side Down] </a:t>
            </a:r>
            <a:r>
              <a:rPr lang="en-US" sz="1100" dirty="0">
                <a:solidFill>
                  <a:srgbClr val="F9E2F7"/>
                </a:solidFill>
              </a:rPr>
              <a:t>slide 1/4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7AD95-E3DA-EE44-A8A6-83D39761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0" y="2173255"/>
            <a:ext cx="4546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8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Then, work out probabilities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P[1 of 3 Slices Land Butter Side Down] </a:t>
            </a:r>
            <a:r>
              <a:rPr lang="en-US" sz="1100" dirty="0">
                <a:solidFill>
                  <a:srgbClr val="F9E2F7"/>
                </a:solidFill>
              </a:rPr>
              <a:t>slide 2/4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5AFD-CBA1-F546-BCAE-28435D0E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5" y="2118130"/>
            <a:ext cx="6731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1163</Words>
  <Application>Microsoft Macintosh PowerPoint</Application>
  <PresentationFormat>On-screen Show (4:3)</PresentationFormat>
  <Paragraphs>201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Courier</vt:lpstr>
      <vt:lpstr>Times New Roman</vt:lpstr>
      <vt:lpstr>Office Theme</vt:lpstr>
      <vt:lpstr>Analyzing Proportions</vt:lpstr>
      <vt:lpstr>Key Learning Objectives</vt:lpstr>
      <vt:lpstr>Proportions</vt:lpstr>
      <vt:lpstr>A Proportion</vt:lpstr>
      <vt:lpstr>Example: Murphy’s Law 🍞</vt:lpstr>
      <vt:lpstr>Answer: Murphy’s Law 🍞 🍞</vt:lpstr>
      <vt:lpstr>From Proportions to the Binomial</vt:lpstr>
      <vt:lpstr>P[1 of 3 Slices Land Butter Side Down] slide 1/4</vt:lpstr>
      <vt:lpstr>P[1 of 3 Slices Land Butter Side Down] slide 2/4</vt:lpstr>
      <vt:lpstr>P[1 of 3 Slices Land Butter Side Down] slide 3/4</vt:lpstr>
      <vt:lpstr>P[1 of 3 Slices Land Butter Side Down] slide 4/4</vt:lpstr>
      <vt:lpstr>The Binomial Distribution</vt:lpstr>
      <vt:lpstr>The Binomial Distribution: Idea💡</vt:lpstr>
      <vt:lpstr>The Probability of X Successes</vt:lpstr>
      <vt:lpstr>Looking into the Binomial Coefficient</vt:lpstr>
      <vt:lpstr>Revisiting the Binomial Distribution</vt:lpstr>
      <vt:lpstr>Expected # of Successes of n Trials</vt:lpstr>
      <vt:lpstr>Binomial Variability</vt:lpstr>
      <vt:lpstr>Properties of Proportions: Expectations</vt:lpstr>
      <vt:lpstr>Properties of Proportions: Variability</vt:lpstr>
      <vt:lpstr>The Binomial Test  Testing 𝐻0 that p ̂ comes from a population with proportion 𝑝</vt:lpstr>
      <vt:lpstr>The Binomial Test: H_0 and H_A</vt:lpstr>
      <vt:lpstr>Binomial Test Example 🍞 slide 1/3</vt:lpstr>
      <vt:lpstr>Binomial Test Example 🍞 slide 2/3</vt:lpstr>
      <vt:lpstr>Binomial Test Example 🍞 slide 3/3</vt:lpstr>
      <vt:lpstr>We Conducted a Binomial Test!</vt:lpstr>
      <vt:lpstr>Confidence Interval of a Proportion  It’s not normal</vt:lpstr>
      <vt:lpstr>An Aside: 95% CIs for the Binomial</vt:lpstr>
      <vt:lpstr>Analyzing Proportion Summary</vt:lpstr>
      <vt:lpstr>Key Points</vt:lpstr>
      <vt:lpstr>Biology &amp; Statistics</vt:lpstr>
      <vt:lpstr>Biology and Statistics Go Together</vt:lpstr>
      <vt:lpstr>Pearson, Galton, and Fisher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07 Analyzing Proportions</dc:title>
  <dc:creator/>
  <cp:keywords/>
  <cp:lastModifiedBy>Microsoft Office User</cp:lastModifiedBy>
  <cp:revision>45</cp:revision>
  <dcterms:created xsi:type="dcterms:W3CDTF">2019-05-21T03:56:19Z</dcterms:created>
  <dcterms:modified xsi:type="dcterms:W3CDTF">2019-08-04T22:10:57Z</dcterms:modified>
</cp:coreProperties>
</file>