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84" r:id="rId2"/>
    <p:sldId id="345" r:id="rId3"/>
    <p:sldId id="375" r:id="rId4"/>
    <p:sldId id="386" r:id="rId5"/>
    <p:sldId id="387" r:id="rId6"/>
    <p:sldId id="390" r:id="rId7"/>
    <p:sldId id="388" r:id="rId8"/>
    <p:sldId id="389" r:id="rId9"/>
    <p:sldId id="391" r:id="rId10"/>
    <p:sldId id="418" r:id="rId11"/>
    <p:sldId id="392" r:id="rId12"/>
    <p:sldId id="440" r:id="rId13"/>
    <p:sldId id="394" r:id="rId14"/>
    <p:sldId id="536" r:id="rId15"/>
    <p:sldId id="537" r:id="rId16"/>
    <p:sldId id="397" r:id="rId17"/>
    <p:sldId id="538" r:id="rId18"/>
    <p:sldId id="398" r:id="rId19"/>
    <p:sldId id="399" r:id="rId20"/>
    <p:sldId id="400" r:id="rId21"/>
    <p:sldId id="539" r:id="rId22"/>
    <p:sldId id="402" r:id="rId23"/>
    <p:sldId id="540" r:id="rId24"/>
    <p:sldId id="403" r:id="rId25"/>
    <p:sldId id="404" r:id="rId26"/>
    <p:sldId id="541" r:id="rId27"/>
    <p:sldId id="406" r:id="rId28"/>
    <p:sldId id="407" r:id="rId29"/>
    <p:sldId id="408" r:id="rId30"/>
    <p:sldId id="409" r:id="rId31"/>
    <p:sldId id="416" r:id="rId32"/>
    <p:sldId id="417" r:id="rId33"/>
    <p:sldId id="411" r:id="rId34"/>
    <p:sldId id="439" r:id="rId35"/>
    <p:sldId id="412" r:id="rId36"/>
    <p:sldId id="413" r:id="rId37"/>
    <p:sldId id="438" r:id="rId38"/>
    <p:sldId id="542" r:id="rId39"/>
    <p:sldId id="415" r:id="rId40"/>
    <p:sldId id="492" r:id="rId41"/>
    <p:sldId id="543" r:id="rId42"/>
    <p:sldId id="544" r:id="rId43"/>
    <p:sldId id="545" r:id="rId44"/>
    <p:sldId id="54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2F7"/>
    <a:srgbClr val="FF3399"/>
    <a:srgbClr val="FF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9" autoAdjust="0"/>
    <p:restoredTop sz="94711" autoAdjust="0"/>
  </p:normalViewPr>
  <p:slideViewPr>
    <p:cSldViewPr snapToGrid="0" snapToObjects="1">
      <p:cViewPr>
        <p:scale>
          <a:sx n="98" d="100"/>
          <a:sy n="98" d="100"/>
        </p:scale>
        <p:origin x="784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660-B041-AF45-97F3-D955E51842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71F0-524D-1747-A519-0950957D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fishmanla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19056989" TargetMode="External"/><Relationship Id="rId4" Type="http://schemas.openxmlformats.org/officeDocument/2006/relationships/hyperlink" Target="https://upload.wikimedia.org/wikipedia/commons/thumb/e/e2/Seep-spring_Monkeyflower_%283419913157%29.jpg/240px-Seep-spring_Monkeyflower_%283419913157%29.jp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9881385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olab.org/story/91971-secrets-of-succe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Goodness of Fit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799" y="5406189"/>
            <a:ext cx="4351421" cy="101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dirty="0"/>
            </a:br>
            <a:br>
              <a:rPr lang="en-US" dirty="0"/>
            </a:br>
            <a:r>
              <a:rPr lang="en-US" sz="4500" dirty="0"/>
              <a:t>Analysis of Biological Data</a:t>
            </a:r>
          </a:p>
          <a:p>
            <a:pPr algn="l"/>
            <a:r>
              <a:rPr lang="en-US" sz="4500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5973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Remember: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𝑂𝑏𝑠𝑒𝑟𝑣𝑒𝑑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𝐸𝑥𝑝𝑒𝑐𝑡𝑒𝑑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F9E2F7"/>
                    </a:solidFill>
                  </a:rPr>
                  <a:t>slide 2/3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7C2B70-E01C-F34B-96AE-9131426FF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67129"/>
              </p:ext>
            </p:extLst>
          </p:nvPr>
        </p:nvGraphicFramePr>
        <p:xfrm>
          <a:off x="298647" y="2790190"/>
          <a:ext cx="8546706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422">
                  <a:extLst>
                    <a:ext uri="{9D8B030D-6E8A-4147-A177-3AD203B41FA5}">
                      <a16:colId xmlns:a16="http://schemas.microsoft.com/office/drawing/2014/main" val="2484477873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76599595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301290169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428316513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897692153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27136867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130300996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615455710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3821889071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655442120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80555524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13350280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78365871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Month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Jan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Feb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Apr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Aug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Sept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Oct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Nov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Dec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9642637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Observed # births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85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6466558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Expected # births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108.6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107.4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106.7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109.1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105.8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102.0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98.0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7066400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i="1" u="sng" dirty="0">
                          <a:solidFill>
                            <a:srgbClr val="F9E2F7"/>
                          </a:solidFill>
                        </a:rPr>
                        <a:t>(</a:t>
                      </a:r>
                      <a:r>
                        <a:rPr lang="en-US" sz="1800" i="1" u="sng" dirty="0" err="1">
                          <a:solidFill>
                            <a:srgbClr val="F9E2F7"/>
                          </a:solidFill>
                        </a:rPr>
                        <a:t>Obs</a:t>
                      </a:r>
                      <a:r>
                        <a:rPr lang="en-US" sz="1800" i="1" u="sng" dirty="0">
                          <a:solidFill>
                            <a:srgbClr val="F9E2F7"/>
                          </a:solidFill>
                        </a:rPr>
                        <a:t> - Expect)</a:t>
                      </a:r>
                      <a:r>
                        <a:rPr lang="en-US" sz="1800" i="1" u="sng" baseline="30000" dirty="0">
                          <a:solidFill>
                            <a:srgbClr val="F9E2F7"/>
                          </a:solidFill>
                        </a:rPr>
                        <a:t>2</a:t>
                      </a:r>
                      <a:r>
                        <a:rPr lang="en-US" sz="1800" i="1" dirty="0">
                          <a:solidFill>
                            <a:srgbClr val="F9E2F7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800" i="1" dirty="0">
                          <a:solidFill>
                            <a:srgbClr val="F9E2F7"/>
                          </a:solidFill>
                        </a:rPr>
                        <a:t>Expect</a:t>
                      </a:r>
                    </a:p>
                  </a:txBody>
                  <a:tcPr marL="0" marR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11.8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9.5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1.2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2.5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1.6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2.1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5.1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3.2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5.5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1.7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5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Find</a:t>
                </a:r>
                <a:r>
                  <a:rPr lang="ar-AE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by summing overall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𝑂𝑏𝑠𝑒𝑟𝑣𝑒𝑑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𝐸𝑥𝑝𝑒𝑐𝑡𝑒𝑑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Here </a:t>
                </a:r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= 11.8+ 9.5 +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0.3 + 1.2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 +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0.5 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+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2.5 + 1.6 + 2.1 +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5.1 + 3.2 + 5.5 + 1.7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600" dirty="0"/>
                  <a:t>= </a:t>
                </a:r>
                <a:r>
                  <a:rPr lang="en-US" dirty="0"/>
                  <a:t>45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= 44.89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F9E2F7"/>
                    </a:solidFill>
                  </a:rPr>
                  <a:t> </a:t>
                </a:r>
                <a:r>
                  <a:rPr lang="en-US" sz="1000" dirty="0">
                    <a:solidFill>
                      <a:srgbClr val="F9E2F7"/>
                    </a:solidFill>
                  </a:rPr>
                  <a:t>slide 3/3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2FE8715-E2E8-D94E-ACFD-977EF80A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856"/>
            <a:ext cx="9144000" cy="1477328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# in R (exact answer):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       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nhl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%&gt;%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mutate(</a:t>
            </a:r>
            <a:r>
              <a:rPr lang="en-US" altLang="en-US" dirty="0">
                <a:solidFill>
                  <a:srgbClr val="009F5D"/>
                </a:solidFill>
                <a:latin typeface="Courier" pitchFamily="2" charset="0"/>
              </a:rPr>
              <a:t>`(O-E^2)/E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Courier" pitchFamily="2" charset="0"/>
              </a:rPr>
              <a:t>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= </a:t>
            </a: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(</a:t>
            </a:r>
            <a:r>
              <a:rPr lang="en-US" altLang="en-US" dirty="0" err="1">
                <a:solidFill>
                  <a:srgbClr val="515151"/>
                </a:solidFill>
                <a:latin typeface="Courier" pitchFamily="2" charset="0"/>
              </a:rPr>
              <a:t>obs.births-expected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.n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)^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/</a:t>
            </a:r>
            <a:r>
              <a:rPr lang="en-US" altLang="en-US" dirty="0" err="1">
                <a:solidFill>
                  <a:srgbClr val="515151"/>
                </a:solidFill>
                <a:latin typeface="Courier" pitchFamily="2" charset="0"/>
              </a:rPr>
              <a:t>expected.n</a:t>
            </a: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) %&gt;%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summarise</a:t>
            </a: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(chi2 = sum(</a:t>
            </a:r>
            <a:r>
              <a:rPr lang="en-US" altLang="en-US" dirty="0">
                <a:solidFill>
                  <a:srgbClr val="009F5D"/>
                </a:solidFill>
                <a:latin typeface="Courier" pitchFamily="2" charset="0"/>
              </a:rPr>
              <a:t>`(O-E^2)/E`</a:t>
            </a: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))</a:t>
            </a:r>
            <a:r>
              <a:rPr lang="en-US" altLang="en-US" dirty="0">
                <a:latin typeface="Courier" pitchFamily="2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9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716" y="1600200"/>
                <a:ext cx="8598568" cy="512127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simulation: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Randomly assign hockey players birth dates. 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these random data following the null.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this many times.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Compare observed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under the null.</a:t>
                </a:r>
              </a:p>
              <a:p>
                <a:pPr marL="0" indent="0" algn="r">
                  <a:buNone/>
                </a:pPr>
                <a:br>
                  <a:rPr lang="ar-A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1600200"/>
                <a:ext cx="8598568" cy="5121275"/>
              </a:xfrm>
              <a:blipFill>
                <a:blip r:embed="rId2"/>
                <a:stretch>
                  <a:fillRect l="-1325" t="-1238" r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From Test Stat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9E2F7"/>
                    </a:solidFill>
                  </a:rPr>
                  <a:t>) to P-value </a:t>
                </a:r>
                <a:r>
                  <a:rPr lang="en-US" sz="1000" dirty="0">
                    <a:solidFill>
                      <a:srgbClr val="F9E2F7"/>
                    </a:solidFill>
                  </a:rPr>
                  <a:t>slide 1/2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AABC4-05BA-9C46-BA73-F14B8660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08" y="4334755"/>
            <a:ext cx="5354443" cy="25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716" y="1600200"/>
                <a:ext cx="8598568" cy="5121275"/>
              </a:xfrm>
            </p:spPr>
            <p:txBody>
              <a:bodyPr>
                <a:normAutofit/>
              </a:bodyPr>
              <a:lstStyle/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P-value is the proportion of samples with test stats as or more extreme than observed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true. 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800" dirty="0"/>
                  <a:t> </a:t>
                </a:r>
                <a:r>
                  <a:rPr lang="en-US" sz="2800" dirty="0"/>
                  <a:t>distribution shows the expected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800" dirty="0"/>
                  <a:t> </a:t>
                </a:r>
                <a:r>
                  <a:rPr lang="en-US" sz="280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800" dirty="0"/>
                  <a:t>.</a:t>
                </a:r>
                <a:endParaRPr lang="en-US" sz="2800" dirty="0"/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Reassuringly this distribution matches our simulation.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Clearly it would be super weird to get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800" dirty="0"/>
                  <a:t>.</a:t>
                </a:r>
                <a:endParaRPr lang="en-US" sz="2800" dirty="0"/>
              </a:p>
              <a:p>
                <a:pPr algn="r">
                  <a:buFontTx/>
                  <a:buChar char="-"/>
                </a:pPr>
                <a:endParaRPr lang="en-US" sz="2800" dirty="0"/>
              </a:p>
              <a:p>
                <a:pPr marL="0" indent="0" algn="r">
                  <a:buNone/>
                </a:pPr>
                <a:br>
                  <a:rPr lang="ar-AE" sz="2800" dirty="0"/>
                </a:br>
                <a:r>
                  <a:rPr lang="en-US" sz="2800" dirty="0"/>
                  <a:t> </a:t>
                </a:r>
                <a:endParaRPr 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1600200"/>
                <a:ext cx="8598568" cy="5121275"/>
              </a:xfrm>
              <a:blipFill>
                <a:blip r:embed="rId2"/>
                <a:stretch>
                  <a:fillRect l="-1178" t="-1238" r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From Test Stat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9E2F7"/>
                    </a:solidFill>
                  </a:rPr>
                  <a:t>) to P-value </a:t>
                </a:r>
                <a:r>
                  <a:rPr lang="en-US" sz="1000" dirty="0">
                    <a:solidFill>
                      <a:srgbClr val="F9E2F7"/>
                    </a:solidFill>
                  </a:rPr>
                  <a:t>slide 2/2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FDB1A-DE70-C343-B63C-2A0387955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76" t="-1103" r="-1076" b="-1103"/>
          <a:stretch/>
        </p:blipFill>
        <p:spPr>
          <a:xfrm>
            <a:off x="1602057" y="4278555"/>
            <a:ext cx="5473703" cy="25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The 𝜒</a:t>
            </a:r>
            <a:r>
              <a:rPr lang="en-US" sz="5000" cap="none" baseline="30000" dirty="0">
                <a:solidFill>
                  <a:srgbClr val="F9E2F7"/>
                </a:solidFill>
              </a:rPr>
              <a:t>2</a:t>
            </a:r>
            <a:r>
              <a:rPr lang="en-US" sz="5000" cap="none" dirty="0">
                <a:solidFill>
                  <a:srgbClr val="F9E2F7"/>
                </a:solidFill>
              </a:rPr>
              <a:t>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7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𝜒</a:t>
            </a:r>
            <a:r>
              <a:rPr lang="en-US" sz="4000" baseline="30000" dirty="0"/>
              <a:t>2</a:t>
            </a:r>
            <a:r>
              <a:rPr lang="en-US" sz="4000" dirty="0"/>
              <a:t> distribution describes the sampling distribution of 𝜒</a:t>
            </a:r>
            <a:r>
              <a:rPr lang="en-US" sz="4000" baseline="30000" dirty="0"/>
              <a:t>2</a:t>
            </a:r>
            <a:r>
              <a:rPr lang="en-US" sz="4000" dirty="0"/>
              <a:t> under a null hypothesis predicting expected categorical counts.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There are many </a:t>
            </a:r>
            <a:r>
              <a:rPr lang="en-US" sz="4000" dirty="0"/>
              <a:t>𝜒</a:t>
            </a:r>
            <a:r>
              <a:rPr lang="en-US" sz="4000" baseline="30000" dirty="0"/>
              <a:t>2</a:t>
            </a:r>
            <a:r>
              <a:rPr lang="en-US" sz="4000" dirty="0"/>
              <a:t> distributions, each associated with a different number of degrees of freedom.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Introducing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9E2F7"/>
                    </a:solidFill>
                  </a:rPr>
                  <a:t> Distribution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0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4000" dirty="0"/>
                  <a:t> </a:t>
                </a:r>
                <a:r>
                  <a:rPr lang="en-US" sz="4000" dirty="0"/>
                  <a:t>tests the number of degrees of freedom equals </a:t>
                </a:r>
                <a:r>
                  <a:rPr lang="en-US" sz="4000" dirty="0" err="1"/>
                  <a:t>df</a:t>
                </a:r>
                <a:r>
                  <a:rPr lang="en-US" sz="4000" dirty="0"/>
                  <a:t> = # categories - 1 - # params estimated from data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sz="4000" dirty="0"/>
                  <a:t>More broadly the degrees of freedom describe</a:t>
                </a:r>
                <a:r>
                  <a:rPr lang="en-US" sz="2800" dirty="0"/>
                  <a:t> </a:t>
                </a:r>
                <a:r>
                  <a:rPr lang="en-US" sz="4000" dirty="0"/>
                  <a:t>how many data points can “wobble around” following initial estimation of your model.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2228" r="-3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What Is A Degree of Freedom?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722913" cy="5121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the idea that counts come from a given model by  comparing 𝜒</a:t>
            </a:r>
            <a:r>
              <a:rPr lang="en-US" baseline="30000" dirty="0"/>
              <a:t>2</a:t>
            </a:r>
            <a:r>
              <a:rPr lang="en-US" dirty="0"/>
              <a:t> of your data to the 𝜒</a:t>
            </a:r>
            <a:r>
              <a:rPr lang="en-US" baseline="30000" dirty="0"/>
              <a:t>2</a:t>
            </a:r>
            <a:r>
              <a:rPr lang="en-US" dirty="0"/>
              <a:t> distribution.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a one tailed test – we only care if data are too far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9E2F7"/>
                    </a:solidFill>
                  </a:rPr>
                  <a:t> Test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6EA28-33A5-914E-8BAD-6993BA3A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51" y="1862895"/>
            <a:ext cx="4028004" cy="3964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89461D-D432-E54B-BF1E-90B7378D2A79}"/>
              </a:ext>
            </a:extLst>
          </p:cNvPr>
          <p:cNvSpPr/>
          <p:nvPr/>
        </p:nvSpPr>
        <p:spPr>
          <a:xfrm>
            <a:off x="796835" y="6090088"/>
            <a:ext cx="9739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from expectations, not if  they’re too close. </a:t>
            </a:r>
          </a:p>
        </p:txBody>
      </p:sp>
    </p:spTree>
    <p:extLst>
      <p:ext uri="{BB962C8B-B14F-4D97-AF65-F5344CB8AC3E}">
        <p14:creationId xmlns:p14="http://schemas.microsoft.com/office/powerpoint/2010/main" val="302203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3500" b="1" dirty="0"/>
              <a:t>No expected values &lt;1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No more than 20% of expected values &lt;5.</a:t>
            </a:r>
          </a:p>
          <a:p>
            <a:endParaRPr lang="en-US" sz="3500" b="1" dirty="0"/>
          </a:p>
          <a:p>
            <a:endParaRPr lang="en-US" sz="35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5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Do we meet these expectations?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Assumptions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4000" dirty="0">
                    <a:solidFill>
                      <a:srgbClr val="F9E2F7"/>
                    </a:solidFill>
                  </a:rPr>
                  <a:t> </a:t>
                </a:r>
                <a:r>
                  <a:rPr lang="en-US" sz="4000" dirty="0">
                    <a:solidFill>
                      <a:srgbClr val="F9E2F7"/>
                    </a:solidFill>
                  </a:rPr>
                  <a:t>tests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C37534-67FC-014E-904F-7B3470DE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89443"/>
              </p:ext>
            </p:extLst>
          </p:nvPr>
        </p:nvGraphicFramePr>
        <p:xfrm>
          <a:off x="298647" y="3234329"/>
          <a:ext cx="854670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422">
                  <a:extLst>
                    <a:ext uri="{9D8B030D-6E8A-4147-A177-3AD203B41FA5}">
                      <a16:colId xmlns:a16="http://schemas.microsoft.com/office/drawing/2014/main" val="2484477873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76599595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301290169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428316513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897692153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27136867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130300996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615455710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3821889071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655442120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2805555247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133502805"/>
                    </a:ext>
                  </a:extLst>
                </a:gridCol>
                <a:gridCol w="590357">
                  <a:extLst>
                    <a:ext uri="{9D8B030D-6E8A-4147-A177-3AD203B41FA5}">
                      <a16:colId xmlns:a16="http://schemas.microsoft.com/office/drawing/2014/main" val="178365871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Month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Jan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Feb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Apr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Aug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Sept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Oct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Nov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Dec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9642637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Expected # births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108.6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107.4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106.7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109.1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105.8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102.0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98.0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70664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0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0" y="1405327"/>
            <a:ext cx="7850780" cy="1482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Statistical Table A </a:t>
            </a:r>
            <a:r>
              <a:rPr lang="en-US" sz="2800" dirty="0"/>
              <a:t>in your book (old school). </a:t>
            </a:r>
          </a:p>
          <a:p>
            <a:pPr marL="0" indent="0">
              <a:buNone/>
            </a:pPr>
            <a:r>
              <a:rPr lang="en-US" sz="2800" dirty="0"/>
              <a:t>Recall = 44.89, 𝜒^2 , </a:t>
            </a:r>
            <a:r>
              <a:rPr lang="en-US" sz="2800" dirty="0" err="1"/>
              <a:t>df</a:t>
            </a:r>
            <a:r>
              <a:rPr lang="en-US" sz="2800" dirty="0"/>
              <a:t> = 12 – 1 = 11. So </a:t>
            </a:r>
            <a:r>
              <a:rPr lang="en-US" sz="2800" i="1" dirty="0">
                <a:solidFill>
                  <a:srgbClr val="FF0000"/>
                </a:solidFill>
              </a:rPr>
              <a:t>P &lt; 10</a:t>
            </a:r>
            <a:r>
              <a:rPr lang="en-US" sz="2800" i="1" baseline="30000" dirty="0">
                <a:solidFill>
                  <a:srgbClr val="FF0000"/>
                </a:solidFill>
              </a:rPr>
              <a:t>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 smtClean="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4000" dirty="0">
                    <a:solidFill>
                      <a:srgbClr val="F9E2F7"/>
                    </a:solidFill>
                  </a:rPr>
                  <a:t> </a:t>
                </a:r>
                <a:r>
                  <a:rPr lang="en-US" sz="4000" dirty="0">
                    <a:solidFill>
                      <a:srgbClr val="F9E2F7"/>
                    </a:solidFill>
                  </a:rPr>
                  <a:t>P-value and Stats Tables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730F46-7D54-40AC-93D8-B28226A10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31258"/>
                  </p:ext>
                </p:extLst>
              </p:nvPr>
            </p:nvGraphicFramePr>
            <p:xfrm>
              <a:off x="378820" y="2610738"/>
              <a:ext cx="8307980" cy="36449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92642">
                      <a:extLst>
                        <a:ext uri="{9D8B030D-6E8A-4147-A177-3AD203B41FA5}">
                          <a16:colId xmlns:a16="http://schemas.microsoft.com/office/drawing/2014/main" val="2484477873"/>
                        </a:ext>
                      </a:extLst>
                    </a:gridCol>
                    <a:gridCol w="853575">
                      <a:extLst>
                        <a:ext uri="{9D8B030D-6E8A-4147-A177-3AD203B41FA5}">
                          <a16:colId xmlns:a16="http://schemas.microsoft.com/office/drawing/2014/main" val="1765995955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3012901697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4283165135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1897692153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2271368677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1130300996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615455710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3821889071"/>
                        </a:ext>
                      </a:extLst>
                    </a:gridCol>
                  </a:tblGrid>
                  <a:tr h="17831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rgbClr val="F9E2F7"/>
                              </a:solidFill>
                            </a:rPr>
                            <a:t>Degrees of freedom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rgbClr val="F9E2F7"/>
                              </a:solidFill>
                            </a:rPr>
                            <a:t>Pr(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800" b="0" i="1" smtClean="0">
                                      <a:solidFill>
                                        <a:srgbClr val="F9E2F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800" b="0" i="1">
                                      <a:solidFill>
                                        <a:srgbClr val="F9E2F7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ar-AE" sz="1800" b="0">
                                      <a:solidFill>
                                        <a:srgbClr val="F9E2F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)&gt;</m:t>
                              </m:r>
                              <m:r>
                                <a:rPr lang="en-US" sz="1800" b="0" i="1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0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given</m:t>
                              </m:r>
                              <m:r>
                                <a:rPr lang="en-US" sz="1800" b="0" i="0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b="0" i="1" baseline="-25000" smtClean="0">
                                  <a:solidFill>
                                    <a:srgbClr val="F9E2F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ar-AE" sz="1800" b="0" dirty="0">
                              <a:solidFill>
                                <a:srgbClr val="F9E2F7"/>
                              </a:solidFill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rgbClr val="F9E2F7"/>
                              </a:solidFill>
                            </a:rPr>
                            <a:t> </a:t>
                          </a:r>
                        </a:p>
                      </a:txBody>
                      <a:tcPr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392568"/>
                      </a:ext>
                    </a:extLst>
                  </a:tr>
                  <a:tr h="455090">
                    <a:tc vMerge="1"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0.1</a:t>
                          </a:r>
                        </a:p>
                      </a:txBody>
                      <a:tcPr marL="45720" marR="45720" anchor="ctr"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0.05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="1" baseline="30000" dirty="0">
                              <a:solidFill>
                                <a:srgbClr val="F9E2F7"/>
                              </a:solidFill>
                            </a:rPr>
                            <a:t>-5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263761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24.3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29.9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35.3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2594643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13.4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20.1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37.3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42.7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48.0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0974168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16.9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27.9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33.7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39.3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44.8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0636517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16.0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23.2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29.6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35.6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41.3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46.9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52.3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5510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24.7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37.4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43.2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48.9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54.4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629037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32.9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39.1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56.4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1076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730F46-7D54-40AC-93D8-B28226A10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31258"/>
                  </p:ext>
                </p:extLst>
              </p:nvPr>
            </p:nvGraphicFramePr>
            <p:xfrm>
              <a:off x="378820" y="2610738"/>
              <a:ext cx="8307980" cy="36449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92642">
                      <a:extLst>
                        <a:ext uri="{9D8B030D-6E8A-4147-A177-3AD203B41FA5}">
                          <a16:colId xmlns:a16="http://schemas.microsoft.com/office/drawing/2014/main" val="2484477873"/>
                        </a:ext>
                      </a:extLst>
                    </a:gridCol>
                    <a:gridCol w="853575">
                      <a:extLst>
                        <a:ext uri="{9D8B030D-6E8A-4147-A177-3AD203B41FA5}">
                          <a16:colId xmlns:a16="http://schemas.microsoft.com/office/drawing/2014/main" val="1765995955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3012901697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4283165135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1897692153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2271368677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1130300996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615455710"/>
                        </a:ext>
                      </a:extLst>
                    </a:gridCol>
                    <a:gridCol w="923109">
                      <a:extLst>
                        <a:ext uri="{9D8B030D-6E8A-4147-A177-3AD203B41FA5}">
                          <a16:colId xmlns:a16="http://schemas.microsoft.com/office/drawing/2014/main" val="3821889071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rgbClr val="F9E2F7"/>
                              </a:solidFill>
                            </a:rPr>
                            <a:t>Degrees of freedom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8" t="-10345" b="-9068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392568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0.1</a:t>
                          </a:r>
                        </a:p>
                      </a:txBody>
                      <a:tcPr marL="45720" marR="45720" anchor="ctr"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0.05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="1" baseline="30000" dirty="0">
                              <a:solidFill>
                                <a:srgbClr val="F9E2F7"/>
                              </a:solidFill>
                            </a:rPr>
                            <a:t>-5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F9E2F7"/>
                              </a:solidFill>
                            </a:rPr>
                            <a:t>X = 10</a:t>
                          </a:r>
                          <a:r>
                            <a:rPr lang="en-US" sz="1800" baseline="30000" dirty="0">
                              <a:solidFill>
                                <a:srgbClr val="F9E2F7"/>
                              </a:solidFill>
                            </a:rPr>
                            <a:t>-7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263761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24.3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29.9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35.3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2594643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13.4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20.1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37.3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42.7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48.0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0974168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14.7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16.9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27.9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33.7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39.3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44.8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0636517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16.0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23.2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29.6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35.6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41.3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46.9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52.3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5510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24.7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31.3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37.4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43.2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48.9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54.4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629037"/>
                      </a:ext>
                    </a:extLst>
                  </a:tr>
                  <a:tr h="45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18.5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21.0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26.2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32.9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39.1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45.1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50.8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56.4</a:t>
                          </a:r>
                        </a:p>
                      </a:txBody>
                      <a:tcPr marL="45720" marR="457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1076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28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Develop &amp; test null hypotheses for count data.</a:t>
                </a:r>
              </a:p>
              <a:p>
                <a:r>
                  <a:rPr lang="en-US" dirty="0"/>
                  <a:t>Know when to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count data &amp; a null.</a:t>
                </a:r>
              </a:p>
              <a:p>
                <a:r>
                  <a:rPr lang="en-US" dirty="0"/>
                  <a:t>Diagnose if data meet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assumptions.</a:t>
                </a:r>
              </a:p>
              <a:p>
                <a:r>
                  <a:rPr lang="en-US" dirty="0"/>
                  <a:t>Know what to do when data do not meet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assumptions.</a:t>
                </a:r>
              </a:p>
              <a:p>
                <a:r>
                  <a:rPr lang="en-US" dirty="0"/>
                  <a:t>Utilize diverse distributions (Proportional, Binomial, Poisson etc.) to generate a null and test this null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goodness of fit test.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 r="-1235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Key Learning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4">
                <a:extLst>
                  <a:ext uri="{FF2B5EF4-FFF2-40B4-BE49-F238E27FC236}">
                    <a16:creationId xmlns:a16="http://schemas.microsoft.com/office/drawing/2014/main" id="{7A14C833-C97E-F04A-AE46-F9DECF6CA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188" y="5380672"/>
                <a:ext cx="9509760" cy="147732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65760" tIns="182880" rIns="365760" bIns="18288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515151"/>
                    </a:solidFill>
                    <a:effectLst/>
                    <a:latin typeface="Courier" pitchFamily="2" charset="0"/>
                  </a:rPr>
                  <a:t># Find the P-value in R without a stats table: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515151"/>
                    </a:solidFill>
                    <a:effectLst/>
                    <a:latin typeface="Courier" pitchFamily="2" charset="0"/>
                  </a:rPr>
                  <a:t>              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err="1">
                    <a:latin typeface="Courier"/>
                  </a:rPr>
                  <a:t>pchisq</a:t>
                </a:r>
                <a:r>
                  <a:rPr lang="en-US" sz="2400" dirty="0">
                    <a:latin typeface="Courier"/>
                  </a:rPr>
                  <a:t>(q = </a:t>
                </a:r>
                <a:r>
                  <a:rPr lang="en-US" sz="2400" dirty="0"/>
                  <a:t>45</a:t>
                </a:r>
                <a:r>
                  <a:rPr lang="en-US" sz="2400" dirty="0">
                    <a:latin typeface="Courier"/>
                  </a:rPr>
                  <a:t>, </a:t>
                </a:r>
                <a:r>
                  <a:rPr lang="en-US" sz="2400" dirty="0" err="1">
                    <a:latin typeface="Courier"/>
                  </a:rPr>
                  <a:t>df</a:t>
                </a:r>
                <a:r>
                  <a:rPr lang="en-US" sz="2400" dirty="0">
                    <a:latin typeface="Courier"/>
                  </a:rPr>
                  <a:t> = 11, </a:t>
                </a:r>
                <a:r>
                  <a:rPr lang="en-US" sz="2400" dirty="0" err="1">
                    <a:latin typeface="Courier"/>
                  </a:rPr>
                  <a:t>lower.tail</a:t>
                </a:r>
                <a:r>
                  <a:rPr lang="en-US" sz="2400" dirty="0">
                    <a:latin typeface="Courier"/>
                  </a:rPr>
                  <a:t> = FALSE)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/>
                  <a:t>##   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ar-AE" sz="2400" dirty="0"/>
              </a:p>
            </p:txBody>
          </p:sp>
        </mc:Choice>
        <mc:Fallback>
          <p:sp>
            <p:nvSpPr>
              <p:cNvPr id="5" name="Rectangle 14">
                <a:extLst>
                  <a:ext uri="{FF2B5EF4-FFF2-40B4-BE49-F238E27FC236}">
                    <a16:creationId xmlns:a16="http://schemas.microsoft.com/office/drawing/2014/main" id="{7A14C833-C97E-F04A-AE46-F9DECF6CA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9188" y="5380672"/>
                <a:ext cx="950976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/>
              <a:t>P is very small. This means that the null hypothesis would rarely make data like these.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We reject </a:t>
            </a:r>
            <a:r>
              <a:rPr lang="en-US" sz="3400" i="1" dirty="0">
                <a:solidFill>
                  <a:srgbClr val="FF0000"/>
                </a:solidFill>
              </a:rPr>
              <a:t>H</a:t>
            </a:r>
            <a:r>
              <a:rPr lang="en-US" sz="3400" i="1" baseline="-25000" dirty="0">
                <a:solidFill>
                  <a:srgbClr val="FF0000"/>
                </a:solidFill>
              </a:rPr>
              <a:t>0</a:t>
            </a:r>
            <a:r>
              <a:rPr lang="en-US" sz="3400" dirty="0">
                <a:solidFill>
                  <a:srgbClr val="FF0000"/>
                </a:solidFill>
              </a:rPr>
              <a:t>, and conclude that birth months of NHL players are non-random.</a:t>
            </a:r>
          </a:p>
          <a:p>
            <a:pPr marL="0" indent="0">
              <a:buNone/>
            </a:pPr>
            <a:endParaRPr lang="en-US" sz="2400" dirty="0">
              <a:solidFill>
                <a:srgbClr val="FF33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Hockey Birth Day. Conclusions 🏒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Using the 𝜒</a:t>
            </a:r>
            <a:r>
              <a:rPr lang="en-US" sz="5000" cap="none" baseline="30000" dirty="0">
                <a:solidFill>
                  <a:srgbClr val="F9E2F7"/>
                </a:solidFill>
              </a:rPr>
              <a:t>2</a:t>
            </a:r>
            <a:r>
              <a:rPr lang="en-US" sz="5000" cap="none" dirty="0">
                <a:solidFill>
                  <a:srgbClr val="F9E2F7"/>
                </a:solidFill>
              </a:rPr>
              <a:t> to test if data </a:t>
            </a:r>
            <a:br>
              <a:rPr lang="en-US" sz="5000" cap="none" dirty="0">
                <a:solidFill>
                  <a:srgbClr val="F9E2F7"/>
                </a:solidFill>
              </a:rPr>
            </a:br>
            <a:r>
              <a:rPr lang="en-US" sz="5000" cap="none" dirty="0">
                <a:solidFill>
                  <a:srgbClr val="F9E2F7"/>
                </a:solidFill>
              </a:rPr>
              <a:t>are binomially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62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example, we test the null hypothesis that meiosis in monkeyflower hybrids follows the expectations from a Punnett square.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We use a 𝜒</a:t>
            </a:r>
            <a:r>
              <a:rPr lang="en-US" baseline="30000" dirty="0"/>
              <a:t>2</a:t>
            </a:r>
            <a:r>
              <a:rPr lang="en-US" dirty="0"/>
              <a:t> goodness of fit test to see if data meet binomial expectations. </a:t>
            </a:r>
            <a:r>
              <a:rPr lang="en-US" b="1" dirty="0"/>
              <a:t>Note that this is not a binomial test, know the difference. </a:t>
            </a:r>
          </a:p>
          <a:p>
            <a:pPr marL="0" indent="0">
              <a:buNone/>
            </a:pPr>
            <a:r>
              <a:rPr lang="en-US" dirty="0"/>
              <a:t>Later, we will apply the 𝜒</a:t>
            </a:r>
            <a:r>
              <a:rPr lang="en-US" baseline="30000" dirty="0"/>
              <a:t>2</a:t>
            </a:r>
            <a:r>
              <a:rPr lang="en-US" dirty="0"/>
              <a:t> goodness of fit test to the Poisson distribution.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We can use 𝜒</a:t>
            </a:r>
            <a:r>
              <a:rPr lang="en-US" sz="4000" baseline="30000" dirty="0">
                <a:solidFill>
                  <a:srgbClr val="F9E2F7"/>
                </a:solidFill>
              </a:rPr>
              <a:t>2</a:t>
            </a:r>
            <a:r>
              <a:rPr lang="en-US" sz="4000" dirty="0">
                <a:solidFill>
                  <a:srgbClr val="F9E2F7"/>
                </a:solidFill>
              </a:rPr>
              <a:t> for any discrete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5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making hybrids between monkeyflower species, in one cross </a:t>
            </a:r>
            <a:r>
              <a:rPr lang="en-US" dirty="0">
                <a:hlinkClick r:id="rId2"/>
              </a:rPr>
              <a:t>Lila Fishman</a:t>
            </a:r>
            <a:r>
              <a:rPr lang="en-US" dirty="0"/>
              <a:t> found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48 GG homozygotes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37 GN heterozygotes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 NN homozygotes</a:t>
            </a:r>
          </a:p>
          <a:p>
            <a:pPr marL="0" indent="0">
              <a:buNone/>
            </a:pPr>
            <a:r>
              <a:rPr lang="en-US" dirty="0"/>
              <a:t>This surprised her.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What’s the probability that Lila would see this (or something more extreme) under chance alone?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33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Is Meiosis in 🐒🌸 Fair?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BB497-5E90-411E-89F0-8D632ED3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0" t="24406" r="62742" b="53372"/>
          <a:stretch/>
        </p:blipFill>
        <p:spPr>
          <a:xfrm>
            <a:off x="5517444" y="2791123"/>
            <a:ext cx="2555402" cy="1722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AFEDD9-FB1A-C448-A8C3-256CB0231E57}"/>
              </a:ext>
            </a:extLst>
          </p:cNvPr>
          <p:cNvSpPr/>
          <p:nvPr/>
        </p:nvSpPr>
        <p:spPr>
          <a:xfrm>
            <a:off x="0" y="6623794"/>
            <a:ext cx="8686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Image from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https://upload.wikimedia.org/wikipedia/commons/thumb/e/e2/Seep-spring_Monkeyflower_%283419913157%29.jpg/240px-Seep-spring_Monkeyflower_%283419913157%29.jpg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EED6B-DF96-C545-84B4-6D7D062CB37D}"/>
              </a:ext>
            </a:extLst>
          </p:cNvPr>
          <p:cNvSpPr/>
          <p:nvPr/>
        </p:nvSpPr>
        <p:spPr>
          <a:xfrm>
            <a:off x="1724297" y="5901172"/>
            <a:ext cx="64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from: Fishman and Saunders. 2008. </a:t>
            </a:r>
            <a:r>
              <a:rPr lang="en-US" dirty="0">
                <a:hlinkClick r:id="rId5"/>
              </a:rPr>
              <a:t>Science 322: 1559-1562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11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360229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Genotypes follow Mendelian expectations of 1:2:1.</a:t>
                </a:r>
                <a:r>
                  <a:rPr lang="ar-AE" sz="2800" dirty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Genotypes don’t follow expectations of 1:2:1.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Df</a:t>
                </a:r>
                <a:r>
                  <a:rPr lang="en-US" sz="2800" dirty="0"/>
                  <a:t> = #categories – 1 – #</a:t>
                </a:r>
                <a:r>
                  <a:rPr lang="en-US" sz="2800" dirty="0" err="1"/>
                  <a:t>params</a:t>
                </a:r>
                <a:r>
                  <a:rPr lang="en-US" sz="2800" dirty="0"/>
                  <a:t> estimated = 3 – 1 – 0 = 2</a:t>
                </a:r>
              </a:p>
              <a:p>
                <a:pPr marL="0" indent="0">
                  <a:buNone/>
                </a:pPr>
                <a:r>
                  <a:rPr lang="ar-AE" sz="3600" dirty="0">
                    <a:solidFill>
                      <a:schemeClr val="tx1"/>
                    </a:solidFill>
                  </a:rPr>
                  <a:t> </a:t>
                </a:r>
                <a:endParaRPr lang="en-US" sz="3600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360229" cy="5121275"/>
              </a:xfrm>
              <a:blipFill>
                <a:blip r:embed="rId2"/>
                <a:stretch>
                  <a:fillRect l="-2280" t="-1238" r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Is Meiosis in 🐒🌸 Fair? Find Out!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8A98B9-F5E7-4C2C-B9BA-CBBCC972F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0504"/>
            <a:ext cx="9274629" cy="176196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# Code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monkeyflowers &lt;-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tibble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geno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= c(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Courier" pitchFamily="2" charset="0"/>
              </a:rPr>
              <a:t>"GG"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Courier" pitchFamily="2" charset="0"/>
              </a:rPr>
              <a:t>"GN"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Courier" pitchFamily="2" charset="0"/>
              </a:rPr>
              <a:t>"NN"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observed = c(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48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37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expected.prop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= c(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.25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.25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))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mutate(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expected.n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= sum(observed )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expected.prop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15151"/>
                </a:solidFill>
                <a:latin typeface="Courier" pitchFamily="2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sq_dev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=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expected.n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- observed)^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expected.n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409B33-2329-436E-984A-BAA14B48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0821"/>
              </p:ext>
            </p:extLst>
          </p:nvPr>
        </p:nvGraphicFramePr>
        <p:xfrm>
          <a:off x="957015" y="3383822"/>
          <a:ext cx="706700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9518">
                  <a:extLst>
                    <a:ext uri="{9D8B030D-6E8A-4147-A177-3AD203B41FA5}">
                      <a16:colId xmlns:a16="http://schemas.microsoft.com/office/drawing/2014/main" val="3625555049"/>
                    </a:ext>
                  </a:extLst>
                </a:gridCol>
                <a:gridCol w="1251360">
                  <a:extLst>
                    <a:ext uri="{9D8B030D-6E8A-4147-A177-3AD203B41FA5}">
                      <a16:colId xmlns:a16="http://schemas.microsoft.com/office/drawing/2014/main" val="2323883057"/>
                    </a:ext>
                  </a:extLst>
                </a:gridCol>
                <a:gridCol w="1835327">
                  <a:extLst>
                    <a:ext uri="{9D8B030D-6E8A-4147-A177-3AD203B41FA5}">
                      <a16:colId xmlns:a16="http://schemas.microsoft.com/office/drawing/2014/main" val="2135397847"/>
                    </a:ext>
                  </a:extLst>
                </a:gridCol>
                <a:gridCol w="1529440">
                  <a:extLst>
                    <a:ext uri="{9D8B030D-6E8A-4147-A177-3AD203B41FA5}">
                      <a16:colId xmlns:a16="http://schemas.microsoft.com/office/drawing/2014/main" val="3970616972"/>
                    </a:ext>
                  </a:extLst>
                </a:gridCol>
                <a:gridCol w="1251361">
                  <a:extLst>
                    <a:ext uri="{9D8B030D-6E8A-4147-A177-3AD203B41FA5}">
                      <a16:colId xmlns:a16="http://schemas.microsoft.com/office/drawing/2014/main" val="413035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Expected.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expected.n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sq_dev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0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1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8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fontAlgn="t"/>
                <a:r>
                  <a:rPr lang="en-US" sz="3600" dirty="0"/>
                  <a:t>We observe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3600" dirty="0"/>
                  <a:t> </a:t>
                </a:r>
                <a:r>
                  <a:rPr lang="en-US" sz="3600" dirty="0"/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29.80 +1.26 + 14.97 </a:t>
                </a:r>
                <a:r>
                  <a:rPr lang="en-US" sz="3600" dirty="0"/>
                  <a:t>= 46.</a:t>
                </a:r>
              </a:p>
              <a:p>
                <a:pPr fontAlgn="t"/>
                <a:r>
                  <a:rPr lang="en-US" sz="3600" dirty="0"/>
                  <a:t>With two degrees of freedom. </a:t>
                </a:r>
              </a:p>
              <a:p>
                <a:pPr fontAlgn="t"/>
                <a:r>
                  <a:rPr lang="en-US" sz="3600" dirty="0"/>
                  <a:t>This yields and a p-value of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ar-A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sz="360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ar-AE" sz="3600" dirty="0"/>
                  <a:t>.</a:t>
                </a:r>
                <a:endParaRPr lang="en-US" sz="3600" dirty="0"/>
              </a:p>
              <a:p>
                <a:pPr fontAlgn="t"/>
                <a:r>
                  <a:rPr lang="en-US" sz="3600" dirty="0"/>
                  <a:t>We reject the null hypothesis. </a:t>
                </a:r>
              </a:p>
              <a:p>
                <a:pPr fontAlgn="t"/>
                <a:r>
                  <a:rPr lang="en-US" sz="3600" dirty="0"/>
                  <a:t>Meiosis isn’t fair in monkeyflowers.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0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Meiosis isn’t fair in 🐒🌸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3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Using the 𝜒</a:t>
            </a:r>
            <a:r>
              <a:rPr lang="en-US" sz="5000" cap="none" baseline="30000" dirty="0">
                <a:solidFill>
                  <a:srgbClr val="F9E2F7"/>
                </a:solidFill>
              </a:rPr>
              <a:t>2</a:t>
            </a:r>
            <a:r>
              <a:rPr lang="en-US" sz="5000" cap="none" dirty="0">
                <a:solidFill>
                  <a:srgbClr val="F9E2F7"/>
                </a:solidFill>
              </a:rPr>
              <a:t> to test if data </a:t>
            </a:r>
            <a:br>
              <a:rPr lang="en-US" sz="5000" cap="none" dirty="0">
                <a:solidFill>
                  <a:srgbClr val="F9E2F7"/>
                </a:solidFill>
              </a:rPr>
            </a:br>
            <a:r>
              <a:rPr lang="en-US" sz="5000" cap="none" dirty="0">
                <a:solidFill>
                  <a:srgbClr val="F9E2F7"/>
                </a:solidFill>
              </a:rPr>
              <a:t>are </a:t>
            </a:r>
            <a:r>
              <a:rPr lang="en-US" sz="5000" cap="none" dirty="0" err="1">
                <a:solidFill>
                  <a:srgbClr val="F9E2F7"/>
                </a:solidFill>
              </a:rPr>
              <a:t>poisson</a:t>
            </a:r>
            <a:r>
              <a:rPr lang="en-US" sz="5000" cap="none" dirty="0">
                <a:solidFill>
                  <a:srgbClr val="F9E2F7"/>
                </a:solidFill>
              </a:rPr>
              <a:t>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56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5" y="1600200"/>
            <a:ext cx="8499422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Are events independent in time/space?? E.g.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 baseball players go on streaks? ⚾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 cats stick together, or avoid one another? 🐯</a:t>
            </a:r>
            <a:endParaRPr lang="en-US" sz="200" dirty="0"/>
          </a:p>
          <a:p>
            <a:pPr marL="457200" lvl="1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3000" dirty="0"/>
              <a:t>The </a:t>
            </a:r>
            <a:r>
              <a:rPr lang="en-US" sz="3000" b="1" i="1" dirty="0"/>
              <a:t>poison distribution</a:t>
            </a:r>
            <a:r>
              <a:rPr lang="en-US" sz="3000" dirty="0"/>
              <a:t> describes the expected probability of X of independent events in time/space.</a:t>
            </a:r>
            <a:endParaRPr lang="en-US" sz="3000" dirty="0">
              <a:solidFill>
                <a:srgbClr val="FF33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Poison: Random Events in Time or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CD33F6-0E6E-3C43-A94C-1AFF3B80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48" y="4332286"/>
            <a:ext cx="6947703" cy="23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Assuming events are random and independent, the probability of observing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events in a block of time or space equals</a:t>
                </a:r>
              </a:p>
              <a:p>
                <a:pPr marL="0" lvl="0" indent="0" algn="ctr">
                  <a:buNone/>
                </a:pPr>
                <a:r>
                  <a:rPr lang="en-US" sz="5000" dirty="0" err="1"/>
                  <a:t>Pr</a:t>
                </a:r>
                <a:r>
                  <a:rPr lang="en-US" sz="5000" dirty="0"/>
                  <a:t>[X] </a:t>
                </a:r>
                <a:r>
                  <a:rPr lang="en-US" sz="5000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5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en-US" sz="5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5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50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expected number of events in a block.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the base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aka Euler’s number. </a:t>
                </a:r>
                <a:endParaRPr lang="en-US" sz="1800" dirty="0">
                  <a:latin typeface="Courier"/>
                </a:endParaRPr>
              </a:p>
              <a:p>
                <a:pPr marL="0" lvl="0" indent="0">
                  <a:buNone/>
                </a:pPr>
                <a:endParaRPr lang="en-US" sz="1800" dirty="0">
                  <a:latin typeface="Courier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</a:rPr>
                  <a:t>Note: Many people use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</a:rPr>
                  <a:t>in place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852" t="-1205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Poison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1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DE35CE-24DA-444B-9CB5-4AC8FDAB9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7" t="50000" r="28333" b="22741"/>
          <a:stretch/>
        </p:blipFill>
        <p:spPr>
          <a:xfrm>
            <a:off x="5212076" y="5219081"/>
            <a:ext cx="3148693" cy="1528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6" y="1600200"/>
            <a:ext cx="4637314" cy="5121275"/>
          </a:xfrm>
        </p:spPr>
        <p:txBody>
          <a:bodyPr>
            <a:normAutofit/>
          </a:bodyPr>
          <a:lstStyle/>
          <a:p>
            <a:pPr marL="296863" indent="-239713">
              <a:buFont typeface="Arial" panose="020B0604020202020204" pitchFamily="34" charset="0"/>
              <a:buChar char="•"/>
            </a:pPr>
            <a:r>
              <a:rPr lang="en-US" sz="2800" dirty="0"/>
              <a:t>Parasites are a major force in human health, evolution, ecology, agronomy, etc.</a:t>
            </a:r>
          </a:p>
          <a:p>
            <a:pPr marL="296863" indent="-239713">
              <a:buFont typeface="Arial" panose="020B0604020202020204" pitchFamily="34" charset="0"/>
              <a:buChar char="•"/>
            </a:pPr>
            <a:r>
              <a:rPr lang="en-US" sz="2800" dirty="0"/>
              <a:t>Shaw et al asked if the distribution of parasites or across individual Shad fish was random, or if some have an exceptional parasite burden. </a:t>
            </a:r>
          </a:p>
          <a:p>
            <a:pPr marL="296863" indent="-2397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00050">
              <a:buFontTx/>
              <a:buChar char="-"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Poison Example: Lousy Fish? 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2FF947-13FF-400B-9EF7-1071FA631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82368"/>
              </p:ext>
            </p:extLst>
          </p:nvPr>
        </p:nvGraphicFramePr>
        <p:xfrm>
          <a:off x="522514" y="1600200"/>
          <a:ext cx="3043646" cy="33090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823">
                  <a:extLst>
                    <a:ext uri="{9D8B030D-6E8A-4147-A177-3AD203B41FA5}">
                      <a16:colId xmlns:a16="http://schemas.microsoft.com/office/drawing/2014/main" val="415842827"/>
                    </a:ext>
                  </a:extLst>
                </a:gridCol>
                <a:gridCol w="1521823">
                  <a:extLst>
                    <a:ext uri="{9D8B030D-6E8A-4147-A177-3AD203B41FA5}">
                      <a16:colId xmlns:a16="http://schemas.microsoft.com/office/drawing/2014/main" val="17008563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# of Parasites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04524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2298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703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27393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1204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78382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6444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146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1513CD-767D-F04D-9E92-093564C9FB6A}"/>
              </a:ext>
            </a:extLst>
          </p:cNvPr>
          <p:cNvSpPr/>
          <p:nvPr/>
        </p:nvSpPr>
        <p:spPr>
          <a:xfrm>
            <a:off x="222068" y="51523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0">
              <a:buNone/>
            </a:pPr>
            <a:r>
              <a:rPr lang="en-US" sz="2400" dirty="0"/>
              <a:t>Data from Shaw et al. 1998. </a:t>
            </a:r>
            <a:r>
              <a:rPr lang="en-US" sz="2400" dirty="0">
                <a:hlinkClick r:id="rId3"/>
              </a:rPr>
              <a:t>Parasitology 117: 567 - 610</a:t>
            </a:r>
            <a:r>
              <a:rPr lang="en-US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EDA66-8C79-BC4F-8606-738CF157F755}"/>
              </a:ext>
            </a:extLst>
          </p:cNvPr>
          <p:cNvSpPr/>
          <p:nvPr/>
        </p:nvSpPr>
        <p:spPr>
          <a:xfrm>
            <a:off x="0" y="6623794"/>
            <a:ext cx="8686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Image from https://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upload.wikimedia.org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wikipedia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/commons/7/7f/Alosa_sapidissima_%28line_art%29.jpg  </a:t>
            </a:r>
          </a:p>
        </p:txBody>
      </p:sp>
    </p:spTree>
    <p:extLst>
      <p:ext uri="{BB962C8B-B14F-4D97-AF65-F5344CB8AC3E}">
        <p14:creationId xmlns:p14="http://schemas.microsoft.com/office/powerpoint/2010/main" val="26350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247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Does </a:t>
            </a:r>
            <a:r>
              <a:rPr lang="en-US" sz="5400" dirty="0">
                <a:solidFill>
                  <a:schemeClr val="accent1"/>
                </a:solidFill>
              </a:rPr>
              <a:t>data</a:t>
            </a:r>
            <a:r>
              <a:rPr lang="en-US" sz="5400" dirty="0"/>
              <a:t> come from a </a:t>
            </a:r>
            <a:r>
              <a:rPr lang="en-US" sz="5400" dirty="0">
                <a:solidFill>
                  <a:schemeClr val="accent6"/>
                </a:solidFill>
              </a:rPr>
              <a:t>given distribution </a:t>
            </a:r>
            <a:r>
              <a:rPr lang="en-US" sz="5400" dirty="0"/>
              <a:t>with specified </a:t>
            </a:r>
            <a:r>
              <a:rPr lang="en-US" sz="5400" dirty="0">
                <a:solidFill>
                  <a:schemeClr val="accent6"/>
                </a:solidFill>
              </a:rPr>
              <a:t>parameters?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Goodness of Fit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put 225 on 238 fish many times to generate a sampling distribution under the null.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dirty="0"/>
              <a:t>But are our observation unexpected under </a:t>
            </a:r>
            <a:r>
              <a:rPr lang="en-US" b="1" dirty="0">
                <a:solidFill>
                  <a:srgbClr val="7030A0"/>
                </a:solidFill>
              </a:rPr>
              <a:t>𝑯</a:t>
            </a:r>
            <a:r>
              <a:rPr lang="en-US" b="1" baseline="-25000" dirty="0">
                <a:solidFill>
                  <a:srgbClr val="7030A0"/>
                </a:solidFill>
              </a:rPr>
              <a:t>𝟎</a:t>
            </a:r>
            <a:r>
              <a:rPr lang="en-US"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 Lousy Simulation 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B6083-89E1-6A42-A22B-FBFB6762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9" y="2712254"/>
            <a:ext cx="7380514" cy="30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Lousy Hypothesis Testing 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D3103A-6D03-1C41-9FD1-3B697028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47019"/>
              </p:ext>
            </p:extLst>
          </p:nvPr>
        </p:nvGraphicFramePr>
        <p:xfrm>
          <a:off x="561703" y="2142012"/>
          <a:ext cx="2599510" cy="33090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9755">
                  <a:extLst>
                    <a:ext uri="{9D8B030D-6E8A-4147-A177-3AD203B41FA5}">
                      <a16:colId xmlns:a16="http://schemas.microsoft.com/office/drawing/2014/main" val="415842827"/>
                    </a:ext>
                  </a:extLst>
                </a:gridCol>
                <a:gridCol w="1299755">
                  <a:extLst>
                    <a:ext uri="{9D8B030D-6E8A-4147-A177-3AD203B41FA5}">
                      <a16:colId xmlns:a16="http://schemas.microsoft.com/office/drawing/2014/main" val="17008563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Parasites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of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04524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2298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703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27393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12045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78382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6444"/>
                  </a:ext>
                </a:extLst>
              </a:tr>
              <a:tr h="407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146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517AE4-4E17-BD45-8E8D-A4A895F6C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6358" y="1567544"/>
                <a:ext cx="5011387" cy="515393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Steps in hypothesis testing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State </a:t>
                </a:r>
                <a:r>
                  <a:rPr lang="en-US" b="1" dirty="0">
                    <a:solidFill>
                      <a:srgbClr val="7030A0"/>
                    </a:solidFill>
                  </a:rPr>
                  <a:t>𝑯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𝟎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sz="12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dirty="0"/>
                  <a:t>Find expectations</a:t>
                </a:r>
                <a:br>
                  <a:rPr lang="en-US" dirty="0"/>
                </a:br>
                <a:r>
                  <a:rPr lang="en-US" sz="2600" dirty="0"/>
                  <a:t>Remember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en-US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Check do we assumptions?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Calculate 𝝌</a:t>
                </a:r>
                <a:r>
                  <a:rPr lang="en-US" baseline="30000" dirty="0"/>
                  <a:t>𝟐</a:t>
                </a:r>
                <a:r>
                  <a:rPr lang="en-US" dirty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Find degrees of freedom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Find p-values &amp; make a conclusion</a:t>
                </a:r>
                <a:endParaRPr lang="en-US" sz="13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517AE4-4E17-BD45-8E8D-A4A895F6C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6358" y="1567544"/>
                <a:ext cx="5011387" cy="5153932"/>
              </a:xfrm>
              <a:blipFill>
                <a:blip r:embed="rId2"/>
                <a:stretch>
                  <a:fillRect l="-3038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7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Lousy Hypotheses 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9A1DF6-7DC8-2A41-9564-35F2A8B73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3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3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4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3400" dirty="0">
                    <a:solidFill>
                      <a:srgbClr val="7030A0"/>
                    </a:solidFill>
                  </a:rPr>
                  <a:t> </a:t>
                </a:r>
                <a:r>
                  <a:rPr lang="en-US" sz="3400" dirty="0"/>
                  <a:t>Parasites are placed randomly on fish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i="1" dirty="0"/>
                  <a:t>i.e.</a:t>
                </a:r>
                <a:r>
                  <a:rPr lang="en-US" sz="2800" dirty="0"/>
                  <a:t> parasite numbers follow a Poisson Distribution.</a:t>
                </a:r>
              </a:p>
              <a:p>
                <a:pPr marL="0" indent="0">
                  <a:buNone/>
                </a:pPr>
                <a:br>
                  <a:rPr lang="en-US" sz="1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400" dirty="0"/>
                  <a:t> Parasites are not placed randomly on fish 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i="1" dirty="0"/>
                  <a:t>i.e.</a:t>
                </a:r>
                <a:r>
                  <a:rPr lang="en-US" sz="2600" dirty="0"/>
                  <a:t> parasite numbers follow a Poisson Distribution.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9A1DF6-7DC8-2A41-9564-35F2A8B73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681" r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4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8874" y="5277891"/>
                <a:ext cx="5386251" cy="962751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Data do not meet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2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assumptions.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8874" y="5277891"/>
                <a:ext cx="5386251" cy="962751"/>
              </a:xfrm>
              <a:blipFill>
                <a:blip r:embed="rId2"/>
                <a:stretch>
                  <a:fillRect l="-1882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800" dirty="0">
                    <a:solidFill>
                      <a:srgbClr val="F9E2F7"/>
                    </a:solidFill>
                  </a:rPr>
                  <a:t>  Expectations Don’t Meet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8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8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38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800" b="0" i="0" smtClean="0">
                        <a:solidFill>
                          <a:srgbClr val="F9E2F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>
                    <a:solidFill>
                      <a:srgbClr val="F9E2F7"/>
                    </a:solidFill>
                  </a:rPr>
                  <a:t>Assumptions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B75667-D188-4B8A-B376-79F970BA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96140"/>
              </p:ext>
            </p:extLst>
          </p:nvPr>
        </p:nvGraphicFramePr>
        <p:xfrm>
          <a:off x="4990012" y="1959609"/>
          <a:ext cx="3574866" cy="29830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4662">
                  <a:extLst>
                    <a:ext uri="{9D8B030D-6E8A-4147-A177-3AD203B41FA5}">
                      <a16:colId xmlns:a16="http://schemas.microsoft.com/office/drawing/2014/main" val="2490238310"/>
                    </a:ext>
                  </a:extLst>
                </a:gridCol>
                <a:gridCol w="998582">
                  <a:extLst>
                    <a:ext uri="{9D8B030D-6E8A-4147-A177-3AD203B41FA5}">
                      <a16:colId xmlns:a16="http://schemas.microsoft.com/office/drawing/2014/main" val="3243156972"/>
                    </a:ext>
                  </a:extLst>
                </a:gridCol>
                <a:gridCol w="1191622">
                  <a:extLst>
                    <a:ext uri="{9D8B030D-6E8A-4147-A177-3AD203B41FA5}">
                      <a16:colId xmlns:a16="http://schemas.microsoft.com/office/drawing/2014/main" val="399518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Parasites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5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87.42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69015"/>
                  </a:ext>
                </a:extLst>
              </a:tr>
              <a:tr h="3871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040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C8F97D-4A76-334E-A91A-1E6C3A66C923}"/>
              </a:ext>
            </a:extLst>
          </p:cNvPr>
          <p:cNvSpPr/>
          <p:nvPr/>
        </p:nvSpPr>
        <p:spPr>
          <a:xfrm>
            <a:off x="483326" y="1959609"/>
            <a:ext cx="43891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Recall 𝜒</a:t>
            </a:r>
            <a:r>
              <a:rPr lang="en-US" sz="3200" b="1" baseline="30000" dirty="0"/>
              <a:t>2</a:t>
            </a:r>
            <a:r>
              <a:rPr lang="en-US" sz="3200" b="1" dirty="0"/>
              <a:t>  Assumptions </a:t>
            </a:r>
          </a:p>
          <a:p>
            <a:endParaRPr lang="en-US" sz="10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No expected values &lt;1.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No more than 20% of expected values &lt;5.</a:t>
            </a:r>
          </a:p>
        </p:txBody>
      </p:sp>
    </p:spTree>
    <p:extLst>
      <p:ext uri="{BB962C8B-B14F-4D97-AF65-F5344CB8AC3E}">
        <p14:creationId xmlns:p14="http://schemas.microsoft.com/office/powerpoint/2010/main" val="393591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rgbClr val="F9E2F7"/>
                </a:solidFill>
              </a:rPr>
              <a:t>Data don’t meet assumptions. What to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CB4BC5-C0B9-5046-AC35-FF191323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Options:</a:t>
            </a:r>
          </a:p>
          <a:p>
            <a:r>
              <a:rPr lang="en-US" sz="4000" dirty="0"/>
              <a:t>Go on despite this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test is robust to violations.</a:t>
            </a:r>
          </a:p>
          <a:p>
            <a:r>
              <a:rPr lang="en-US" sz="4000" dirty="0"/>
              <a:t>Combine categories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If biologically sensible.</a:t>
            </a:r>
          </a:p>
          <a:p>
            <a:r>
              <a:rPr lang="en-US" sz="4000" dirty="0"/>
              <a:t>Find a more appropriate test.</a:t>
            </a:r>
          </a:p>
          <a:p>
            <a:r>
              <a:rPr lang="en-US" sz="4000" dirty="0"/>
              <a:t>Permutations / Bootstraps etc.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840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ar-AE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𝜒</m:t>
                        </m:r>
                      </m:e>
                      <m:sup>
                        <m:r>
                          <a:rPr lang="ar-AE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= 1.20 + 2.72 + 0.17 + 0.07 + 0.40 =  </a:t>
                </a:r>
                <a:r>
                  <a:rPr lang="en-US" sz="2800" dirty="0">
                    <a:solidFill>
                      <a:schemeClr val="tx1"/>
                    </a:solidFill>
                  </a:rPr>
                  <a:t>4.56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Expected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B75667-D188-4B8A-B376-79F970BA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34685"/>
              </p:ext>
            </p:extLst>
          </p:nvPr>
        </p:nvGraphicFramePr>
        <p:xfrm>
          <a:off x="457200" y="2254885"/>
          <a:ext cx="8229600" cy="3185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490238310"/>
                    </a:ext>
                  </a:extLst>
                </a:gridCol>
                <a:gridCol w="1592705">
                  <a:extLst>
                    <a:ext uri="{9D8B030D-6E8A-4147-A177-3AD203B41FA5}">
                      <a16:colId xmlns:a16="http://schemas.microsoft.com/office/drawing/2014/main" val="3243156972"/>
                    </a:ext>
                  </a:extLst>
                </a:gridCol>
                <a:gridCol w="2522095">
                  <a:extLst>
                    <a:ext uri="{9D8B030D-6E8A-4147-A177-3AD203B41FA5}">
                      <a16:colId xmlns:a16="http://schemas.microsoft.com/office/drawing/2014/main" val="39951863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9238739"/>
                    </a:ext>
                  </a:extLst>
                </a:gridCol>
              </a:tblGrid>
              <a:tr h="6232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Parasites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Expected # 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Sq_deviation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52662"/>
                  </a:ext>
                </a:extLst>
              </a:tr>
              <a:tr h="512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99036"/>
                  </a:ext>
                </a:extLst>
              </a:tr>
              <a:tr h="512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76728"/>
                  </a:ext>
                </a:extLst>
              </a:tr>
              <a:tr h="512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782088"/>
                  </a:ext>
                </a:extLst>
              </a:tr>
              <a:tr h="512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288822"/>
                  </a:ext>
                </a:extLst>
              </a:tr>
              <a:tr h="512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445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9792D6-CD1D-DD4D-89D1-59EA42CEC4C5}"/>
              </a:ext>
            </a:extLst>
          </p:cNvPr>
          <p:cNvSpPr txBox="1">
            <a:spLocks/>
          </p:cNvSpPr>
          <p:nvPr/>
        </p:nvSpPr>
        <p:spPr>
          <a:xfrm>
            <a:off x="1524000" y="1600200"/>
            <a:ext cx="7162800" cy="575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We can combine 4+ to meet assumptions.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270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337" cy="51212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 err="1"/>
              <a:t>df</a:t>
            </a:r>
            <a:r>
              <a:rPr lang="en-US" sz="2800" dirty="0"/>
              <a:t> = # categories - 1 - # params estimated = 5 – 1 – 1 = 3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p = 0.207. We fail to reject the NULL hypothesis.</a:t>
            </a:r>
            <a:r>
              <a:rPr lang="en-US" sz="4000" dirty="0"/>
              <a:t> 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4000" dirty="0"/>
              <a:t>We can’t exclude the idea that parasites are distributed at random across fish.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lvl="0" indent="0" algn="r">
              <a:buNone/>
            </a:pPr>
            <a:endParaRPr lang="en-US" sz="1400" dirty="0"/>
          </a:p>
          <a:p>
            <a:pPr marL="0" indent="0">
              <a:buNone/>
            </a:pPr>
            <a:endParaRPr lang="en-US" sz="3600" dirty="0">
              <a:solidFill>
                <a:srgbClr val="FF33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Hypothesis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A30EC2D-66A9-984A-A79F-DD363B33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513" y="2297839"/>
            <a:ext cx="9509760" cy="1477328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# Find the P-value in 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urier" pitchFamily="2" charset="0"/>
              </a:rPr>
              <a:t>               </a:t>
            </a:r>
          </a:p>
          <a:p>
            <a:r>
              <a:rPr lang="en-US" sz="2400" dirty="0" err="1">
                <a:latin typeface="Courier"/>
              </a:rPr>
              <a:t>pchisq</a:t>
            </a:r>
            <a:r>
              <a:rPr lang="en-US" sz="2400" dirty="0">
                <a:latin typeface="Courier"/>
              </a:rPr>
              <a:t>(q = </a:t>
            </a:r>
            <a:r>
              <a:rPr lang="en-US" sz="2400" dirty="0"/>
              <a:t>4.56</a:t>
            </a:r>
            <a:r>
              <a:rPr lang="en-US" sz="2400" dirty="0">
                <a:latin typeface="Courier"/>
              </a:rPr>
              <a:t>, </a:t>
            </a:r>
            <a:r>
              <a:rPr lang="en-US" sz="2400" dirty="0" err="1">
                <a:latin typeface="Courier"/>
              </a:rPr>
              <a:t>df</a:t>
            </a:r>
            <a:r>
              <a:rPr lang="en-US" sz="2400" dirty="0">
                <a:latin typeface="Courier"/>
              </a:rPr>
              <a:t> = 3, </a:t>
            </a:r>
            <a:r>
              <a:rPr lang="en-US" sz="2400" dirty="0" err="1">
                <a:latin typeface="Courier"/>
              </a:rPr>
              <a:t>lower.tail</a:t>
            </a:r>
            <a:r>
              <a:rPr lang="en-US" sz="2400" dirty="0">
                <a:latin typeface="Courier"/>
              </a:rPr>
              <a:t> = F)</a:t>
            </a:r>
          </a:p>
          <a:p>
            <a:pPr lvl="0"/>
            <a:r>
              <a:rPr lang="en-US" sz="2400" dirty="0"/>
              <a:t>##   0.207</a:t>
            </a:r>
          </a:p>
        </p:txBody>
      </p:sp>
    </p:spTree>
    <p:extLst>
      <p:ext uri="{BB962C8B-B14F-4D97-AF65-F5344CB8AC3E}">
        <p14:creationId xmlns:p14="http://schemas.microsoft.com/office/powerpoint/2010/main" val="22234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052F5-4483-234C-AAA5-3A1AC39C74E5}"/>
              </a:ext>
            </a:extLst>
          </p:cNvPr>
          <p:cNvSpPr txBox="1">
            <a:spLocks/>
          </p:cNvSpPr>
          <p:nvPr/>
        </p:nvSpPr>
        <p:spPr>
          <a:xfrm>
            <a:off x="0" y="3360319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Are Counts Over- or Under-dispersed?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51BE02-C826-6A4A-9099-9F2CEAED24FC}"/>
              </a:ext>
            </a:extLst>
          </p:cNvPr>
          <p:cNvSpPr txBox="1">
            <a:spLocks/>
          </p:cNvSpPr>
          <p:nvPr/>
        </p:nvSpPr>
        <p:spPr>
          <a:xfrm>
            <a:off x="0" y="6337300"/>
            <a:ext cx="8864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Compare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415968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Autofit/>
          </a:bodyPr>
          <a:lstStyle/>
          <a:p>
            <a:pPr algn="ctr"/>
            <a:r>
              <a:rPr lang="en-US" sz="4400" cap="none" dirty="0">
                <a:solidFill>
                  <a:srgbClr val="F9E2F7"/>
                </a:solidFill>
              </a:rPr>
              <a:t>Are data over or under-dispersed? </a:t>
            </a:r>
            <a:br>
              <a:rPr lang="en-US" sz="4400" cap="none" dirty="0">
                <a:solidFill>
                  <a:srgbClr val="F9E2F7"/>
                </a:solidFill>
              </a:rPr>
            </a:br>
            <a:r>
              <a:rPr lang="en-US" sz="4400" cap="none" dirty="0">
                <a:solidFill>
                  <a:srgbClr val="F9E2F7"/>
                </a:solidFill>
              </a:rPr>
              <a:t>Compare mean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740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1" y="1528354"/>
            <a:ext cx="2272938" cy="55811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The expected  variance of the </a:t>
            </a:r>
            <a:r>
              <a:rPr lang="en-US" sz="3000" dirty="0" err="1"/>
              <a:t>poisson</a:t>
            </a:r>
            <a:r>
              <a:rPr lang="en-US" sz="3000" dirty="0"/>
              <a:t> equals the mean.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Over or Under-dispersed?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DF103-010F-9D4D-81C6-6255E4B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7" y="3921085"/>
            <a:ext cx="8752993" cy="27568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547EFC-A24E-8844-AFC7-3E67850B8ED5}"/>
              </a:ext>
            </a:extLst>
          </p:cNvPr>
          <p:cNvSpPr txBox="1">
            <a:spLocks/>
          </p:cNvSpPr>
          <p:nvPr/>
        </p:nvSpPr>
        <p:spPr>
          <a:xfrm>
            <a:off x="334822" y="1528354"/>
            <a:ext cx="2693859" cy="518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3000" dirty="0"/>
              <a:t>If the variance is much greater than the mean, events are clumped.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BF3CFD-115C-8B47-991E-83B074862468}"/>
              </a:ext>
            </a:extLst>
          </p:cNvPr>
          <p:cNvSpPr txBox="1">
            <a:spLocks/>
          </p:cNvSpPr>
          <p:nvPr/>
        </p:nvSpPr>
        <p:spPr>
          <a:xfrm>
            <a:off x="6058256" y="1528353"/>
            <a:ext cx="2693859" cy="518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3000" dirty="0"/>
              <a:t>If the variance is much less than the mean events are dispersed.</a:t>
            </a:r>
          </a:p>
        </p:txBody>
      </p:sp>
    </p:spTree>
    <p:extLst>
      <p:ext uri="{BB962C8B-B14F-4D97-AF65-F5344CB8AC3E}">
        <p14:creationId xmlns:p14="http://schemas.microsoft.com/office/powerpoint/2010/main" val="9618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F395A-F5E7-4E35-AB2F-C5CD8D67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25" y="3512647"/>
            <a:ext cx="4728799" cy="3208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‘Matthew Effect’ in hockey players. </a:t>
                </a:r>
                <a:r>
                  <a:rPr lang="en-US" sz="1600" dirty="0" err="1">
                    <a:hlinkClick r:id="rId3"/>
                  </a:rPr>
                  <a:t>radiolab</a:t>
                </a:r>
                <a:r>
                  <a:rPr lang="en-US" sz="1600" dirty="0"/>
                  <a:t> [2:55-5:15].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ar-AE" sz="2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800" dirty="0"/>
                  <a:t>Elite hockey players are born in random months.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8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Elite hockey players are NOT born randomly.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r>
                  <a:rPr lang="en-US" sz="2800" b="1" dirty="0"/>
                  <a:t>Biological hypothesis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/>
                  <a:t>Being born earlier in </a:t>
                </a:r>
              </a:p>
              <a:p>
                <a:pPr marL="0" indent="0">
                  <a:buNone/>
                </a:pPr>
                <a:r>
                  <a:rPr lang="en-US" sz="2800" dirty="0"/>
                  <a:t>the year helps players </a:t>
                </a:r>
              </a:p>
              <a:p>
                <a:pPr marL="0" indent="0">
                  <a:buNone/>
                </a:pPr>
                <a:r>
                  <a:rPr lang="en-US" sz="2800" dirty="0"/>
                  <a:t>stand out when young, </a:t>
                </a:r>
              </a:p>
              <a:p>
                <a:pPr marL="0" indent="0">
                  <a:buNone/>
                </a:pPr>
                <a:r>
                  <a:rPr lang="en-US" sz="2800" dirty="0"/>
                  <a:t>helping them achieve </a:t>
                </a:r>
              </a:p>
              <a:p>
                <a:pPr marL="0" indent="0">
                  <a:buNone/>
                </a:pPr>
                <a:r>
                  <a:rPr lang="en-US" sz="2800" dirty="0"/>
                  <a:t>later success.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4"/>
                <a:stretch>
                  <a:fillRect l="-1698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  🏒 </a:t>
            </a:r>
            <a:r>
              <a:rPr lang="en-US" sz="4000" dirty="0">
                <a:solidFill>
                  <a:srgbClr val="F9E2F7"/>
                </a:solidFill>
              </a:rPr>
              <a:t>Example: NHL player birth months</a:t>
            </a:r>
            <a:r>
              <a:rPr lang="en-US" sz="4000" dirty="0">
                <a:solidFill>
                  <a:schemeClr val="bg1"/>
                </a:solidFill>
              </a:rPr>
              <a:t> 🏒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6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Goodness of Fit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538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described the difference between observations and expectations.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predicts the deviation of count data from expectations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test assumes that our expectations are sufficiently high.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test can be applied to many distributions including the proportional distribution, the binomial, and the </a:t>
                </a:r>
                <a:r>
                  <a:rPr lang="en-US" dirty="0" err="1"/>
                  <a:t>poisson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Key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7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Making a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397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Clear experiments usually lead to clear statistics, and (often) clear interpretations.</a:t>
            </a:r>
          </a:p>
          <a:p>
            <a:pPr marL="0" indent="0">
              <a:buNone/>
            </a:pPr>
            <a:r>
              <a:rPr lang="en-US" sz="3600" dirty="0"/>
              <a:t>Flawed experimental designs can rarely be analyzed appropriately, and often limit interpretation.</a:t>
            </a:r>
          </a:p>
          <a:p>
            <a:pPr marL="0" indent="0">
              <a:buNone/>
            </a:pPr>
            <a:r>
              <a:rPr lang="en-US" sz="3600" dirty="0"/>
              <a:t>It’s critical to consider stats BEFORE </a:t>
            </a:r>
            <a:r>
              <a:rPr lang="en-US" sz="3600"/>
              <a:t>beginning your </a:t>
            </a:r>
            <a:r>
              <a:rPr lang="en-US" sz="3600" dirty="0"/>
              <a:t>a scientific study.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Think Stats While Designing Experiments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Clearly articulate your research question.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potential outcomes their meanings.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experimental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your experiment simple.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Criticize your design. What common mistakes did you make?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your sample size large enough?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colleagues to evaluate your design.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How to Plan Your Experiment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do we need? </a:t>
            </a:r>
          </a:p>
          <a:p>
            <a:pPr marL="0" indent="0">
              <a:buNone/>
            </a:pPr>
            <a:r>
              <a:rPr lang="en-US" sz="4000" dirty="0"/>
              <a:t>What is the null? </a:t>
            </a:r>
          </a:p>
          <a:p>
            <a:pPr marL="0" indent="0">
              <a:buNone/>
            </a:pPr>
            <a:r>
              <a:rPr lang="en-US" sz="4000" dirty="0"/>
              <a:t>Discuss…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How to Test The </a:t>
            </a:r>
            <a:r>
              <a:rPr lang="en-US" sz="4000" i="1" dirty="0">
                <a:solidFill>
                  <a:srgbClr val="F9E2F7"/>
                </a:solidFill>
              </a:rPr>
              <a:t>Matthew Effect</a:t>
            </a:r>
            <a:endParaRPr lang="en-US" sz="4000" dirty="0">
              <a:solidFill>
                <a:srgbClr val="F9E2F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dirty="0"/>
                  <a:t>The proportion of birth months of NHLers is like that of other people.</a:t>
                </a:r>
              </a:p>
              <a:p>
                <a:pPr marL="0" lvl="0" indent="0">
                  <a:buNone/>
                </a:pPr>
                <a:br>
                  <a:rPr lang="en-US" sz="1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rgbClr val="FFC000"/>
                    </a:solidFill>
                  </a:rPr>
                  <a:t>:</a:t>
                </a:r>
                <a:r>
                  <a:rPr lang="ar-AE" sz="36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3600" dirty="0"/>
                  <a:t>The proportion of birth months of NHLers is unlike that of other people.</a:t>
                </a:r>
              </a:p>
              <a:p>
                <a:pPr marL="0" lvl="0" indent="0">
                  <a:buNone/>
                </a:pPr>
                <a:endParaRPr lang="en-US" sz="1000" dirty="0">
                  <a:solidFill>
                    <a:srgbClr val="FFC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/>
                  <a:t>Human 🎂 births 👶 by month 🗓: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315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Testing The </a:t>
            </a:r>
            <a:r>
              <a:rPr lang="en-US" sz="4000" i="1" dirty="0">
                <a:solidFill>
                  <a:srgbClr val="F9E2F7"/>
                </a:solidFill>
              </a:rPr>
              <a:t>Matthew Effect</a:t>
            </a:r>
            <a:r>
              <a:rPr lang="en-US" sz="4000" dirty="0">
                <a:solidFill>
                  <a:srgbClr val="F9E2F7"/>
                </a:solidFill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A00435-E38C-4B7A-B88A-9C5F7269E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9866"/>
              </p:ext>
            </p:extLst>
          </p:nvPr>
        </p:nvGraphicFramePr>
        <p:xfrm>
          <a:off x="457199" y="4879221"/>
          <a:ext cx="8348133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489">
                  <a:extLst>
                    <a:ext uri="{9D8B030D-6E8A-4147-A177-3AD203B41FA5}">
                      <a16:colId xmlns:a16="http://schemas.microsoft.com/office/drawing/2014/main" val="2484477873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765995955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3012901697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4283165135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897692153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2271368677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130300996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615455710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3821889071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2655442120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2805555247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133502805"/>
                    </a:ext>
                  </a:extLst>
                </a:gridCol>
                <a:gridCol w="607137">
                  <a:extLst>
                    <a:ext uri="{9D8B030D-6E8A-4147-A177-3AD203B41FA5}">
                      <a16:colId xmlns:a16="http://schemas.microsoft.com/office/drawing/2014/main" val="178365871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Sept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637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Proportion Births 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.0794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.0763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.0872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.0863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.0895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.0876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.0770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.0787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64665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7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summarizes the (lack of) fit of categorical data to expectations.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𝐸𝑥𝑝𝑒𝑐𝑡𝑒𝑑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2475"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Introducing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rgbClr val="F9E2F7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600200"/>
                <a:ext cx="8703728" cy="51212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Expected number of births in month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 is</a:t>
                </a: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expected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propotion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 fontAlgn="ctr">
                  <a:buNone/>
                </a:pPr>
                <a:endParaRPr lang="en-US" sz="1000" dirty="0"/>
              </a:p>
              <a:p>
                <a:pPr marL="0" indent="0" algn="ctr" fontAlgn="ctr">
                  <a:buNone/>
                </a:pPr>
                <a:endParaRPr lang="en-US" dirty="0"/>
              </a:p>
              <a:p>
                <a:pPr marL="0" indent="0" algn="ctr" fontAlgn="ctr">
                  <a:buNone/>
                </a:pPr>
                <a:endParaRPr lang="en-US" dirty="0"/>
              </a:p>
              <a:p>
                <a:pPr marL="0" indent="0" algn="ctr" fontAlgn="ctr">
                  <a:buNone/>
                </a:pPr>
                <a:endParaRPr lang="en-US" dirty="0"/>
              </a:p>
              <a:p>
                <a:pPr marL="0" indent="0" algn="ctr" fontAlgn="ctr">
                  <a:buNone/>
                </a:pPr>
                <a:endParaRPr lang="en-US" dirty="0"/>
              </a:p>
              <a:p>
                <a:pPr marL="0" indent="0" algn="ctr" fontAlgn="ctr">
                  <a:buNone/>
                </a:pPr>
                <a:endParaRPr lang="en-US" dirty="0"/>
              </a:p>
              <a:p>
                <a:pPr marL="0" indent="0" algn="ctr" fontAlgn="ctr">
                  <a:buNone/>
                </a:pPr>
                <a:r>
                  <a:rPr lang="en-US" dirty="0"/>
                  <a:t>Where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total</a:t>
                </a:r>
                <a:r>
                  <a:rPr lang="en-US" i="1" baseline="-25000" dirty="0"/>
                  <a:t> </a:t>
                </a:r>
                <a:r>
                  <a:rPr lang="en-US" sz="16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= 133 + 125 + 114 + 119 + 119 + 123 + 96 + 91 + 83 + 84 + 73 + 85 = </a:t>
                </a:r>
                <a:r>
                  <a:rPr lang="en-US" dirty="0"/>
                  <a:t>1245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600200"/>
                <a:ext cx="8703728" cy="5121275"/>
              </a:xfrm>
              <a:blipFill>
                <a:blip r:embed="rId2"/>
                <a:stretch>
                  <a:fillRect l="-1020" t="-1238" r="-1020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Finding Expectations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C61BCF-65BE-C442-812F-8A5A0CC1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67449"/>
              </p:ext>
            </p:extLst>
          </p:nvPr>
        </p:nvGraphicFramePr>
        <p:xfrm>
          <a:off x="360218" y="3208899"/>
          <a:ext cx="8546710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762">
                  <a:extLst>
                    <a:ext uri="{9D8B030D-6E8A-4147-A177-3AD203B41FA5}">
                      <a16:colId xmlns:a16="http://schemas.microsoft.com/office/drawing/2014/main" val="2484477873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1765995955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3012901697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4283165135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1897692153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2271368677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1130300996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615455710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3821889071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2655442120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2805555247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1133502805"/>
                    </a:ext>
                  </a:extLst>
                </a:gridCol>
                <a:gridCol w="621579">
                  <a:extLst>
                    <a:ext uri="{9D8B030D-6E8A-4147-A177-3AD203B41FA5}">
                      <a16:colId xmlns:a16="http://schemas.microsoft.com/office/drawing/2014/main" val="178365871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Month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Jan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Feb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Apr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May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Jul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Aug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Sept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Oct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Nov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9E2F7"/>
                          </a:solidFill>
                        </a:rPr>
                        <a:t>Dec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9642637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Null </a:t>
                      </a:r>
                    </a:p>
                    <a:p>
                      <a:pPr algn="ctr"/>
                      <a:r>
                        <a:rPr lang="en-US" sz="1800" dirty="0"/>
                        <a:t>Proportion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.0794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.0763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.0872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.0863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.0895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.0876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.0854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.0819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.0770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.0787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6466558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Expected # births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108.6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107.4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111.4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106.7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109.1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105.8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106.3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102.0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98.0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7066400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Observed # births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119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85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95667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1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Remember: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𝑂𝑏𝑠𝑒𝑟𝑣𝑒𝑑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𝐸𝑥𝑝𝑒𝑐𝑡𝑒𝑑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137160" rIns="91440" bIns="13716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rgbClr val="F9E2F7"/>
                    </a:solidFill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 sz="4000">
                            <a:solidFill>
                              <a:srgbClr val="F9E2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F9E2F7"/>
                    </a:solidFill>
                  </a:rPr>
                  <a:t> slide 1/3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C85D7-A13A-FE48-B9E2-AFE1ABDD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6DDEA0-1081-044E-9557-96AF15D9286B}"/>
                  </a:ext>
                </a:extLst>
              </p:cNvPr>
              <p:cNvSpPr/>
              <p:nvPr/>
            </p:nvSpPr>
            <p:spPr>
              <a:xfrm>
                <a:off x="221662" y="2902883"/>
                <a:ext cx="8659101" cy="3577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Example, January: </a:t>
                </a:r>
              </a:p>
              <a:p>
                <a:endParaRPr lang="en-US" sz="1000" dirty="0"/>
              </a:p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(133−98.9)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98.9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34.1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98.9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34.1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2.9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34.1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11.8</m:t>
                    </m:r>
                  </m:oMath>
                </a14:m>
                <a:endParaRPr lang="en-US" sz="4000" dirty="0"/>
              </a:p>
              <a:p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Now do this for all months and take the sum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6DDEA0-1081-044E-9557-96AF15D92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2" y="2902883"/>
                <a:ext cx="8659101" cy="3577198"/>
              </a:xfrm>
              <a:prstGeom prst="rect">
                <a:avLst/>
              </a:prstGeom>
              <a:blipFill>
                <a:blip r:embed="rId4"/>
                <a:stretch>
                  <a:fillRect l="-1611" t="-2128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6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2115</Words>
  <Application>Microsoft Macintosh PowerPoint</Application>
  <PresentationFormat>On-screen Show (4:3)</PresentationFormat>
  <Paragraphs>642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Times New Roman</vt:lpstr>
      <vt:lpstr>Office Theme</vt:lpstr>
      <vt:lpstr>Goodness of Fit Tests</vt:lpstr>
      <vt:lpstr>Key Learning Objectives</vt:lpstr>
      <vt:lpstr>Goodness of Fit Tests</vt:lpstr>
      <vt:lpstr>  🏒 Example: NHL player birth months 🏒</vt:lpstr>
      <vt:lpstr>How to Test The Matthew Effect</vt:lpstr>
      <vt:lpstr>Testing The Matthew Effect!</vt:lpstr>
      <vt:lpstr>Introducing  χ^2 </vt:lpstr>
      <vt:lpstr>Finding Expectations</vt:lpstr>
      <vt:lpstr>Finding χ^2 slide 1/3</vt:lpstr>
      <vt:lpstr>Finding χ^2slide 2/3</vt:lpstr>
      <vt:lpstr>Finding χ^2 slide 3/3</vt:lpstr>
      <vt:lpstr>From Test Stat (χ^2) to P-value slide 1/2</vt:lpstr>
      <vt:lpstr>From Test Stat (χ^2) to P-value slide 2/2</vt:lpstr>
      <vt:lpstr>The 𝜒2 distribution</vt:lpstr>
      <vt:lpstr>Introducing the χ^2 Distribution</vt:lpstr>
      <vt:lpstr>What Is A Degree of Freedom?</vt:lpstr>
      <vt:lpstr>The χ^2 Test</vt:lpstr>
      <vt:lpstr>Assumptions of χ^2 tests</vt:lpstr>
      <vt:lpstr>χ^2 P-value and Stats Tables</vt:lpstr>
      <vt:lpstr>Hockey Birth Day. Conclusions 🏒</vt:lpstr>
      <vt:lpstr>Using the 𝜒2 to test if data  are binomially distributed</vt:lpstr>
      <vt:lpstr>We can use 𝜒2 for any discrete distribution</vt:lpstr>
      <vt:lpstr>Is Meiosis in 🐒🌸 Fair?</vt:lpstr>
      <vt:lpstr>Is Meiosis in 🐒🌸 Fair? Find Out!</vt:lpstr>
      <vt:lpstr>Meiosis isn’t fair in 🐒🌸</vt:lpstr>
      <vt:lpstr>Using the 𝜒2 to test if data  are poisson distributed</vt:lpstr>
      <vt:lpstr>Poison: Random Events in Time or Space</vt:lpstr>
      <vt:lpstr>Poison Distribution</vt:lpstr>
      <vt:lpstr>Poison Example: Lousy Fish? 🐟</vt:lpstr>
      <vt:lpstr>A Lousy Simulation 🐟</vt:lpstr>
      <vt:lpstr>Lousy Hypothesis Testing 🐟</vt:lpstr>
      <vt:lpstr>Lousy Hypotheses 🐟</vt:lpstr>
      <vt:lpstr>  Expectations Don’t Meet χ^2  Assumptions</vt:lpstr>
      <vt:lpstr>Data don’t meet assumptions. What to do?</vt:lpstr>
      <vt:lpstr>Expected Numbers</vt:lpstr>
      <vt:lpstr>Hypothesis Test</vt:lpstr>
      <vt:lpstr>PowerPoint Presentation</vt:lpstr>
      <vt:lpstr>Are data over or under-dispersed?  Compare mean and variance</vt:lpstr>
      <vt:lpstr>Over or Under-dispersed?</vt:lpstr>
      <vt:lpstr>Goodness of Fit Summary</vt:lpstr>
      <vt:lpstr>Key Points</vt:lpstr>
      <vt:lpstr>Making a plan</vt:lpstr>
      <vt:lpstr>Think Stats While Designing Experiments</vt:lpstr>
      <vt:lpstr>How to Plan Your Experiment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 of Fit Tests</dc:title>
  <dc:creator/>
  <cp:keywords/>
  <cp:lastModifiedBy>Microsoft Office User</cp:lastModifiedBy>
  <cp:revision>101</cp:revision>
  <dcterms:created xsi:type="dcterms:W3CDTF">2019-05-22T04:40:06Z</dcterms:created>
  <dcterms:modified xsi:type="dcterms:W3CDTF">2019-08-07T06:01:31Z</dcterms:modified>
</cp:coreProperties>
</file>