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gif" ContentType="image/gi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amstat.org/publications/jse/v4n2/datasets.shoemaker.html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onlinelibrary.wiley.com/doi/10.1111/evo.12546/abstract" TargetMode="External" /><Relationship Id="rId3" Type="http://schemas.openxmlformats.org/officeDocument/2006/relationships/hyperlink" Target="http://datadryad.org/bitstream/handle/10255/dryad.71988/dryad.xlsx?sequence=1" TargetMode="Externa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gif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ncbi.nlm.nih.gov/pmc/articles/PMC478809/pdf/brjprevsmed00013-0013.pdf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distribution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Human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Temp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Body temp is (roughly) normally distributed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10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 Data from </a:t>
            </a:r>
            <a:r>
              <a:rPr>
                <a:hlinkClick r:id="rId2"/>
              </a:rPr>
              <a:t>Shoemaker 1996</a:t>
            </a:r>
            <a:r>
              <a:rPr/>
              <a:t> 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Drosophila</a:t>
            </a:r>
            <a:r>
              <a:rPr/>
              <a:t> </a:t>
            </a:r>
            <a:r>
              <a:rPr/>
              <a:t>Egg</a:t>
            </a:r>
            <a:r>
              <a:rPr/>
              <a:t> </a:t>
            </a:r>
            <a:r>
              <a:rPr/>
              <a:t>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Drosophila</a:t>
            </a:r>
            <a:r>
              <a:rPr/>
              <a:t> egg number is (roughly) normally distributed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10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Data from </a:t>
            </a:r>
            <a:r>
              <a:rPr>
                <a:hlinkClick r:id="rId2"/>
              </a:rPr>
              <a:t>Paaby, Bergland, Behrman and Schmidt 2014</a:t>
            </a:r>
            <a:r>
              <a:rPr/>
              <a:t>, </a:t>
            </a:r>
            <a:r>
              <a:rPr>
                <a:hlinkClick r:id="rId3"/>
              </a:rPr>
              <a:t>data link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Distribution:</a:t>
            </a:r>
            <a:r>
              <a:rPr/>
              <a:t> </a:t>
            </a:r>
            <a:r>
              <a:rPr/>
              <a:t>Definitions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Properties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Density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Unlike discrete distributions, the probability of a specific value for a continuous value is infinitesimally small.</a:t>
                </a:r>
              </a:p>
              <a:p>
                <a:pPr lvl="0" marL="0" indent="0">
                  <a:buNone/>
                </a:pPr>
                <a:r>
                  <a:rPr/>
                  <a:t>We therefore work with probability densities.</a:t>
                </a:r>
              </a:p>
              <a:p>
                <a:pPr lvl="0" marL="0" indent="0">
                  <a:buNone/>
                </a:pPr>
                <a:r>
                  <a:rPr/>
                  <a:t>The probability density of a given value X,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[</m:t>
                    </m:r>
                    <m:r>
                      <m:t>X</m:t>
                    </m:r>
                    <m:r>
                      <m:t>]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ad>
                          <m:radPr>
                            <m:degHide m:val="1"/>
                          </m:radPr>
                          <m:deg/>
                          <m:e>
                            <m:r>
                              <m:t>2</m:t>
                            </m:r>
                            <m:r>
                              <m:t>π</m:t>
                            </m:r>
                            <m:sSup>
                              <m:e>
                                <m:r>
                                  <m:t>σ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f>
                          <m:fPr>
                            <m:type m:val="bar"/>
                          </m:fPr>
                          <m:num>
                            <m:r>
                              <m:t>(</m:t>
                            </m:r>
                            <m:r>
                              <m:t>x</m:t>
                            </m:r>
                            <m:r>
                              <m:t>−</m:t>
                            </m:r>
                            <m:r>
                              <m:t>μ</m:t>
                            </m:r>
                            <m:sSup>
                              <m:e>
                                <m:r>
                                  <m:t>)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t>2</m:t>
                            </m:r>
                            <m:sSup>
                              <m:e>
                                <m:r>
                                  <m:t>σ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  <m:r>
                      <m:t>=</m:t>
                    </m:r>
                    <m:r>
                      <m:t>1</m:t>
                    </m:r>
                  </m:oMath>
                </a14:m>
              </a:p>
              <a:p>
                <a:pPr lvl="0" marL="0" indent="0">
                  <a:buNone/>
                </a:pPr>
                <a:r>
                  <a:rPr/>
                  <a:t>Across sample space, probability densities integrate to 1. </a:t>
                </a:r>
                <a14:m>
                  <m:oMath xmlns:m="http://schemas.openxmlformats.org/officeDocument/2006/math">
                    <m:nary>
                      <m:naryPr>
                        <m:chr m:val="∫"/>
                        <m:limLoc m:val="subSup"/>
                        <m:subHide m:val="0"/>
                        <m:supHide m:val="0"/>
                      </m:naryPr>
                      <m:sub>
                        <m:r>
                          <m:t>−</m:t>
                        </m:r>
                        <m:r>
                          <m:t>∞</m:t>
                        </m:r>
                      </m:sub>
                      <m:sup>
                        <m:r>
                          <m:t>μ</m:t>
                        </m:r>
                        <m:r>
                          <m:t>+</m:t>
                        </m:r>
                        <m:r>
                          <m:t>σ</m:t>
                        </m:r>
                      </m:sup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rad>
                              <m:radPr>
                                <m:degHide m:val="1"/>
                              </m:radPr>
                              <m:deg/>
                              <m:e>
                                <m:r>
                                  <m:t>2</m:t>
                                </m:r>
                                <m:r>
                                  <m:t>π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nary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f>
                          <m:fPr>
                            <m:type m:val="bar"/>
                          </m:fPr>
                          <m:num>
                            <m:r>
                              <m:t>(</m:t>
                            </m:r>
                            <m:r>
                              <m:t>x</m:t>
                            </m:r>
                            <m:r>
                              <m:t>−</m:t>
                            </m:r>
                            <m:r>
                              <m:t>μ</m:t>
                            </m:r>
                            <m:sSup>
                              <m:e>
                                <m:r>
                                  <m:t>)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t>2</m:t>
                            </m:r>
                            <m:sSup>
                              <m:e>
                                <m:r>
                                  <m:t>σ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  <m:r>
                      <m:t>=</m:t>
                    </m:r>
                    <m:r>
                      <m:t>1</m:t>
                    </m:r>
                  </m:oMath>
                </a14:m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Visualizing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Densities</a:t>
            </a:r>
          </a:p>
        </p:txBody>
      </p:sp>
      <p:pic>
        <p:nvPicPr>
          <p:cNvPr descr="Ch10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0100" y="1600200"/>
            <a:ext cx="7531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marL="0" indent="0"><a:buNone /></a:pPr><a:r><a:rPr /><a:t>Parameters</a:t></a:r><a:r><a:rPr /><a:t> </a:t></a:r><a:r><a:rPr /><a:t>of</a:t></a:r><a:r><a:rPr /><a:t> </a:t></a:r><a:r><a:rPr /><a:t>the</a:t></a:r><a:r><a:rPr /><a:t> </a:t></a:r><a:r><a:rPr /><a:t>Normal:</a:t></a:r><a:r><a:rPr /><a:t> </a:t></a:r><a14:m><m:oMath xmlns:m="http://schemas.openxmlformats.org/officeDocument/2006/math"><m:r><m:t>μ</m:t></m:r></m:oMath></a14:m><a:r><a:rPr /><a:t> </a:t></a:r><a:r><a:rPr /><a:t>&amp;</a:t></a:r><a:r><a:rPr /><a:t> </a:t></a:r><a14:m><m:oMath xmlns:m="http://schemas.openxmlformats.org/officeDocument/2006/math"><m:r><m:t>σ</m:t></m:r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marL="0" indent="0"><a:buNone /></a:pPr><a14:m><m:oMath xmlns:m="http://schemas.openxmlformats.org/officeDocument/2006/math"><m:r><m:rPr><m:sty m:val="p" /><m:scr m:val="script" /></m:rPr><m:t>N</m:t></m:r><m:r><m:t>(</m:t></m:r><m:r><m:t>μ</m:t></m:r><m:r><m:t>,</m:t></m:r><m:r><m:t>σ</m:t></m:r><m:r><m:t>)</m:t></m:r></m:oMath></a14:m><a:r><a:rPr /><a:t> – These parameters fully specify a normal distribution</a:t></a:r></a:p></p:txBody></p:sp></mc:Choice></mc:AlternateContent></p:spTree></p:cSld>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Key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Recognize that the normal distribution is common in nature (and why).</a:t>
            </a:r>
          </a:p>
          <a:p>
            <a:pPr lvl="0" marL="0" indent="0">
              <a:buNone/>
            </a:pPr>
            <a:r>
              <a:rPr/>
              <a:t>Know how to parameterize a normal distribution.</a:t>
            </a:r>
          </a:p>
          <a:p>
            <a:pPr lvl="0" marL="0" indent="0">
              <a:buNone/>
            </a:pPr>
            <a:r>
              <a:rPr/>
              <a:t>Know how to use the standard normal table &amp; conduct a Z-transformation.</a:t>
            </a:r>
          </a:p>
          <a:p>
            <a:pPr lvl="0" marL="0" indent="0">
              <a:buNone/>
            </a:pPr>
            <a:r>
              <a:rPr/>
              <a:t>Find the probability that a sample mean is within a given range.</a:t>
            </a:r>
          </a:p>
          <a:p>
            <a:pPr lvl="0" marL="0" indent="0">
              <a:buNone/>
            </a:pPr>
            <a:r>
              <a:rPr/>
              <a:t>Explain the central limit theorem and its significance.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10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54100" y="1600200"/>
            <a:ext cx="7035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Concept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normal distribution has points with a probability density &gt; 1.</a:t>
            </a:r>
          </a:p>
          <a:p>
            <a:pPr lvl="0" marL="0" indent="0">
              <a:buNone/>
            </a:pPr>
            <a:r>
              <a:rPr/>
              <a:t>We know that probabilities cannot be greater than 1, so how can this be the case?</a:t>
            </a:r>
          </a:p>
          <a:p>
            <a:pPr lvl="0" marL="0" indent="0">
              <a:buNone/>
            </a:pPr>
            <a:r>
              <a:rPr/>
              <a:t>Bonus: Does this mean probability densities can be negative?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10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0100" y="1600200"/>
            <a:ext cx="7531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Symmetric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normal distribution is symmetric &amp; centered around its mean.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10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11400"/>
            <a:ext cx="8229600" cy="308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falls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probability that x lies between two values,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is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[</m:t>
                      </m:r>
                      <m:r>
                        <m:t>a</m:t>
                      </m:r>
                      <m:r>
                        <m:t>&lt;</m:t>
                      </m:r>
                      <m:r>
                        <m:t>X</m:t>
                      </m:r>
                      <m:r>
                        <m:t>&lt;</m:t>
                      </m:r>
                      <m:r>
                        <m:t>b</m:t>
                      </m:r>
                      <m:r>
                        <m:t>]</m:t>
                      </m:r>
                      <m: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t>a</m:t>
                          </m:r>
                        </m:sub>
                        <m:sup>
                          <m:r>
                            <m:t>b</m:t>
                          </m:r>
                        </m:sup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1"/>
                                </m:radPr>
                                <m:deg/>
                                <m:e>
                                  <m:r>
                                    <m:t>2</m:t>
                                  </m:r>
                                  <m:r>
                                    <m:t>π</m:t>
                                  </m:r>
                                  <m:sSup>
                                    <m:e>
                                      <m:r>
                                        <m:t>σ</m:t>
                                      </m:r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nary>
                      <m:sSup>
                        <m:e>
                          <m:r>
                            <m:t>e</m:t>
                          </m:r>
                        </m:e>
                        <m:sup>
                          <m:r>
                            <m:t>−</m:t>
                          </m:r>
                          <m:f>
                            <m:fPr>
                              <m:type m:val="bar"/>
                            </m:fPr>
                            <m:num>
                              <m:r>
                                <m:t>(</m:t>
                              </m:r>
                              <m:r>
                                <m:t>x</m:t>
                              </m:r>
                              <m:r>
                                <m:t>−</m:t>
                              </m:r>
                              <m:r>
                                <m:t>μ</m:t>
                              </m:r>
                              <m:sSup>
                                <m:e>
                                  <m:r>
                                    <m:t>)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t>2</m:t>
                              </m:r>
                              <m:sSup>
                                <m:e>
                                  <m:r>
                                    <m:t>σ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m:t>d</m:t>
                      </m:r>
                      <m:r>
                        <m:t>x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Some helpful (approximate) ranges:</a:t>
                </a:r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10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11400"/>
            <a:ext cx="8229600" cy="308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Distribution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Them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Of the infinite normal distributions, the </a:t>
                </a:r>
                <a:r>
                  <a:rPr i="1"/>
                  <a:t>“standard normal distribution”</a:t>
                </a:r>
                <a:r>
                  <a:rPr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N</m:t>
                    </m:r>
                    <m:r>
                      <m:t>(</m:t>
                    </m:r>
                    <m:r>
                      <m:t>μ</m:t>
                    </m:r>
                    <m:r>
                      <m:t>=</m:t>
                    </m:r>
                    <m:r>
                      <m:t>0</m:t>
                    </m:r>
                    <m:r>
                      <m:t>,</m:t>
                    </m:r>
                    <m:r>
                      <m:t>σ</m:t>
                    </m:r>
                    <m:r>
                      <m:t>=</m:t>
                    </m:r>
                    <m:r>
                      <m:t>1</m:t>
                    </m:r>
                    <m:r>
                      <m:t>)</m:t>
                    </m:r>
                  </m:oMath>
                </a14:m>
                <a:r>
                  <a:rPr/>
                  <a:t> is particularly useful.</a:t>
                </a:r>
              </a:p>
              <a:p>
                <a:pPr lvl="0" marL="0" indent="0">
                  <a:buNone/>
                </a:pPr>
                <a:r>
                  <a:rPr/>
                  <a:t>By Z-transformation, we can turn any normal distribution into the standard normal distribution (coming soon).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10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46200" y="1600200"/>
            <a:ext cx="6464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normal distribution (aka the “bell curve”, aka the Gaussian) is incredibly common in the world!</a:t>
            </a:r>
          </a:p>
          <a:p>
            <a:pPr lvl="0" marL="0" indent="0">
              <a:buNone/>
            </a:pPr>
            <a:r>
              <a:rPr/>
              <a:t>It is also mathematically convenient.</a:t>
            </a:r>
          </a:p>
          <a:p>
            <a:pPr lvl="0" marL="0" indent="0">
              <a:buNone/>
            </a:pPr>
            <a:r>
              <a:rPr/>
              <a:t>Therefore, much of statistics is based off of the normal distribution.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Z-distribution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Z-distribution gives the probability that a random draw from the standard normal is greater than a given value.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10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22400" y="1600200"/>
            <a:ext cx="6286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 </a:t>
            </a:r>
            <a:r>
              <a:rPr sz="1800">
                <a:latin typeface="Courier"/>
              </a:rPr>
              <a:t>R</a:t>
            </a:r>
            <a:r>
              <a:rPr/>
              <a:t> </a:t>
            </a:r>
            <a:r>
              <a:rPr sz="1800">
                <a:latin typeface="Courier"/>
              </a:rPr>
              <a:t>pnorm(x = 1.5, lower.tail = FALSE) =</a:t>
            </a:r>
            <a:r>
              <a:rPr/>
              <a:t> 0.067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Z-distribution is available as a table in the back of the text.</a:t>
                </a:r>
                <a:br/>
                <a:r>
                  <a:rPr/>
                  <a:t>- Rows contain the first two digits of X, columns contain the third digit, and the entry reflects the probability that a random draw from the standard normal is </a:t>
                </a:r>
                <a14:m>
                  <m:oMath xmlns:m="http://schemas.openxmlformats.org/officeDocument/2006/math">
                    <m:r>
                      <m:t>&gt;</m:t>
                    </m:r>
                    <m:r>
                      <m:t>X</m:t>
                    </m:r>
                  </m:oMath>
                </a14:m>
                <a:r>
                  <a:rPr/>
                  <a:t>.</a:t>
                </a:r>
                <a:br/>
                <a:r>
                  <a:rPr/>
                  <a:t>- Note that the entry for 1.5 equals 0.067.</a:t>
                </a:r>
              </a:p>
              <a:p>
                <a:pPr lvl="0" marL="0" indent="0">
                  <a:buNone/>
                </a:pPr>
                <a:r>
                  <a:rPr/>
                  <a:t>0</a:t>
                </a:r>
              </a:p>
              <a:p>
                <a:pPr lvl="0" marL="0" indent="0">
                  <a:buNone/>
                </a:pPr>
                <a:r>
                  <a:rPr/>
                  <a:t>0.01</a:t>
                </a:r>
              </a:p>
              <a:p>
                <a:pPr lvl="0" marL="0" indent="0">
                  <a:buNone/>
                </a:pPr>
                <a:r>
                  <a:rPr/>
                  <a:t>0.02</a:t>
                </a:r>
              </a:p>
              <a:p>
                <a:pPr lvl="0" marL="0" indent="0">
                  <a:buNone/>
                </a:pPr>
                <a:r>
                  <a:rPr/>
                  <a:t>0.03</a:t>
                </a:r>
              </a:p>
              <a:p>
                <a:pPr lvl="0" marL="0" indent="0">
                  <a:buNone/>
                </a:pPr>
                <a:r>
                  <a:rPr/>
                  <a:t>0.04</a:t>
                </a:r>
              </a:p>
              <a:p>
                <a:pPr lvl="0" marL="0" indent="0">
                  <a:buNone/>
                </a:pPr>
                <a:r>
                  <a:rPr/>
                  <a:t>0.05</a:t>
                </a:r>
              </a:p>
              <a:p>
                <a:pPr lvl="0" marL="0" indent="0">
                  <a:buNone/>
                </a:pPr>
                <a:r>
                  <a:rPr/>
                  <a:t>0.06</a:t>
                </a:r>
              </a:p>
              <a:p>
                <a:pPr lvl="0" marL="0" indent="0">
                  <a:buNone/>
                </a:pPr>
                <a:r>
                  <a:rPr/>
                  <a:t>0.07</a:t>
                </a:r>
              </a:p>
              <a:p>
                <a:pPr lvl="0" marL="0" indent="0">
                  <a:buNone/>
                </a:pPr>
                <a:r>
                  <a:rPr/>
                  <a:t>0.08</a:t>
                </a:r>
              </a:p>
              <a:p>
                <a:pPr lvl="0" marL="0" indent="0">
                  <a:buNone/>
                </a:pPr>
                <a:r>
                  <a:rPr/>
                  <a:t>0.09</a:t>
                </a:r>
              </a:p>
              <a:p>
                <a:pPr lvl="0" marL="0" indent="0">
                  <a:buNone/>
                </a:pPr>
                <a:r>
                  <a:rPr/>
                  <a:t>1</a:t>
                </a:r>
              </a:p>
              <a:p>
                <a:pPr lvl="0" marL="0" indent="0">
                  <a:buNone/>
                </a:pPr>
                <a:r>
                  <a:rPr/>
                  <a:t>0.159</a:t>
                </a:r>
              </a:p>
              <a:p>
                <a:pPr lvl="0" marL="0" indent="0">
                  <a:buNone/>
                </a:pPr>
                <a:r>
                  <a:rPr/>
                  <a:t>0.156</a:t>
                </a:r>
              </a:p>
              <a:p>
                <a:pPr lvl="0" marL="0" indent="0">
                  <a:buNone/>
                </a:pPr>
                <a:r>
                  <a:rPr/>
                  <a:t>0.154</a:t>
                </a:r>
              </a:p>
              <a:p>
                <a:pPr lvl="0" marL="0" indent="0">
                  <a:buNone/>
                </a:pPr>
                <a:r>
                  <a:rPr/>
                  <a:t>0.152</a:t>
                </a:r>
              </a:p>
              <a:p>
                <a:pPr lvl="0" marL="0" indent="0">
                  <a:buNone/>
                </a:pPr>
                <a:r>
                  <a:rPr/>
                  <a:t>0.149</a:t>
                </a:r>
              </a:p>
              <a:p>
                <a:pPr lvl="0" marL="0" indent="0">
                  <a:buNone/>
                </a:pPr>
                <a:r>
                  <a:rPr/>
                  <a:t>0.147</a:t>
                </a:r>
              </a:p>
              <a:p>
                <a:pPr lvl="0" marL="0" indent="0">
                  <a:buNone/>
                </a:pPr>
                <a:r>
                  <a:rPr/>
                  <a:t>0.145</a:t>
                </a:r>
              </a:p>
              <a:p>
                <a:pPr lvl="0" marL="0" indent="0">
                  <a:buNone/>
                </a:pPr>
                <a:r>
                  <a:rPr/>
                  <a:t>0.142</a:t>
                </a:r>
              </a:p>
              <a:p>
                <a:pPr lvl="0" marL="0" indent="0">
                  <a:buNone/>
                </a:pPr>
                <a:r>
                  <a:rPr/>
                  <a:t>0.140</a:t>
                </a:r>
              </a:p>
              <a:p>
                <a:pPr lvl="0" marL="0" indent="0">
                  <a:buNone/>
                </a:pPr>
                <a:r>
                  <a:rPr/>
                  <a:t>0.138</a:t>
                </a:r>
              </a:p>
              <a:p>
                <a:pPr lvl="0" marL="0" indent="0">
                  <a:buNone/>
                </a:pPr>
                <a:r>
                  <a:rPr/>
                  <a:t>1.1</a:t>
                </a:r>
              </a:p>
              <a:p>
                <a:pPr lvl="0" marL="0" indent="0">
                  <a:buNone/>
                </a:pPr>
                <a:r>
                  <a:rPr/>
                  <a:t>0.136</a:t>
                </a:r>
              </a:p>
              <a:p>
                <a:pPr lvl="0" marL="0" indent="0">
                  <a:buNone/>
                </a:pPr>
                <a:r>
                  <a:rPr/>
                  <a:t>0.133</a:t>
                </a:r>
              </a:p>
              <a:p>
                <a:pPr lvl="0" marL="0" indent="0">
                  <a:buNone/>
                </a:pPr>
                <a:r>
                  <a:rPr/>
                  <a:t>0.131</a:t>
                </a:r>
              </a:p>
              <a:p>
                <a:pPr lvl="0" marL="0" indent="0">
                  <a:buNone/>
                </a:pPr>
                <a:r>
                  <a:rPr/>
                  <a:t>0.129</a:t>
                </a:r>
              </a:p>
              <a:p>
                <a:pPr lvl="0" marL="0" indent="0">
                  <a:buNone/>
                </a:pPr>
                <a:r>
                  <a:rPr/>
                  <a:t>0.127</a:t>
                </a:r>
              </a:p>
              <a:p>
                <a:pPr lvl="0" marL="0" indent="0">
                  <a:buNone/>
                </a:pPr>
                <a:r>
                  <a:rPr/>
                  <a:t>0.125</a:t>
                </a:r>
              </a:p>
              <a:p>
                <a:pPr lvl="0" marL="0" indent="0">
                  <a:buNone/>
                </a:pPr>
                <a:r>
                  <a:rPr/>
                  <a:t>0.123</a:t>
                </a:r>
              </a:p>
              <a:p>
                <a:pPr lvl="0" marL="0" indent="0">
                  <a:buNone/>
                </a:pPr>
                <a:r>
                  <a:rPr/>
                  <a:t>0.121</a:t>
                </a:r>
              </a:p>
              <a:p>
                <a:pPr lvl="0" marL="0" indent="0">
                  <a:buNone/>
                </a:pPr>
                <a:r>
                  <a:rPr/>
                  <a:t>0.119</a:t>
                </a:r>
              </a:p>
              <a:p>
                <a:pPr lvl="0" marL="0" indent="0">
                  <a:buNone/>
                </a:pPr>
                <a:r>
                  <a:rPr/>
                  <a:t>0.117</a:t>
                </a:r>
              </a:p>
              <a:p>
                <a:pPr lvl="0" marL="0" indent="0">
                  <a:buNone/>
                </a:pPr>
                <a:r>
                  <a:rPr/>
                  <a:t>1.2</a:t>
                </a:r>
              </a:p>
              <a:p>
                <a:pPr lvl="0" marL="0" indent="0">
                  <a:buNone/>
                </a:pPr>
                <a:r>
                  <a:rPr/>
                  <a:t>0.115</a:t>
                </a:r>
              </a:p>
              <a:p>
                <a:pPr lvl="0" marL="0" indent="0">
                  <a:buNone/>
                </a:pPr>
                <a:r>
                  <a:rPr/>
                  <a:t>0.113</a:t>
                </a:r>
              </a:p>
              <a:p>
                <a:pPr lvl="0" marL="0" indent="0">
                  <a:buNone/>
                </a:pPr>
                <a:r>
                  <a:rPr/>
                  <a:t>0.111</a:t>
                </a:r>
              </a:p>
              <a:p>
                <a:pPr lvl="0" marL="0" indent="0">
                  <a:buNone/>
                </a:pPr>
                <a:r>
                  <a:rPr/>
                  <a:t>0.109</a:t>
                </a:r>
              </a:p>
              <a:p>
                <a:pPr lvl="0" marL="0" indent="0">
                  <a:buNone/>
                </a:pPr>
                <a:r>
                  <a:rPr/>
                  <a:t>0.107</a:t>
                </a:r>
              </a:p>
              <a:p>
                <a:pPr lvl="0" marL="0" indent="0">
                  <a:buNone/>
                </a:pPr>
                <a:r>
                  <a:rPr/>
                  <a:t>0.106</a:t>
                </a:r>
              </a:p>
              <a:p>
                <a:pPr lvl="0" marL="0" indent="0">
                  <a:buNone/>
                </a:pPr>
                <a:r>
                  <a:rPr/>
                  <a:t>0.104</a:t>
                </a:r>
              </a:p>
              <a:p>
                <a:pPr lvl="0" marL="0" indent="0">
                  <a:buNone/>
                </a:pPr>
                <a:r>
                  <a:rPr/>
                  <a:t>0.102</a:t>
                </a:r>
              </a:p>
              <a:p>
                <a:pPr lvl="0" marL="0" indent="0">
                  <a:buNone/>
                </a:pPr>
                <a:r>
                  <a:rPr/>
                  <a:t>0.100</a:t>
                </a:r>
              </a:p>
              <a:p>
                <a:pPr lvl="0" marL="0" indent="0">
                  <a:buNone/>
                </a:pPr>
                <a:r>
                  <a:rPr/>
                  <a:t>0.099</a:t>
                </a:r>
              </a:p>
              <a:p>
                <a:pPr lvl="0" marL="0" indent="0">
                  <a:buNone/>
                </a:pPr>
                <a:r>
                  <a:rPr/>
                  <a:t>1.3</a:t>
                </a:r>
              </a:p>
              <a:p>
                <a:pPr lvl="0" marL="0" indent="0">
                  <a:buNone/>
                </a:pPr>
                <a:r>
                  <a:rPr/>
                  <a:t>0.097</a:t>
                </a:r>
              </a:p>
              <a:p>
                <a:pPr lvl="0" marL="0" indent="0">
                  <a:buNone/>
                </a:pPr>
                <a:r>
                  <a:rPr/>
                  <a:t>0.095</a:t>
                </a:r>
              </a:p>
              <a:p>
                <a:pPr lvl="0" marL="0" indent="0">
                  <a:buNone/>
                </a:pPr>
                <a:r>
                  <a:rPr/>
                  <a:t>0.093</a:t>
                </a:r>
              </a:p>
              <a:p>
                <a:pPr lvl="0" marL="0" indent="0">
                  <a:buNone/>
                </a:pPr>
                <a:r>
                  <a:rPr/>
                  <a:t>0.092</a:t>
                </a:r>
              </a:p>
              <a:p>
                <a:pPr lvl="0" marL="0" indent="0">
                  <a:buNone/>
                </a:pPr>
                <a:r>
                  <a:rPr/>
                  <a:t>0.090</a:t>
                </a:r>
              </a:p>
              <a:p>
                <a:pPr lvl="0" marL="0" indent="0">
                  <a:buNone/>
                </a:pPr>
                <a:r>
                  <a:rPr/>
                  <a:t>0.089</a:t>
                </a:r>
              </a:p>
              <a:p>
                <a:pPr lvl="0" marL="0" indent="0">
                  <a:buNone/>
                </a:pPr>
                <a:r>
                  <a:rPr/>
                  <a:t>0.087</a:t>
                </a:r>
              </a:p>
              <a:p>
                <a:pPr lvl="0" marL="0" indent="0">
                  <a:buNone/>
                </a:pPr>
                <a:r>
                  <a:rPr/>
                  <a:t>0.085</a:t>
                </a:r>
              </a:p>
              <a:p>
                <a:pPr lvl="0" marL="0" indent="0">
                  <a:buNone/>
                </a:pPr>
                <a:r>
                  <a:rPr/>
                  <a:t>0.084</a:t>
                </a:r>
              </a:p>
              <a:p>
                <a:pPr lvl="0" marL="0" indent="0">
                  <a:buNone/>
                </a:pPr>
                <a:r>
                  <a:rPr/>
                  <a:t>0.082</a:t>
                </a:r>
              </a:p>
              <a:p>
                <a:pPr lvl="0" marL="0" indent="0">
                  <a:buNone/>
                </a:pPr>
                <a:r>
                  <a:rPr/>
                  <a:t>1.4</a:t>
                </a:r>
              </a:p>
              <a:p>
                <a:pPr lvl="0" marL="0" indent="0">
                  <a:buNone/>
                </a:pPr>
                <a:r>
                  <a:rPr/>
                  <a:t>0.081</a:t>
                </a:r>
              </a:p>
              <a:p>
                <a:pPr lvl="0" marL="0" indent="0">
                  <a:buNone/>
                </a:pPr>
                <a:r>
                  <a:rPr/>
                  <a:t>0.079</a:t>
                </a:r>
              </a:p>
              <a:p>
                <a:pPr lvl="0" marL="0" indent="0">
                  <a:buNone/>
                </a:pPr>
                <a:r>
                  <a:rPr/>
                  <a:t>0.078</a:t>
                </a:r>
              </a:p>
              <a:p>
                <a:pPr lvl="0" marL="0" indent="0">
                  <a:buNone/>
                </a:pPr>
                <a:r>
                  <a:rPr/>
                  <a:t>0.076</a:t>
                </a:r>
              </a:p>
              <a:p>
                <a:pPr lvl="0" marL="0" indent="0">
                  <a:buNone/>
                </a:pPr>
                <a:r>
                  <a:rPr/>
                  <a:t>0.075</a:t>
                </a:r>
              </a:p>
              <a:p>
                <a:pPr lvl="0" marL="0" indent="0">
                  <a:buNone/>
                </a:pPr>
                <a:r>
                  <a:rPr/>
                  <a:t>0.074</a:t>
                </a:r>
              </a:p>
              <a:p>
                <a:pPr lvl="0" marL="0" indent="0">
                  <a:buNone/>
                </a:pPr>
                <a:r>
                  <a:rPr/>
                  <a:t>0.072</a:t>
                </a:r>
              </a:p>
              <a:p>
                <a:pPr lvl="0" marL="0" indent="0">
                  <a:buNone/>
                </a:pPr>
                <a:r>
                  <a:rPr/>
                  <a:t>0.071</a:t>
                </a:r>
              </a:p>
              <a:p>
                <a:pPr lvl="0" marL="0" indent="0">
                  <a:buNone/>
                </a:pPr>
                <a:r>
                  <a:rPr/>
                  <a:t>0.069</a:t>
                </a:r>
              </a:p>
              <a:p>
                <a:pPr lvl="0" marL="0" indent="0">
                  <a:buNone/>
                </a:pPr>
                <a:r>
                  <a:rPr/>
                  <a:t>0.068</a:t>
                </a:r>
              </a:p>
              <a:p>
                <a:pPr lvl="0" marL="0" indent="0">
                  <a:buNone/>
                </a:pPr>
                <a:r>
                  <a:rPr/>
                  <a:t>1.5</a:t>
                </a:r>
              </a:p>
              <a:p>
                <a:pPr lvl="0" marL="0" indent="0">
                  <a:buNone/>
                </a:pPr>
                <a:r>
                  <a:rPr/>
                  <a:t>0.067</a:t>
                </a:r>
              </a:p>
              <a:p>
                <a:pPr lvl="0" marL="0" indent="0">
                  <a:buNone/>
                </a:pPr>
                <a:r>
                  <a:rPr/>
                  <a:t>0.066</a:t>
                </a:r>
              </a:p>
              <a:p>
                <a:pPr lvl="0" marL="0" indent="0">
                  <a:buNone/>
                </a:pPr>
                <a:r>
                  <a:rPr/>
                  <a:t>0.064</a:t>
                </a:r>
              </a:p>
              <a:p>
                <a:pPr lvl="0" marL="0" indent="0">
                  <a:buNone/>
                </a:pPr>
                <a:r>
                  <a:rPr/>
                  <a:t>0.063</a:t>
                </a:r>
              </a:p>
              <a:p>
                <a:pPr lvl="0" marL="0" indent="0">
                  <a:buNone/>
                </a:pPr>
                <a:r>
                  <a:rPr/>
                  <a:t>0.062</a:t>
                </a:r>
              </a:p>
              <a:p>
                <a:pPr lvl="0" marL="0" indent="0">
                  <a:buNone/>
                </a:pPr>
                <a:r>
                  <a:rPr/>
                  <a:t>0.061</a:t>
                </a:r>
              </a:p>
              <a:p>
                <a:pPr lvl="0" marL="0" indent="0">
                  <a:buNone/>
                </a:pPr>
                <a:r>
                  <a:rPr/>
                  <a:t>0.059</a:t>
                </a:r>
              </a:p>
              <a:p>
                <a:pPr lvl="0" marL="0" indent="0">
                  <a:buNone/>
                </a:pPr>
                <a:r>
                  <a:rPr/>
                  <a:t>0.058</a:t>
                </a:r>
              </a:p>
              <a:p>
                <a:pPr lvl="0" marL="0" indent="0">
                  <a:buNone/>
                </a:pPr>
                <a:r>
                  <a:rPr/>
                  <a:t>0.057</a:t>
                </a:r>
              </a:p>
              <a:p>
                <a:pPr lvl="0" marL="0" indent="0">
                  <a:buNone/>
                </a:pPr>
                <a:r>
                  <a:rPr/>
                  <a:t>0.056</a:t>
                </a:r>
              </a:p>
              <a:p>
                <a:pPr lvl="0" marL="0" indent="0">
                  <a:buNone/>
                </a:pPr>
                <a:r>
                  <a:rPr/>
                  <a:t>1.6</a:t>
                </a:r>
              </a:p>
              <a:p>
                <a:pPr lvl="0" marL="0" indent="0">
                  <a:buNone/>
                </a:pPr>
                <a:r>
                  <a:rPr/>
                  <a:t>0.055</a:t>
                </a:r>
              </a:p>
              <a:p>
                <a:pPr lvl="0" marL="0" indent="0">
                  <a:buNone/>
                </a:pPr>
                <a:r>
                  <a:rPr/>
                  <a:t>0.054</a:t>
                </a:r>
              </a:p>
              <a:p>
                <a:pPr lvl="0" marL="0" indent="0">
                  <a:buNone/>
                </a:pPr>
                <a:r>
                  <a:rPr/>
                  <a:t>0.053</a:t>
                </a:r>
              </a:p>
              <a:p>
                <a:pPr lvl="0" marL="0" indent="0">
                  <a:buNone/>
                </a:pPr>
                <a:r>
                  <a:rPr/>
                  <a:t>0.052</a:t>
                </a:r>
              </a:p>
              <a:p>
                <a:pPr lvl="0" marL="0" indent="0">
                  <a:buNone/>
                </a:pPr>
                <a:r>
                  <a:rPr/>
                  <a:t>0.051</a:t>
                </a:r>
              </a:p>
              <a:p>
                <a:pPr lvl="0" marL="0" indent="0">
                  <a:buNone/>
                </a:pPr>
                <a:r>
                  <a:rPr/>
                  <a:t>0.049</a:t>
                </a:r>
              </a:p>
              <a:p>
                <a:pPr lvl="0" marL="0" indent="0">
                  <a:buNone/>
                </a:pPr>
                <a:r>
                  <a:rPr/>
                  <a:t>0.048</a:t>
                </a:r>
              </a:p>
              <a:p>
                <a:pPr lvl="0" marL="0" indent="0">
                  <a:buNone/>
                </a:pPr>
                <a:r>
                  <a:rPr/>
                  <a:t>0.047</a:t>
                </a:r>
              </a:p>
              <a:p>
                <a:pPr lvl="0" marL="0" indent="0">
                  <a:buNone/>
                </a:pPr>
                <a:r>
                  <a:rPr/>
                  <a:t>0.046</a:t>
                </a:r>
              </a:p>
              <a:p>
                <a:pPr lvl="0" marL="0" indent="0">
                  <a:buNone/>
                </a:pPr>
                <a:r>
                  <a:rPr/>
                  <a:t>0.046</a:t>
                </a:r>
              </a:p>
            </p:txBody>
          </p:sp>
        </mc:Choice>
      </mc:AlternateContent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Z-distribution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Because the standard normal is symmetric about zero,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r</m:t>
                    </m:r>
                    <m:r>
                      <m:t>[</m:t>
                    </m:r>
                    <m:r>
                      <m:t>Z</m:t>
                    </m:r>
                    <m:r>
                      <m:t>&lt;</m:t>
                    </m:r>
                    <m:r>
                      <m:t>−</m:t>
                    </m:r>
                    <m:r>
                      <m:t>X</m:t>
                    </m:r>
                    <m:r>
                      <m:t>]</m:t>
                    </m:r>
                    <m:r>
                      <m:t>=</m:t>
                    </m:r>
                    <m:r>
                      <m:t>P</m:t>
                    </m:r>
                    <m:r>
                      <m:t>r</m:t>
                    </m:r>
                    <m:r>
                      <m:t>[</m:t>
                    </m:r>
                    <m:r>
                      <m:t>Z</m:t>
                    </m:r>
                    <m:r>
                      <m:t>&gt;</m:t>
                    </m:r>
                    <m:r>
                      <m:t>X</m:t>
                    </m:r>
                    <m:r>
                      <m:t>]</m:t>
                    </m:r>
                  </m:oMath>
                </a14:m>
                <a:r>
                  <a:rPr/>
                  <a:t>.</a:t>
                </a:r>
                <a:br/>
                <a:r>
                  <a:rPr/>
                  <a:t>That is, the probability that a random sample is less than </a:t>
                </a:r>
                <a14:m>
                  <m:oMath xmlns:m="http://schemas.openxmlformats.org/officeDocument/2006/math">
                    <m:r>
                      <m:t>−</m:t>
                    </m:r>
                    <m:r>
                      <m:t>X</m:t>
                    </m:r>
                  </m:oMath>
                </a14:m>
                <a:r>
                  <a:rPr/>
                  <a:t> equals the probability that a random sample is greater than X.</a:t>
                </a:r>
              </a:p>
              <a:p>
                <a:pPr lvl="0" marL="0" indent="0">
                  <a:buNone/>
                </a:pPr>
                <a:r>
                  <a:rPr/>
                  <a:t>Because the normal integrates to one,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r</m:t>
                    </m:r>
                    <m:r>
                      <m:t>[</m:t>
                    </m:r>
                    <m:r>
                      <m:t>Z</m:t>
                    </m:r>
                    <m:r>
                      <m:t>&lt;</m:t>
                    </m:r>
                    <m:r>
                      <m:t>X</m:t>
                    </m:r>
                    <m:r>
                      <m:t>]</m:t>
                    </m:r>
                    <m:r>
                      <m:t>=</m:t>
                    </m:r>
                    <m:r>
                      <m:t>1</m:t>
                    </m:r>
                    <m:r>
                      <m:t>−</m:t>
                    </m:r>
                    <m:r>
                      <m:t>P</m:t>
                    </m:r>
                    <m:r>
                      <m:t>r</m:t>
                    </m:r>
                    <m:r>
                      <m:t>[</m:t>
                    </m:r>
                    <m:r>
                      <m:t>Z</m:t>
                    </m:r>
                    <m:r>
                      <m:t>&gt;</m:t>
                    </m:r>
                    <m:r>
                      <m:t>X</m:t>
                    </m:r>
                    <m:r>
                      <m:t>]</m:t>
                    </m:r>
                  </m:oMath>
                </a14:m>
                <a:r>
                  <a:rPr/>
                  <a:t>. </a:t>
                </a:r>
                <a:br/>
                <a:r>
                  <a:rPr/>
                  <a:t>That is, the probability that a random sample is less than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equals one minusthe probability that a random sample is greater than X.</a:t>
                </a:r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Distributions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Normals?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Normal distributions can have distint values of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/>
                  <a:t> but must have the same shape.</a:t>
                </a:r>
              </a:p>
              <a:p>
                <a:pPr lvl="1"/>
                <a:r>
                  <a:rPr/>
                  <a:t>Any normal distribution can be converted to a standard normal distribution, by a </a:t>
                </a:r>
                <a:r>
                  <a:rPr i="1"/>
                  <a:t>Z-transformation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Z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Y</m:t>
                        </m:r>
                        <m:r>
                          <m:t>−</m:t>
                        </m:r>
                        <m:r>
                          <m:t>μ</m:t>
                        </m:r>
                      </m:num>
                      <m:den>
                        <m:r>
                          <m:t>σ</m:t>
                        </m:r>
                      </m:den>
                    </m:f>
                  </m:oMath>
                </a14:m>
              </a:p>
              <a:p>
                <a:pPr lvl="0" marL="0" indent="0">
                  <a:buNone/>
                </a:pPr>
                <a:br/>
              </a:p>
              <a:p>
                <a:pPr lvl="0" marL="0" indent="0">
                  <a:buNone/>
                </a:pPr>
                <a:r>
                  <a:rPr/>
                  <a:t>Z is called a “standard normal deviate”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marL="0" indent="0"><a:buNone /></a:pPr><a:r><a:rPr /><a:t>Z</a:t></a:r><a:r><a:rPr /><a:t> </a:t></a:r><a:r><a:rPr /><a:t>=</a:t></a:r><a:r><a:rPr /><a:t> </a:t></a:r><a:r><a:rPr /><a:t>Distance</a:t></a:r><a:r><a:rPr /><a:t> </a:t></a:r><a:r><a:rPr /><a:t>Between</a:t></a:r><a:r><a:rPr /><a:t> </a:t></a:r><a:r><a:rPr /><a:t>Y</a:t></a:r><a:r><a:rPr /><a:t> </a:t></a:r><a:r><a:rPr /><a:t>&amp;</a:t></a:r><a:r><a:rPr /><a:t> </a:t></a:r><a14:m><m:oMath xmlns:m="http://schemas.openxmlformats.org/officeDocument/2006/math"><m:r><m:t>μ</m:t></m:r></m:oMath></a14:m><a:r><a:rPr /><a:t> </a:t></a:r><a:r><a:rPr /><a:t>(in</a:t></a:r><a:r><a:rPr /><a:t> </a:t></a:r><a14:m><m:oMath xmlns:m="http://schemas.openxmlformats.org/officeDocument/2006/math"><m:r><m:t>σ</m:t></m:r></m:oMath></a14:m><a:r><a:rPr /><a:t> </a:t></a:r><a:r><a:rPr /><a:t>units)</a:t></a:r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marL="0" indent="0"><a:buNone /></a:pPr><a14:m><m:oMathPara xmlns:m="http://schemas.openxmlformats.org/officeDocument/2006/math"><m:oMathParaPr><m:jc m:val="center" /></m:oMathParaPr><m:oMath><m:r><m:t>Z</m:t></m:r><m:r><m:t>=</m:t></m:r><m:f><m:fPr><m:type m:val="bar" /></m:fPr><m:num><m:r><m:t>Y</m:t></m:r><m:r><m:t>−</m:t></m:r><m:r><m:t>μ</m:t></m:r></m:num><m:den><m:r><m:t>σ</m:t></m:r></m:den></m:f></m:oMath></m:oMathPara></a14:m></a:p><a:p><a:pPr lvl="0" marL="0" indent="0"><a:buNone /></a:pPr><a:r><a:rPr /><a:t>The probability of getting a value greater than Y is the same as the probability of getting a value greater than Z from a standard normal distribution.</a:t></a:r></a:p></p:txBody></p:sp></mc:Choice></mc:AlternateContent></p:spTree></p:cSld>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Example:</a:t>
            </a:r>
            <a:r>
              <a:rPr/>
              <a:t> </a:t>
            </a:r>
            <a:r>
              <a:rPr/>
              <a:t>British</a:t>
            </a:r>
            <a:r>
              <a:rPr/>
              <a:t> </a:t>
            </a:r>
            <a:r>
              <a:rPr/>
              <a:t>Spies</a:t>
            </a:r>
          </a:p>
        </p:txBody>
      </p:sp>
      <p:pic>
        <p:nvPicPr>
          <p:cNvPr descr="https://upload.wikimedia.org/wikipedia/commons/thumb/3/3a/Spy_silhouette_document.svg/300px-Spy_silhouette_document.sv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Bond</a:t>
            </a:r>
            <a:r>
              <a:rPr/>
              <a:t> </a:t>
            </a:r>
            <a:r>
              <a:rPr/>
              <a:t>heights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MI5 says a man has to be shorter than 180.3 cm tall to be a spy.</a:t>
            </a:r>
          </a:p>
          <a:p>
            <a:pPr lvl="0" marL="0" indent="0">
              <a:buNone/>
            </a:pPr>
            <a:r>
              <a:rPr/>
              <a:t>Mean height of British men is 177.0cm, with standard deviation 7.1cm, with a normal distribution.</a:t>
            </a:r>
          </a:p>
          <a:p>
            <a:pPr lvl="0" marL="0" indent="0">
              <a:buNone/>
            </a:pPr>
            <a:r>
              <a:rPr/>
              <a:t>What proportion of British men are excluded from a career as a spy by this height criteria?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imgs.xkcd.com/comics/normal_distribu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95500"/>
            <a:ext cx="8229600" cy="353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Answer:</a:t>
            </a:r>
            <a:r>
              <a:rPr/>
              <a:t> </a:t>
            </a:r>
            <a:r>
              <a:rPr/>
              <a:t>British</a:t>
            </a:r>
            <a:r>
              <a:rPr/>
              <a:t> </a:t>
            </a:r>
            <a:r>
              <a:rPr/>
              <a:t>Spies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P</m:t>
                    </m:r>
                    <m:r>
                      <m:t>[</m:t>
                    </m:r>
                    <m:r>
                      <m:t>X</m:t>
                    </m:r>
                    <m:r>
                      <m:t>&gt;</m:t>
                    </m:r>
                    <m:r>
                      <m:t>180.3</m:t>
                    </m:r>
                    <m:r>
                      <m:t>|</m:t>
                    </m:r>
                    <m:r>
                      <m:rPr>
                        <m:sty m:val="p"/>
                        <m:scr m:val="script"/>
                      </m:rPr>
                      <m:t>N</m:t>
                    </m:r>
                    <m:r>
                      <m:t>(</m:t>
                    </m:r>
                    <m:r>
                      <m:t>μ</m:t>
                    </m:r>
                    <m:r>
                      <m:t>=</m:t>
                    </m:r>
                    <m:r>
                      <m:t>177</m:t>
                    </m:r>
                    <m:r>
                      <m:t>,</m:t>
                    </m:r>
                    <m:r>
                      <m:t>σ</m:t>
                    </m:r>
                    <m:r>
                      <m:t>=</m:t>
                    </m:r>
                    <m:r>
                      <m:t>7.1</m:t>
                    </m:r>
                    <m:r>
                      <m:t>)</m:t>
                    </m:r>
                    <m:r>
                      <m:t>]</m:t>
                    </m:r>
                  </m:oMath>
                </a14:m>
              </a:p>
              <a:p>
                <a:pPr lvl="0" marL="0" indent="0">
                  <a:buNone/>
                </a:pPr>
                <a:r>
                  <a:rPr b="1"/>
                  <a:t>Step 1.</a:t>
                </a:r>
                <a:r>
                  <a:rPr/>
                  <a:t> Z-transform</a:t>
                </a:r>
                <a:br/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Z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180.3</m:t>
                          </m:r>
                          <m:r>
                            <m:t>−</m:t>
                          </m:r>
                          <m:r>
                            <m:t>177.0</m:t>
                          </m:r>
                        </m:num>
                        <m:den>
                          <m:r>
                            <m:t>7.1</m:t>
                          </m:r>
                        </m:den>
                      </m:f>
                      <m:r>
                        <m:t>=</m:t>
                      </m:r>
                      <m:r>
                        <m:t>0.46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Step 2.</a:t>
                </a:r>
                <a:r>
                  <a:rPr/>
                  <a:t> Look this up in the standard normal table or with </a:t>
                </a:r>
                <a:r>
                  <a:rPr sz="1800">
                    <a:latin typeface="Courier"/>
                  </a:rPr>
                  <a:t>pnorm()</a:t>
                </a:r>
                <a:r>
                  <a:rPr/>
                  <a:t> in </a:t>
                </a:r>
                <a:r>
                  <a:rPr sz="1800">
                    <a:latin typeface="Courier"/>
                  </a:rPr>
                  <a:t>R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0</a:t>
                </a:r>
              </a:p>
              <a:p>
                <a:pPr lvl="0" marL="0" indent="0">
                  <a:buNone/>
                </a:pPr>
                <a:r>
                  <a:rPr/>
                  <a:t>0.01</a:t>
                </a:r>
              </a:p>
              <a:p>
                <a:pPr lvl="0" marL="0" indent="0">
                  <a:buNone/>
                </a:pPr>
                <a:r>
                  <a:rPr/>
                  <a:t>0.02</a:t>
                </a:r>
              </a:p>
              <a:p>
                <a:pPr lvl="0" marL="0" indent="0">
                  <a:buNone/>
                </a:pPr>
                <a:r>
                  <a:rPr/>
                  <a:t>0.03</a:t>
                </a:r>
              </a:p>
              <a:p>
                <a:pPr lvl="0" marL="0" indent="0">
                  <a:buNone/>
                </a:pPr>
                <a:r>
                  <a:rPr/>
                  <a:t>0.04</a:t>
                </a:r>
              </a:p>
              <a:p>
                <a:pPr lvl="0" marL="0" indent="0">
                  <a:buNone/>
                </a:pPr>
                <a:r>
                  <a:rPr/>
                  <a:t>0.05</a:t>
                </a:r>
              </a:p>
              <a:p>
                <a:pPr lvl="0" marL="0" indent="0">
                  <a:buNone/>
                </a:pPr>
                <a:r>
                  <a:rPr/>
                  <a:t>0.06</a:t>
                </a:r>
              </a:p>
              <a:p>
                <a:pPr lvl="0" marL="0" indent="0">
                  <a:buNone/>
                </a:pPr>
                <a:r>
                  <a:rPr/>
                  <a:t>0.07</a:t>
                </a:r>
              </a:p>
              <a:p>
                <a:pPr lvl="0" marL="0" indent="0">
                  <a:buNone/>
                </a:pPr>
                <a:r>
                  <a:rPr/>
                  <a:t>0.08</a:t>
                </a:r>
              </a:p>
              <a:p>
                <a:pPr lvl="0" marL="0" indent="0">
                  <a:buNone/>
                </a:pPr>
                <a:r>
                  <a:rPr/>
                  <a:t>0.09</a:t>
                </a:r>
              </a:p>
              <a:p>
                <a:pPr lvl="0" marL="0" indent="0">
                  <a:buNone/>
                </a:pPr>
                <a:r>
                  <a:rPr/>
                  <a:t>0.3</a:t>
                </a:r>
              </a:p>
              <a:p>
                <a:pPr lvl="0" marL="0" indent="0">
                  <a:buNone/>
                </a:pPr>
                <a:r>
                  <a:rPr/>
                  <a:t>0.382</a:t>
                </a:r>
              </a:p>
              <a:p>
                <a:pPr lvl="0" marL="0" indent="0">
                  <a:buNone/>
                </a:pPr>
                <a:r>
                  <a:rPr/>
                  <a:t>0.378</a:t>
                </a:r>
              </a:p>
              <a:p>
                <a:pPr lvl="0" marL="0" indent="0">
                  <a:buNone/>
                </a:pPr>
                <a:r>
                  <a:rPr/>
                  <a:t>0.374</a:t>
                </a:r>
              </a:p>
              <a:p>
                <a:pPr lvl="0" marL="0" indent="0">
                  <a:buNone/>
                </a:pPr>
                <a:r>
                  <a:rPr/>
                  <a:t>0.371</a:t>
                </a:r>
              </a:p>
              <a:p>
                <a:pPr lvl="0" marL="0" indent="0">
                  <a:buNone/>
                </a:pPr>
                <a:r>
                  <a:rPr/>
                  <a:t>0.367</a:t>
                </a:r>
              </a:p>
              <a:p>
                <a:pPr lvl="0" marL="0" indent="0">
                  <a:buNone/>
                </a:pPr>
                <a:r>
                  <a:rPr/>
                  <a:t>0.363</a:t>
                </a:r>
              </a:p>
              <a:p>
                <a:pPr lvl="0" marL="0" indent="0">
                  <a:buNone/>
                </a:pPr>
                <a:r>
                  <a:rPr/>
                  <a:t>0.359</a:t>
                </a:r>
              </a:p>
              <a:p>
                <a:pPr lvl="0" marL="0" indent="0">
                  <a:buNone/>
                </a:pPr>
                <a:r>
                  <a:rPr/>
                  <a:t>0.356</a:t>
                </a:r>
              </a:p>
              <a:p>
                <a:pPr lvl="0" marL="0" indent="0">
                  <a:buNone/>
                </a:pPr>
                <a:r>
                  <a:rPr/>
                  <a:t>0.352</a:t>
                </a:r>
              </a:p>
              <a:p>
                <a:pPr lvl="0" marL="0" indent="0">
                  <a:buNone/>
                </a:pPr>
                <a:r>
                  <a:rPr/>
                  <a:t>0.348</a:t>
                </a:r>
              </a:p>
              <a:p>
                <a:pPr lvl="0" marL="0" indent="0">
                  <a:buNone/>
                </a:pPr>
                <a:r>
                  <a:rPr/>
                  <a:t>0.4</a:t>
                </a:r>
              </a:p>
              <a:p>
                <a:pPr lvl="0" marL="0" indent="0">
                  <a:buNone/>
                </a:pPr>
                <a:r>
                  <a:rPr/>
                  <a:t>0.345</a:t>
                </a:r>
              </a:p>
              <a:p>
                <a:pPr lvl="0" marL="0" indent="0">
                  <a:buNone/>
                </a:pPr>
                <a:r>
                  <a:rPr/>
                  <a:t>0.341</a:t>
                </a:r>
              </a:p>
              <a:p>
                <a:pPr lvl="0" marL="0" indent="0">
                  <a:buNone/>
                </a:pPr>
                <a:r>
                  <a:rPr/>
                  <a:t>0.337</a:t>
                </a:r>
              </a:p>
              <a:p>
                <a:pPr lvl="0" marL="0" indent="0">
                  <a:buNone/>
                </a:pPr>
                <a:r>
                  <a:rPr/>
                  <a:t>0.334</a:t>
                </a:r>
              </a:p>
              <a:p>
                <a:pPr lvl="0" marL="0" indent="0">
                  <a:buNone/>
                </a:pPr>
                <a:r>
                  <a:rPr/>
                  <a:t>0.330</a:t>
                </a:r>
              </a:p>
              <a:p>
                <a:pPr lvl="0" marL="0" indent="0">
                  <a:buNone/>
                </a:pPr>
                <a:r>
                  <a:rPr/>
                  <a:t>0.326</a:t>
                </a:r>
              </a:p>
              <a:p>
                <a:pPr lvl="0" marL="0" indent="0">
                  <a:buNone/>
                </a:pPr>
                <a:r>
                  <a:rPr/>
                  <a:t>0.323</a:t>
                </a:r>
              </a:p>
              <a:p>
                <a:pPr lvl="0" marL="0" indent="0">
                  <a:buNone/>
                </a:pPr>
                <a:r>
                  <a:rPr/>
                  <a:t>0.319</a:t>
                </a:r>
              </a:p>
              <a:p>
                <a:pPr lvl="0" marL="0" indent="0">
                  <a:buNone/>
                </a:pPr>
                <a:r>
                  <a:rPr/>
                  <a:t>0.316</a:t>
                </a:r>
              </a:p>
              <a:p>
                <a:pPr lvl="0" marL="0" indent="0">
                  <a:buNone/>
                </a:pPr>
                <a:r>
                  <a:rPr/>
                  <a:t>0.312</a:t>
                </a:r>
              </a:p>
              <a:p>
                <a:pPr lvl="0" marL="0" indent="0">
                  <a:buNone/>
                </a:pPr>
                <a:r>
                  <a:rPr/>
                  <a:t>0.5</a:t>
                </a:r>
              </a:p>
              <a:p>
                <a:pPr lvl="0" marL="0" indent="0">
                  <a:buNone/>
                </a:pPr>
                <a:r>
                  <a:rPr/>
                  <a:t>0.309</a:t>
                </a:r>
              </a:p>
              <a:p>
                <a:pPr lvl="0" marL="0" indent="0">
                  <a:buNone/>
                </a:pPr>
                <a:r>
                  <a:rPr/>
                  <a:t>0.305</a:t>
                </a:r>
              </a:p>
              <a:p>
                <a:pPr lvl="0" marL="0" indent="0">
                  <a:buNone/>
                </a:pPr>
                <a:r>
                  <a:rPr/>
                  <a:t>0.302</a:t>
                </a:r>
              </a:p>
              <a:p>
                <a:pPr lvl="0" marL="0" indent="0">
                  <a:buNone/>
                </a:pPr>
                <a:r>
                  <a:rPr/>
                  <a:t>0.298</a:t>
                </a:r>
              </a:p>
              <a:p>
                <a:pPr lvl="0" marL="0" indent="0">
                  <a:buNone/>
                </a:pPr>
                <a:r>
                  <a:rPr/>
                  <a:t>0.295</a:t>
                </a:r>
              </a:p>
              <a:p>
                <a:pPr lvl="0" marL="0" indent="0">
                  <a:buNone/>
                </a:pPr>
                <a:r>
                  <a:rPr/>
                  <a:t>0.291</a:t>
                </a:r>
              </a:p>
              <a:p>
                <a:pPr lvl="0" marL="0" indent="0">
                  <a:buNone/>
                </a:pPr>
                <a:r>
                  <a:rPr/>
                  <a:t>0.288</a:t>
                </a:r>
              </a:p>
              <a:p>
                <a:pPr lvl="0" marL="0" indent="0">
                  <a:buNone/>
                </a:pPr>
                <a:r>
                  <a:rPr/>
                  <a:t>0.284</a:t>
                </a:r>
              </a:p>
              <a:p>
                <a:pPr lvl="0" marL="0" indent="0">
                  <a:buNone/>
                </a:pPr>
                <a:r>
                  <a:rPr/>
                  <a:t>0.281</a:t>
                </a:r>
              </a:p>
              <a:p>
                <a:pPr lvl="0" marL="0" indent="0">
                  <a:buNone/>
                </a:pPr>
                <a:r>
                  <a:rPr/>
                  <a:t>0.278</a:t>
                </a:r>
              </a:p>
              <a:p>
                <a:pPr lvl="0" marL="0" indent="0">
                  <a:buNone/>
                </a:pPr>
                <a:r>
                  <a:rPr b="1"/>
                  <a:t>Step 3.</a:t>
                </a:r>
                <a:r>
                  <a:rPr/>
                  <a:t> Conclude that </a:t>
                </a:r>
                <a14:m>
                  <m:oMath xmlns:m="http://schemas.openxmlformats.org/officeDocument/2006/math">
                    <m:r>
                      <m:t>≈</m:t>
                    </m:r>
                    <m:r>
                      <m:t>32.3</m:t>
                    </m:r>
                    <m:r>
                      <m:t>%</m:t>
                    </m:r>
                  </m:oMath>
                </a14:m>
                <a:r>
                  <a:rPr/>
                  <a:t> of British men are too tall to spy.</a:t>
                </a:r>
              </a:p>
            </p:txBody>
          </p:sp>
        </mc:Choice>
      </mc:AlternateContent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Ths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Samples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Distribution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marL="0" indent="0"><a:buNone /></a:pPr><a:r><a:rPr /><a:t>Sample</a:t></a:r><a:r><a:rPr /><a:t> </a:t></a:r><a:r><a:rPr /><a:t>means:</a:t></a:r><a:r><a:rPr /><a:t> </a:t></a:r><a14:m><m:oMath xmlns:m="http://schemas.openxmlformats.org/officeDocument/2006/math"><m:r><m:rPr><m:sty m:val="p" /><m:scr m:val="script" /></m:rPr><m:t>N</m:t></m:r><m:r><m:t>(</m:t></m:r><m:r><m:t>μ</m:t></m:r><m:r><m:t>=</m:t></m:r><m:bar><m:barPr><m:pos m:val="top" /></m:barPr><m:e><m:r><m:t>Y</m:t></m:r></m:e></m:bar><m:r><m:t>,</m:t></m:r><m:r><m:t>s</m:t></m:r><m:r><m:t>i</m:t></m:r><m:r><m:t>g</m:t></m:r><m:r><m:t>m</m:t></m:r><m:sSub><m:e><m:r><m:t>a</m:t></m:r></m:e><m:sub><m:bar><m:barPr><m:pos m:val="top" /></m:barPr><m:e><m:r><m:t>Y</m:t></m:r></m:e></m:bar></m:sub></m:sSub><m:r><m:t>=</m:t></m:r><m:f><m:fPr><m:type m:val="bar" /></m:fPr><m:num><m:r><m:t>σ</m:t></m:r></m:num><m:den><m:rad><m:radPr><m:degHide m:val="1" /></m:radPr><m:deg /><m:e><m:r><m:t>n</m:t></m:r></m:e></m:rad></m:den></m:f><m:r><m:t>)</m:t></m:r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marL="0" indent="0"><a:buNone /></a:pPr><a:r><a:rPr /><a:t>Means of normally distributed variables are normally distributed</a:t></a:r></a:p><a:p><a:pPr lvl="1" /><a:r><a:rPr /><a:t>The mean of the sample means is </a:t></a:r><a14:m><m:oMath xmlns:m="http://schemas.openxmlformats.org/officeDocument/2006/math"><m:r><m:t>μ</m:t></m:r></m:oMath></a14:m></a:p><a:p><a:pPr lvl="1" /><a:r><a:rPr /><a:t>The standard deviation of the sample means is the standard error, and equals </a:t></a:r><a14:m><m:oMath xmlns:m="http://schemas.openxmlformats.org/officeDocument/2006/math"><m:sSub><m:e><m:r><m:t>σ</m:t></m:r></m:e><m:sub><m:bar><m:barPr><m:pos m:val="top" /></m:barPr><m:e><m:r><m:t>Y</m:t></m:r></m:e></m:bar></m:sub></m:sSub><m:r><m:t>=</m:t></m:r><m:f><m:fPr><m:type m:val="bar" /></m:fPr><m:num><m:r><m:t>σ</m:t></m:r></m:num><m:den><m:rad><m:radPr><m:degHide m:val="1" /></m:radPr><m:deg /><m:e><m:r><m:t>n</m:t></m:r></m:e></m:rad></m:den></m:f></m:oMath></a14:m></a:p></p:txBody></p:sp></mc:Choice></mc:AlternateContent></p:spTree></p:cSld>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Larger samples make for tighter distributions &amp; smaller standard errors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10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Central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theorem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Central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sum or mean of a large number of measurements randomly sampled from </a:t>
            </a:r>
            <a:r>
              <a:rPr b="1"/>
              <a:t>ANY</a:t>
            </a:r>
            <a:r>
              <a:rPr/>
              <a:t> population is approximately normally distributed.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Button</a:t>
            </a:r>
            <a:r>
              <a:rPr/>
              <a:t> </a:t>
            </a:r>
            <a:r>
              <a:rPr/>
              <a:t>Pushing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[1/3]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Imagine that 20000 people are asked to press a button.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media.giphy.com/media/l2JdSlA1a1zKVAyze/giphy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600200"/>
            <a:ext cx="5994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Button</a:t>
            </a:r>
            <a:r>
              <a:rPr/>
              <a:t> </a:t>
            </a:r>
            <a:r>
              <a:rPr/>
              <a:t>Pushing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[2/3]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Imagine that 20000 people are asked to press a button.</a:t>
                </a:r>
              </a:p>
              <a:p>
                <a:pPr lvl="1"/>
                <a:r>
                  <a:rPr/>
                  <a:t>Half are anxious &amp; do this quickly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N</m:t>
                    </m:r>
                    <m:r>
                      <m:t>(</m:t>
                    </m:r>
                    <m:r>
                      <m:t>10</m:t>
                    </m:r>
                    <m:r>
                      <m:t>,</m:t>
                    </m:r>
                    <m:r>
                      <m:t>1</m:t>
                    </m:r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Half are not &amp; do this slowly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N</m:t>
                    </m:r>
                    <m:r>
                      <m:t>(</m:t>
                    </m:r>
                    <m:r>
                      <m:t>70</m:t>
                    </m:r>
                    <m:r>
                      <m:t>,</m:t>
                    </m:r>
                    <m:r>
                      <m:t>15</m:t>
                    </m:r>
                    <m:r>
                      <m:t>)</m:t>
                    </m:r>
                  </m:oMath>
                </a14:m>
              </a:p>
              <a:p>
                <a:pPr lvl="0" marL="0" indent="0">
                  <a:buNone/>
                </a:pPr>
                <a:r>
                  <a:rPr/>
                  <a:t>This is not normally distributed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Distributed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Because most quantitative variables are sums (or averages) of a bunch of things, the normal distribution is incredibly common!</a:t>
            </a:r>
          </a:p>
          <a:p>
            <a:pPr lvl="0" marL="0" indent="0">
              <a:buNone/>
            </a:pPr>
            <a:r>
              <a:rPr b="1"/>
              <a:t>For example:</a:t>
            </a:r>
          </a:p>
          <a:p>
            <a:pPr lvl="1"/>
            <a:r>
              <a:rPr/>
              <a:t>Human height is realized as the addition of lot of genetic effects and a lot of environmental factors.</a:t>
            </a:r>
          </a:p>
          <a:p>
            <a:pPr lvl="1"/>
            <a:r>
              <a:rPr/>
              <a:t>The distance a seed moves is the sum of a lot of wind currents.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10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46200" y="1600200"/>
            <a:ext cx="6464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Button</a:t>
            </a:r>
            <a:r>
              <a:rPr/>
              <a:t> </a:t>
            </a:r>
            <a:r>
              <a:rPr/>
              <a:t>Pushing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[3/3]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sampling distribution becomes normal as n gets large.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10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29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Utility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Central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Theorem</a:t>
            </a:r>
            <a:r>
              <a:rPr/>
              <a:t> </a:t>
            </a:r>
            <a:r>
              <a:rPr/>
              <a:t>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Central Limit Theorem explains why so much in the world is normally distributed!!!</a:t>
            </a:r>
          </a:p>
          <a:p>
            <a:pPr lvl="0" marL="0" indent="0">
              <a:buNone/>
            </a:pPr>
            <a:r>
              <a:rPr/>
              <a:t>It also means that (with large sample sizes) many statistical tests that assume data are normal still work ok, if data are not totally normal.</a:t>
            </a:r>
          </a:p>
          <a:p>
            <a:pPr lvl="0" marL="0" indent="0">
              <a:buNone/>
            </a:pPr>
            <a:r>
              <a:rPr/>
              <a:t>Finally, we can use the Central Limit Theorem to speed up tedious calculations for large samples from non-normal distributions.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Example:</a:t>
            </a:r>
            <a:r>
              <a:rPr/>
              <a:t> </a:t>
            </a:r>
            <a:r>
              <a:rPr/>
              <a:t>Approximating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Binomial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When number of trials (n) is large and probability of success (p) is not too close to 0 or 1.</a:t>
                </a:r>
              </a:p>
              <a:p>
                <a:pPr lvl="0" marL="0" indent="0">
                  <a:buNone/>
                </a:pPr>
                <a:r>
                  <a:rPr/>
                  <a:t>We can approximate the binomial by a normal distribution with</a:t>
                </a:r>
                <a14:m>
                  <m:oMath xmlns:m="http://schemas.openxmlformats.org/officeDocument/2006/math">
                    <m:r>
                      <m:t>μ</m:t>
                    </m:r>
                    <m:r>
                      <m:t>=</m:t>
                    </m:r>
                    <m:r>
                      <m:t>n</m:t>
                    </m:r>
                    <m:r>
                      <m:t>p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σ</m:t>
                    </m:r>
                    <m:r>
                      <m:t>=</m:t>
                    </m:r>
                    <m:rad>
                      <m:radPr>
                        <m:degHide m:val="1"/>
                      </m:radPr>
                      <m:deg/>
                      <m:e>
                        <m:r>
                          <m:t>n</m:t>
                        </m:r>
                        <m:r>
                          <m:t>p</m:t>
                        </m:r>
                        <m:r>
                          <m:t>(</m:t>
                        </m:r>
                        <m:r>
                          <m:t>1</m:t>
                        </m:r>
                        <m:r>
                          <m:t>−</m:t>
                        </m:r>
                        <m:r>
                          <m:t>p</m:t>
                        </m:r>
                        <m:r>
                          <m:t>)</m:t>
                        </m:r>
                      </m:e>
                    </m:rad>
                  </m:oMath>
                </a14:m>
              </a:p>
              <a:p>
                <a:pPr lvl="0" marL="0" indent="0">
                  <a:buNone/>
                </a:pPr>
                <a:r>
                  <a:rPr/>
                  <a:t>NOTE: The sampling distribution of the binomial looks normal for large samples.</a:t>
                </a:r>
              </a:p>
            </p:txBody>
          </p:sp>
        </mc:Choice>
      </mc:AlternateContent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10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Takeaways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Major</a:t>
            </a:r>
            <a:r>
              <a:rPr/>
              <a:t> </a:t>
            </a:r>
            <a:r>
              <a:rPr/>
              <a:t>messages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The normal distribution is common in nature.</a:t>
                </a:r>
              </a:p>
              <a:p>
                <a:pPr lvl="1"/>
                <a:r>
                  <a:rPr/>
                  <a:t>A normal distribution is fully characterized by its mean and standard deviation.</a:t>
                </a:r>
              </a:p>
              <a:p>
                <a:pPr lvl="1"/>
                <a:r>
                  <a:rPr/>
                  <a:t>The distribution of sample means from a normal is normal distributed with mean =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 and standard deviation = </a:t>
                </a:r>
                <a14:m>
                  <m:oMath xmlns:m="http://schemas.openxmlformats.org/officeDocument/2006/math">
                    <m:r>
                      <m:t>σ</m:t>
                    </m:r>
                    <m:r>
                      <m:t>/</m:t>
                    </m:r>
                    <m:rad>
                      <m:radPr>
                        <m:degHide m:val="1"/>
                      </m:radPr>
                      <m:deg/>
                      <m:e>
                        <m:r>
                          <m:t>n</m:t>
                        </m:r>
                      </m:e>
                    </m:rad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Any normal distribution can be transformed into the standard normal.</a:t>
                </a:r>
              </a:p>
              <a:p>
                <a:pPr lvl="1"/>
                <a:r>
                  <a:rPr/>
                  <a:t>The central limit theorem implies that with sufficiently large sample sizes, the sampling distribution of non-normally distributed populations is normal.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Examples: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nature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Human</a:t>
            </a:r>
            <a:r>
              <a:rPr/>
              <a:t> </a:t>
            </a:r>
            <a:r>
              <a:rPr/>
              <a:t>Birth</a:t>
            </a:r>
            <a:r>
              <a:rPr/>
              <a:t> </a:t>
            </a:r>
            <a:r>
              <a:rPr/>
              <a:t>Weight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Birth weight is (roughly) normally distributed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10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Data from </a:t>
            </a:r>
            <a:r>
              <a:rPr>
                <a:hlinkClick r:id="rId2"/>
              </a:rPr>
              <a:t>Pethybridge, Ashford, and Fryer 1974</a:t>
            </a:r>
            <a:r>
              <a:rPr/>
              <a:t> 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normal distribution</dc:title>
  <dc:creator/>
  <cp:keywords/>
  <dcterms:created xsi:type="dcterms:W3CDTF">2019-06-04T02:39:34Z</dcterms:created>
  <dcterms:modified xsi:type="dcterms:W3CDTF">2019-06-04T02:39:34Z</dcterms:modified>
</cp:coreProperties>
</file>