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3"/>
  </p:notesMasterIdLst>
  <p:handoutMasterIdLst>
    <p:handoutMasterId r:id="rId54"/>
  </p:handoutMasterIdLst>
  <p:sldIdLst>
    <p:sldId id="503" r:id="rId5"/>
    <p:sldId id="509" r:id="rId6"/>
    <p:sldId id="510" r:id="rId7"/>
    <p:sldId id="511" r:id="rId8"/>
    <p:sldId id="733" r:id="rId9"/>
    <p:sldId id="515" r:id="rId10"/>
    <p:sldId id="715" r:id="rId11"/>
    <p:sldId id="719" r:id="rId12"/>
    <p:sldId id="735" r:id="rId13"/>
    <p:sldId id="718" r:id="rId14"/>
    <p:sldId id="737" r:id="rId15"/>
    <p:sldId id="595" r:id="rId16"/>
    <p:sldId id="597" r:id="rId17"/>
    <p:sldId id="725" r:id="rId18"/>
    <p:sldId id="700" r:id="rId19"/>
    <p:sldId id="598" r:id="rId20"/>
    <p:sldId id="593" r:id="rId21"/>
    <p:sldId id="721" r:id="rId22"/>
    <p:sldId id="727" r:id="rId23"/>
    <p:sldId id="722" r:id="rId24"/>
    <p:sldId id="716" r:id="rId25"/>
    <p:sldId id="578" r:id="rId26"/>
    <p:sldId id="604" r:id="rId27"/>
    <p:sldId id="608" r:id="rId28"/>
    <p:sldId id="610" r:id="rId29"/>
    <p:sldId id="616" r:id="rId30"/>
    <p:sldId id="624" r:id="rId31"/>
    <p:sldId id="705" r:id="rId32"/>
    <p:sldId id="633" r:id="rId33"/>
    <p:sldId id="634" r:id="rId34"/>
    <p:sldId id="642" r:id="rId35"/>
    <p:sldId id="601" r:id="rId36"/>
    <p:sldId id="495" r:id="rId37"/>
    <p:sldId id="711" r:id="rId38"/>
    <p:sldId id="713" r:id="rId39"/>
    <p:sldId id="712" r:id="rId40"/>
    <p:sldId id="709" r:id="rId41"/>
    <p:sldId id="710" r:id="rId42"/>
    <p:sldId id="729" r:id="rId43"/>
    <p:sldId id="615" r:id="rId44"/>
    <p:sldId id="701" r:id="rId45"/>
    <p:sldId id="736" r:id="rId46"/>
    <p:sldId id="299" r:id="rId47"/>
    <p:sldId id="585" r:id="rId48"/>
    <p:sldId id="613" r:id="rId49"/>
    <p:sldId id="738" r:id="rId50"/>
    <p:sldId id="587" r:id="rId51"/>
    <p:sldId id="5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725"/>
            <p14:sldId id="700"/>
            <p14:sldId id="598"/>
            <p14:sldId id="593"/>
            <p14:sldId id="721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C"/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80" autoAdjust="0"/>
  </p:normalViewPr>
  <p:slideViewPr>
    <p:cSldViewPr>
      <p:cViewPr varScale="1">
        <p:scale>
          <a:sx n="85" d="100"/>
          <a:sy n="85" d="100"/>
        </p:scale>
        <p:origin x="51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1.jpe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website.com/chat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.web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GB" sz="3000" dirty="0"/>
              <a:t>Inputs + expected + actual output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URLs</a:t>
            </a:r>
          </a:p>
          <a:p>
            <a:pPr lvl="2"/>
            <a:r>
              <a:rPr lang="en-GB" sz="3000" dirty="0"/>
              <a:t>Screenshots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63" y="4578979"/>
            <a:ext cx="1928021" cy="192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84847-3921-7595-3E55-1104B186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75" y="1447800"/>
            <a:ext cx="3715735" cy="6530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032A-A50A-54AF-DCC5-92E5CC248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405" y="2714625"/>
            <a:ext cx="4619625" cy="1400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5399"/>
            <a:ext cx="11818096" cy="54294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was supposed to happen?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7" y="2026695"/>
            <a:ext cx="5763804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61C0-CE9F-AEFB-4EC6-D9C723404A37}"/>
              </a:ext>
            </a:extLst>
          </p:cNvPr>
          <p:cNvSpPr txBox="1"/>
          <p:nvPr/>
        </p:nvSpPr>
        <p:spPr>
          <a:xfrm>
            <a:off x="4495799" y="2026695"/>
            <a:ext cx="2362201" cy="4616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steps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834AF-B584-92D8-107F-7D627437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21" y="1413548"/>
            <a:ext cx="4469137" cy="29146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AFEA8-CD73-FC34-C894-D52FC613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533" y="4591509"/>
            <a:ext cx="4886325" cy="657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E3353-AB3F-4FB2-E189-F2576B960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83" y="5508527"/>
            <a:ext cx="4905375" cy="1019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b="1" dirty="0"/>
              <a:t>Videos</a:t>
            </a:r>
            <a:r>
              <a:rPr lang="en-US" sz="3400" dirty="0"/>
              <a:t> and </a:t>
            </a:r>
            <a:r>
              <a:rPr lang="en-US" sz="3400" b="1" dirty="0"/>
              <a:t>screenshots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276061"/>
            <a:ext cx="2151830" cy="21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</a:t>
            </a:r>
            <a:br>
              <a:rPr lang="en-US" sz="3399" dirty="0"/>
            </a:br>
            <a:r>
              <a:rPr lang="en-US" sz="3399" dirty="0"/>
              <a:t>by a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19596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389363"/>
            <a:ext cx="2061896" cy="206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5990E-9232-1CE6-D155-2F7B861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060" y="1579636"/>
            <a:ext cx="3465970" cy="108736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</a:t>
            </a:r>
            <a:br>
              <a:rPr lang="en-US" sz="3200" dirty="0"/>
            </a:br>
            <a:r>
              <a:rPr lang="en-US" sz="3200" dirty="0"/>
              <a:t>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447800"/>
            <a:ext cx="1456836" cy="14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customer's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 of time, depending on changes in the project's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371600"/>
            <a:ext cx="1278020" cy="12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66799"/>
            <a:ext cx="10321675" cy="5600933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should be resolved in the normal course of development activities. It can wait until a new build or version is created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can be deferred until after more serious bug has been fixed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</a:t>
            </a:r>
            <a:r>
              <a:rPr lang="en-US" b="1" dirty="0">
                <a:solidFill>
                  <a:srgbClr val="234465"/>
                </a:solidFill>
              </a:rPr>
              <a:t>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Life of a 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Lifecycle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Bug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5181600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6670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8006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406877"/>
            <a:ext cx="8475290" cy="48415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571257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307490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5060090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956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5720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300677"/>
            <a:ext cx="8475290" cy="5252523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59692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77498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73428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33334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71663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73192" y="1156228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403: Forbidden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6" y="4757118"/>
            <a:ext cx="4093313" cy="1327996"/>
          </a:xfrm>
          <a:prstGeom prst="wedgeRoundRectCallout">
            <a:avLst>
              <a:gd name="adj1" fmla="val -60691"/>
              <a:gd name="adj2" fmla="val -53431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list of bugs </a:t>
            </a:r>
            <a:r>
              <a:rPr lang="en-US" sz="24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39041"/>
            <a:ext cx="2057400" cy="919374"/>
          </a:xfrm>
          <a:prstGeom prst="wedgeRoundRectCallout">
            <a:avLst>
              <a:gd name="adj1" fmla="val -64176"/>
              <a:gd name="adj2" fmla="val -53273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305" y="1259272"/>
            <a:ext cx="2771292" cy="919374"/>
          </a:xfrm>
          <a:prstGeom prst="wedgeRoundRectCallout">
            <a:avLst>
              <a:gd name="adj1" fmla="val 62452"/>
              <a:gd name="adj2" fmla="val 60734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Button to create a </a:t>
            </a:r>
            <a:r>
              <a:rPr lang="en-US" sz="2400" b="1" dirty="0">
                <a:solidFill>
                  <a:schemeClr val="bg1"/>
                </a:solidFill>
              </a:rPr>
              <a:t>brand-new issue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bug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5AD1E-84A9-9517-431F-26B69C10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3" y="1437815"/>
            <a:ext cx="4398173" cy="5008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/>
              <a:t>: Bug </a:t>
            </a:r>
            <a:r>
              <a:rPr lang="en-US" dirty="0"/>
              <a:t>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0" y="2824744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3105-419F-3F30-EDA6-AF1DC3296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30000" cy="768084"/>
          </a:xfrm>
        </p:spPr>
        <p:txBody>
          <a:bodyPr/>
          <a:lstStyle/>
          <a:p>
            <a:r>
              <a:rPr lang="en-US" dirty="0"/>
              <a:t>Problems in the Code </a:t>
            </a:r>
            <a:r>
              <a:rPr lang="en-US" dirty="0">
                <a:sym typeface="Wingdings" panose="05000000000000000000" pitchFamily="2" charset="2"/>
              </a:rPr>
              <a:t> Cause Failure / Misfunction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50503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400" b="0" i="0" dirty="0">
                <a:effectLst/>
              </a:rPr>
              <a:t> </a:t>
            </a:r>
            <a:r>
              <a:rPr lang="en-US" sz="34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Number of open (</a:t>
            </a:r>
            <a:r>
              <a:rPr lang="en-US" sz="3400" b="1" dirty="0">
                <a:solidFill>
                  <a:schemeClr val="bg1"/>
                </a:solidFill>
              </a:rPr>
              <a:t>active</a:t>
            </a:r>
            <a:r>
              <a:rPr lang="en-US" sz="3400" dirty="0"/>
              <a:t>) bugs/tasks</a:t>
            </a:r>
            <a:endParaRPr lang="en-US" sz="34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inherit"/>
              </a:rPr>
              <a:t>Number of bugs found</a:t>
            </a:r>
            <a:r>
              <a:rPr lang="en-US" sz="34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4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Bugs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400" i="0" dirty="0">
                <a:effectLst/>
              </a:rPr>
              <a:t> ratio (resolved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400" i="0" dirty="0">
                <a:effectLst/>
              </a:rPr>
              <a:t> ratio (rejected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400" i="0" dirty="0">
                <a:effectLst/>
              </a:rPr>
              <a:t> ratio (undetected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Bugs per </a:t>
            </a:r>
            <a:r>
              <a:rPr lang="en-US" sz="34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tracking systems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2819400"/>
            <a:ext cx="11818096" cy="3869931"/>
          </a:xfrm>
        </p:spPr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misfunction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8920480" y="3017281"/>
            <a:ext cx="2507430" cy="1935720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C2D810-3CAF-93BD-2255-B344383A89B9}"/>
              </a:ext>
            </a:extLst>
          </p:cNvPr>
          <p:cNvSpPr txBox="1"/>
          <p:nvPr/>
        </p:nvSpPr>
        <p:spPr>
          <a:xfrm>
            <a:off x="477520" y="1387806"/>
            <a:ext cx="11163564" cy="1202994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software bug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error in a computer program or system that causes it to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behave unexpectedly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not perform as intended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</a:t>
            </a:r>
            <a:br>
              <a:rPr lang="en-US" sz="3200" b="1" dirty="0">
                <a:solidFill>
                  <a:schemeClr val="bg1"/>
                </a:solidFill>
                <a:sym typeface="Calibri"/>
              </a:rPr>
            </a:br>
            <a:r>
              <a:rPr lang="en-US" sz="3200" b="1" dirty="0">
                <a:solidFill>
                  <a:schemeClr val="bg1"/>
                </a:solidFill>
                <a:sym typeface="Calibri"/>
              </a:rPr>
              <a:t>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</a:t>
            </a:r>
            <a:br>
              <a:rPr lang="en-US" sz="3200" dirty="0">
                <a:sym typeface="Calibri"/>
              </a:rPr>
            </a:b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less damage it causes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799608" y="1828800"/>
            <a:ext cx="4706592" cy="2439756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96A3A6-73DB-FE49-7A97-419EE632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82" y="4495800"/>
            <a:ext cx="4596908" cy="2053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CAA6A64-190E-58F4-A601-01BF453B59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Bug Description in a Detailed, Reproducible Format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bg-BG" sz="3600" b="1" dirty="0"/>
              <a:t>"</a:t>
            </a:r>
            <a:r>
              <a:rPr lang="en-US" sz="3600" b="1" dirty="0"/>
              <a:t>bug report</a:t>
            </a:r>
            <a:r>
              <a:rPr lang="bg-BG" sz="3600" b="1" dirty="0"/>
              <a:t>"</a:t>
            </a:r>
            <a:r>
              <a:rPr lang="en-US" sz="3600" b="1" dirty="0"/>
              <a:t>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19200"/>
            <a:ext cx="5730825" cy="55022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</a:pPr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Priority: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Severity: 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Assigned to:</a:t>
            </a:r>
            <a:r>
              <a:rPr lang="en-US" sz="8000" dirty="0"/>
              <a:t> Peter White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By:</a:t>
            </a:r>
            <a:r>
              <a:rPr lang="en-US" sz="8000" dirty="0"/>
              <a:t> Maria Nelson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Environment: </a:t>
            </a:r>
            <a:r>
              <a:rPr lang="en-US" sz="8000" dirty="0">
                <a:hlinkClick r:id="rId3"/>
              </a:rPr>
              <a:t>https://test.website.com/chatter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Summary:</a:t>
            </a:r>
            <a:r>
              <a:rPr lang="en-US" sz="8000" dirty="0"/>
              <a:t> Group chat creators cannot rename it</a:t>
            </a:r>
            <a:r>
              <a:rPr lang="en-US" sz="8000" b="1" dirty="0"/>
              <a:t>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conversation.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022205" y="1275234"/>
            <a:ext cx="5730825" cy="54303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conversation.</a:t>
            </a:r>
            <a:endParaRPr lang="en-US" sz="2200" b="1" dirty="0"/>
          </a:p>
          <a:p>
            <a:pPr>
              <a:lnSpc>
                <a:spcPct val="110000"/>
              </a:lnSpc>
            </a:pPr>
            <a:r>
              <a:rPr lang="en-US" sz="2200" b="1" dirty="0"/>
              <a:t>Actual behavior: </a:t>
            </a:r>
            <a:r>
              <a:rPr lang="en-US" sz="2200" dirty="0"/>
              <a:t>the [</a:t>
            </a:r>
            <a:r>
              <a:rPr lang="en-US" sz="2200" b="1" dirty="0">
                <a:solidFill>
                  <a:schemeClr val="bg1"/>
                </a:solidFill>
              </a:rPr>
              <a:t>Rename Conversation</a:t>
            </a:r>
            <a:r>
              <a:rPr lang="en-US" sz="2200" dirty="0"/>
              <a:t>] button is disabled for the creator of the group conversation.</a:t>
            </a:r>
          </a:p>
          <a:p>
            <a:pPr marL="300038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dialog, titled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Chat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]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User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the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3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64DFA5-2CF5-A8DE-F024-0AEAABB756D6}"/>
              </a:ext>
            </a:extLst>
          </p:cNvPr>
          <p:cNvSpPr/>
          <p:nvPr/>
        </p:nvSpPr>
        <p:spPr bwMode="auto">
          <a:xfrm>
            <a:off x="1941905" y="1658337"/>
            <a:ext cx="1820317" cy="3129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Next release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234B2C-8D6C-9132-09ED-CE5ABD8B1849}"/>
              </a:ext>
            </a:extLst>
          </p:cNvPr>
          <p:cNvSpPr/>
          <p:nvPr/>
        </p:nvSpPr>
        <p:spPr bwMode="auto">
          <a:xfrm>
            <a:off x="1941907" y="2087450"/>
            <a:ext cx="1820315" cy="31296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Low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f985cec-e092-4bcf-a1e1-b816bd0221d8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</TotalTime>
  <Words>2722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-apple-system</vt:lpstr>
      <vt:lpstr>inherit</vt:lpstr>
      <vt:lpstr>Arial</vt:lpstr>
      <vt:lpstr>Calibri</vt:lpstr>
      <vt:lpstr>Consolas</vt:lpstr>
      <vt:lpstr>Wingdings</vt:lpstr>
      <vt:lpstr>Wingdings 2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Severity</vt:lpstr>
      <vt:lpstr>Bug Severity Levels (1)</vt:lpstr>
      <vt:lpstr>Bug Severity Levels (2)</vt:lpstr>
      <vt:lpstr>Bug Priority</vt:lpstr>
      <vt:lpstr>Priority Classification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Bug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 and Bug Tracking</dc:title>
  <dc:subject>Software Development</dc:subject>
  <dc:creator>Software University</dc:creator>
  <cp:keywords>QA Basics; bugs; bug tracking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96</cp:revision>
  <dcterms:created xsi:type="dcterms:W3CDTF">2018-05-23T13:08:44Z</dcterms:created>
  <dcterms:modified xsi:type="dcterms:W3CDTF">2023-03-15T13:15:44Z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