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5A5"/>
    <a:srgbClr val="5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674"/>
  </p:normalViewPr>
  <p:slideViewPr>
    <p:cSldViewPr snapToGrid="0" snapToObjects="1">
      <p:cViewPr varScale="1">
        <p:scale>
          <a:sx n="96" d="100"/>
          <a:sy n="96"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 Id="rId1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2D542E-6A39-FD4D-9F2D-705D613AA774}"/>
              </a:ext>
            </a:extLst>
          </p:cNvPr>
          <p:cNvSpPr/>
          <p:nvPr userDrawn="1"/>
        </p:nvSpPr>
        <p:spPr>
          <a:xfrm>
            <a:off x="254950" y="262784"/>
            <a:ext cx="11682101" cy="633243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550000"/>
              </a:solidFill>
            </a:endParaRPr>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03342"/>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303342"/>
            <a:ext cx="4114800" cy="365125"/>
          </a:xfrm>
        </p:spPr>
        <p:txBody>
          <a:bodyPr/>
          <a:lstStyle/>
          <a:p>
            <a:endParaRPr lang="en-US" dirty="0"/>
          </a:p>
        </p:txBody>
      </p:sp>
      <p:sp>
        <p:nvSpPr>
          <p:cNvPr id="6" name="Slide Number Placeholder 5"/>
          <p:cNvSpPr>
            <a:spLocks noGrp="1"/>
          </p:cNvSpPr>
          <p:nvPr>
            <p:ph type="sldNum" sz="quarter" idx="12"/>
          </p:nvPr>
        </p:nvSpPr>
        <p:spPr>
          <a:xfrm>
            <a:off x="8610600" y="6303342"/>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099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BBA8CA-A117-1E4C-9801-88EA40DADE26}"/>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3504" y="0"/>
            <a:ext cx="10753344"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2825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1C7D6-0ACB-CE44-8B61-C1915EC7DB72}"/>
              </a:ext>
            </a:extLst>
          </p:cNvPr>
          <p:cNvSpPr/>
          <p:nvPr userDrawn="1"/>
        </p:nvSpPr>
        <p:spPr>
          <a:xfrm>
            <a:off x="254950" y="322782"/>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92EBA3E-A143-B447-943E-A4174E0BE1CE}"/>
              </a:ext>
            </a:extLst>
          </p:cNvPr>
          <p:cNvSpPr/>
          <p:nvPr userDrawn="1"/>
        </p:nvSpPr>
        <p:spPr>
          <a:xfrm>
            <a:off x="254950" y="262784"/>
            <a:ext cx="11682101" cy="207264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877824"/>
            <a:ext cx="10515600" cy="1325880"/>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21208" y="2560320"/>
            <a:ext cx="10515600" cy="366430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89310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DDDA5-9946-9343-9BFB-6CA427F24CB0}"/>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0"/>
            <a:ext cx="10515600"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6" name="Footer Placeholder 5"/>
          <p:cNvSpPr>
            <a:spLocks noGrp="1"/>
          </p:cNvSpPr>
          <p:nvPr>
            <p:ph type="ftr" sz="quarter" idx="11"/>
          </p:nvPr>
        </p:nvSpPr>
        <p:spPr>
          <a:xfrm>
            <a:off x="4038600" y="6290090"/>
            <a:ext cx="4114800" cy="365125"/>
          </a:xfrm>
        </p:spPr>
        <p:txBody>
          <a:bodyPr/>
          <a:lstStyle/>
          <a:p>
            <a:endParaRPr lang="en-US"/>
          </a:p>
        </p:txBody>
      </p:sp>
      <p:sp>
        <p:nvSpPr>
          <p:cNvPr id="7" name="Slide Number Placeholder 6"/>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161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2FFC0DA4-294D-2844-AA6C-ECEFE3FCA8F7}" type="datetimeFigureOut">
              <a:rPr lang="en-US" smtClean="0"/>
              <a:pPr/>
              <a:t>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1006032C-0090-F348-B35B-AFAD9C4DA431}" type="slidenum">
              <a:rPr lang="en-US" smtClean="0"/>
              <a:pPr/>
              <a:t>‹#›</a:t>
            </a:fld>
            <a:endParaRPr lang="en-US"/>
          </a:p>
        </p:txBody>
      </p:sp>
    </p:spTree>
    <p:extLst>
      <p:ext uri="{BB962C8B-B14F-4D97-AF65-F5344CB8AC3E}">
        <p14:creationId xmlns:p14="http://schemas.microsoft.com/office/powerpoint/2010/main" val="535996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bryanyu@tam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nature.com/articles/sdata2017110" TargetMode="External" /><Relationship Id="rId3" Type="http://schemas.openxmlformats.org/officeDocument/2006/relationships/image" Target="../media/image1.jp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c-stan.org/" TargetMode="External" /><Relationship Id="rId3" Type="http://schemas.openxmlformats.org/officeDocument/2006/relationships/hyperlink" Target="https://modernstatisticalworkflow.blogspot.com/2016/08/what-is-modern-statistical-workflow.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STAT</a:t>
            </a:r>
            <a:r>
              <a:rPr/>
              <a:t> </a:t>
            </a:r>
            <a:r>
              <a:rPr/>
              <a:t>685:</a:t>
            </a:r>
            <a:r>
              <a:rPr/>
              <a:t> </a:t>
            </a:r>
            <a:r>
              <a:rPr/>
              <a:t>Distracted</a:t>
            </a:r>
            <a:r>
              <a:rPr/>
              <a:t> </a:t>
            </a:r>
            <a:r>
              <a:rPr/>
              <a:t>Driving</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Committee:</a:t>
            </a:r>
            <a:r>
              <a:rPr/>
              <a:t> </a:t>
            </a:r>
            <a:r>
              <a:rPr/>
              <a:t>Dr. Derya</a:t>
            </a:r>
            <a:r>
              <a:rPr/>
              <a:t> </a:t>
            </a:r>
            <a:r>
              <a:rPr/>
              <a:t>Akleman,</a:t>
            </a:r>
            <a:r>
              <a:rPr/>
              <a:t> </a:t>
            </a:r>
            <a:r>
              <a:rPr/>
              <a:t>Dr. Samiran</a:t>
            </a:r>
            <a:r>
              <a:rPr/>
              <a:t> </a:t>
            </a:r>
            <a:r>
              <a:rPr/>
              <a:t>Sinha,</a:t>
            </a:r>
            <a:r>
              <a:rPr/>
              <a:t> </a:t>
            </a:r>
            <a:r>
              <a:rPr/>
              <a:t>Dr. Ergun</a:t>
            </a:r>
            <a:r>
              <a:rPr/>
              <a:t> </a:t>
            </a:r>
            <a:r>
              <a:rPr/>
              <a:t>Akleman</a:t>
            </a:r>
            <a:br/>
            <a:br/>
            <a:r>
              <a:rPr/>
              <a:t>Bryan</a:t>
            </a:r>
            <a:r>
              <a:rPr/>
              <a:t> </a:t>
            </a:r>
            <a:r>
              <a:rPr/>
              <a:t>Yu</a:t>
            </a:r>
            <a:r>
              <a:rPr/>
              <a:t> </a:t>
            </a:r>
            <a:r>
              <a:rPr/>
              <a:t>|</a:t>
            </a:r>
            <a:r>
              <a:rPr/>
              <a:t> </a:t>
            </a:r>
            <a:r>
              <a:rPr>
                <a:hlinkClick r:id="rId2"/>
              </a:rPr>
              <a:t>bryanyu@tamu.edu</a:t>
            </a:r>
          </a:p>
        </p:txBody>
      </p:sp>
      <p:sp>
        <p:nvSpPr>
          <p:cNvPr id="4" name="Date Placeholder 3"/>
          <p:cNvSpPr>
            <a:spLocks noGrp="1"/>
          </p:cNvSpPr>
          <p:nvPr>
            <p:ph type="dt" sz="half" idx="10"/>
          </p:nvPr>
        </p:nvSpPr>
        <p:spPr>
          <a:xfrm>
            <a:off x="838200" y="6303342"/>
            <a:ext cx="2743200" cy="365125"/>
          </a:xfrm>
        </p:spPr>
        <p:txBody>
          <a:bodyPr/>
          <a:lstStyle/>
          <a:p>
            <a:pPr lvl="0" marL="0" indent="0">
              <a:buNone/>
            </a:pPr>
            <a:r>
              <a:rPr/>
              <a:t>Summer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Conclusions</a:t>
            </a:r>
          </a:p>
        </p:txBody>
      </p:sp>
      <p:sp>
        <p:nvSpPr>
          <p:cNvPr id="3" name="Content Placeholder 2"/>
          <p:cNvSpPr>
            <a:spLocks noGrp="1"/>
          </p:cNvSpPr>
          <p:nvPr>
            <p:ph idx="1"/>
          </p:nvPr>
        </p:nvSpPr>
        <p:spPr/>
        <p:txBody>
          <a:bodyPr/>
          <a:lstStyle/>
          <a:p>
            <a:pPr lvl="0" marL="0" indent="0">
              <a:buNone/>
            </a:pPr>
            <a:r>
              <a:rPr/>
              <a:t>Texting effect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877824"/>
            <a:ext cx="10515600" cy="1325880"/>
          </a:xfrm>
        </p:spPr>
        <p:txBody>
          <a:bodyPr/>
          <a:lstStyle/>
          <a:p>
            <a:pPr lvl="0" marL="0" indent="0">
              <a:buNone/>
            </a:pPr>
            <a:r>
              <a:rPr/>
              <a:t>Backup</a:t>
            </a:r>
            <a:r>
              <a:rPr/>
              <a:t> </a:t>
            </a:r>
            <a:r>
              <a:rPr/>
              <a:t>slides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References</a:t>
            </a:r>
          </a:p>
        </p:txBody>
      </p:sp>
      <p:sp>
        <p:nvSpPr>
          <p:cNvPr id="3" name="Content Placeholder 2"/>
          <p:cNvSpPr>
            <a:spLocks noGrp="1"/>
          </p:cNvSpPr>
          <p:nvPr>
            <p:ph idx="1"/>
          </p:nvPr>
        </p:nvSpPr>
        <p:spPr/>
        <p:txBody>
          <a:bodyPr/>
          <a:lstStyle/>
          <a:p>
            <a:pPr lvl="1">
              <a:buAutoNum type="arabicPeriod"/>
            </a:pPr>
            <a:r>
              <a:rPr/>
              <a:t>Taamneh, S. et al. A multimodal dataset for various forms of distracted driving. Sci. Data 4:170110 doi: 10.1038/sdata.2017.110 (2017).</a:t>
            </a:r>
          </a:p>
          <a:p>
            <a:pPr lvl="1">
              <a:buAutoNum type="arabicPeriod"/>
            </a:pPr>
            <a:r>
              <a:rPr/>
              <a:t>Betancourt, Michael. 2018. “A Principled Bayesian Workflow” June 2018</a:t>
            </a:r>
          </a:p>
          <a:p>
            <a:pPr lvl="1">
              <a:buAutoNum type="arabicPeriod"/>
            </a:pPr>
            <a:r>
              <a:rPr/>
              <a:t>Kim, Shephard, Chib (1998) “Stochastic Volatility: Likelihood Inference and Comparison with ARCH Models” </a:t>
            </a:r>
            <a:r>
              <a:rPr i="1"/>
              <a:t>The Review of Economic Studies Vol. 65, No. 3</a:t>
            </a:r>
          </a:p>
          <a:p>
            <a:pPr lvl="1">
              <a:buAutoNum type="arabicPeriod"/>
            </a:pPr>
            <a:r>
              <a:rPr/>
              <a:t>Stan Development Team. “Stan Modeling Language User’s Guide and Reference Manual” Version 2.17.0, Sept 2017</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Computing</a:t>
            </a:r>
            <a:r>
              <a:rPr/>
              <a:t> </a:t>
            </a:r>
            <a:r>
              <a:rPr/>
              <a:t>Cluster</a:t>
            </a:r>
            <a:r>
              <a:rPr/>
              <a:t> </a:t>
            </a:r>
            <a:r>
              <a:rPr/>
              <a:t>Setup</a:t>
            </a:r>
            <a:r>
              <a:rPr/>
              <a:t> </a:t>
            </a:r>
            <a:r>
              <a:rPr/>
              <a:t>(AWS)</a:t>
            </a:r>
          </a:p>
        </p:txBody>
      </p:sp>
      <p:sp>
        <p:nvSpPr>
          <p:cNvPr id="3" name="Content Placeholder 2"/>
          <p:cNvSpPr>
            <a:spLocks noGrp="1"/>
          </p:cNvSpPr>
          <p:nvPr>
            <p:ph idx="1"/>
          </p:nvPr>
        </p:nvSpPr>
        <p:spPr/>
        <p:txBody>
          <a:bodyPr/>
          <a:lstStyle/>
          <a:p>
            <a:pPr lvl="0" marL="0" indent="0">
              <a:spcBef>
                <a:spcPts val="3000"/>
              </a:spcBef>
              <a:buNone/>
            </a:pPr>
            <a:r>
              <a:rPr b="1"/>
              <a:t>Prior Predictive Modelling</a:t>
            </a:r>
          </a:p>
          <a:p>
            <a:pPr lvl="1"/>
            <a:r>
              <a:rPr/>
              <a:t>Each prior predictive model ran 1000 simulations from the generative model</a:t>
            </a:r>
          </a:p>
          <a:p>
            <a:pPr lvl="1"/>
            <a:r>
              <a:rPr/>
              <a:t>Fitting 1000 simulations is a time consuming process on local machine</a:t>
            </a:r>
          </a:p>
          <a:p>
            <a:pPr lvl="2"/>
            <a:r>
              <a:rPr sz="1800">
                <a:latin typeface="Courier"/>
              </a:rPr>
              <a:t>Stan</a:t>
            </a:r>
            <a:r>
              <a:rPr/>
              <a:t> runs 4 markov chains in parallel and aggregates (4 cores)</a:t>
            </a:r>
          </a:p>
          <a:p>
            <a:pPr lvl="2"/>
            <a:r>
              <a:rPr/>
              <a:t>1000 * 4 = 4000 CPU’s to run fit observations for one model!</a:t>
            </a:r>
          </a:p>
          <a:p>
            <a:pPr lvl="1"/>
            <a:r>
              <a:rPr/>
              <a:t>Created a docker container with </a:t>
            </a:r>
            <a:r>
              <a:rPr sz="1800">
                <a:latin typeface="Courier"/>
              </a:rPr>
              <a:t>RStan</a:t>
            </a:r>
            <a:r>
              <a:rPr/>
              <a:t> and submitted jobs to AWS Batch service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Future</a:t>
            </a:r>
            <a:r>
              <a:rPr/>
              <a:t> </a:t>
            </a:r>
            <a:r>
              <a:rPr/>
              <a:t>steps</a:t>
            </a:r>
          </a:p>
        </p:txBody>
      </p:sp>
      <p:sp>
        <p:nvSpPr>
          <p:cNvPr id="3" name="Content Placeholder 2"/>
          <p:cNvSpPr>
            <a:spLocks noGrp="1"/>
          </p:cNvSpPr>
          <p:nvPr>
            <p:ph idx="1"/>
          </p:nvPr>
        </p:nvSpPr>
        <p:spPr/>
        <p:txBody>
          <a:bodyPr/>
          <a:lstStyle/>
          <a:p>
            <a:pPr lvl="1"/>
            <a:r>
              <a:rPr/>
              <a:t>Incorporate bayesian methods for dealing with missing data</a:t>
            </a:r>
          </a:p>
          <a:p>
            <a:pPr lvl="1"/>
            <a:r>
              <a:rPr/>
              <a:t>Incorporate “change-point” model to account of lane changes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Experiment</a:t>
            </a:r>
          </a:p>
        </p:txBody>
      </p:sp>
      <p:sp>
        <p:nvSpPr>
          <p:cNvPr id="3" name="Content Placeholder 2"/>
          <p:cNvSpPr>
            <a:spLocks noGrp="1"/>
          </p:cNvSpPr>
          <p:nvPr>
            <p:ph sz="half" idx="1"/>
          </p:nvPr>
        </p:nvSpPr>
        <p:spPr/>
        <p:txBody>
          <a:bodyPr/>
          <a:lstStyle/>
          <a:p>
            <a:pPr lvl="1"/>
            <a:r>
              <a:rPr/>
              <a:t>Controlled simulated driving experiment</a:t>
            </a:r>
            <a:r>
              <a:rPr baseline="30000">
                <a:hlinkClick r:id="rId2"/>
              </a:rPr>
              <a:t>1</a:t>
            </a:r>
            <a:r>
              <a:rPr/>
              <a:t> to asses driving behavior</a:t>
            </a:r>
          </a:p>
          <a:p>
            <a:pPr lvl="1"/>
            <a:r>
              <a:rPr/>
              <a:t>Multiple different stressors: cognitive, emotional, sensorimotor (texting)</a:t>
            </a:r>
          </a:p>
          <a:p>
            <a:pPr lvl="1"/>
            <a:r>
              <a:rPr/>
              <a:t>Sensors captured vehicle information and driver outputs</a:t>
            </a:r>
          </a:p>
          <a:p>
            <a:pPr lvl="1"/>
            <a:r>
              <a:rPr/>
              <a:t>Subject variables: age, gender, personality</a:t>
            </a:r>
          </a:p>
          <a:p>
            <a:pPr lvl="1"/>
            <a:r>
              <a:rPr/>
              <a:t>Drive variables: Speed, brake, lane position</a:t>
            </a:r>
          </a:p>
          <a:p>
            <a:pPr lvl="1"/>
            <a:r>
              <a:rPr/>
              <a:t>Biological variables: eye gaze, heart rate, breathing rate, etc</a:t>
            </a:r>
          </a:p>
        </p:txBody>
      </p:sp>
      <p:pic>
        <p:nvPicPr>
          <p:cNvPr descr="https://media.nature.com/lw926/nature-assets/sdata/2017/sdata2017110/images_hires/sdata2017110-f1.jp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Objective</a:t>
            </a:r>
          </a:p>
        </p:txBody>
      </p:sp>
      <p:sp>
        <p:nvSpPr>
          <p:cNvPr id="3" name="Content Placeholder 2"/>
          <p:cNvSpPr>
            <a:spLocks noGrp="1"/>
          </p:cNvSpPr>
          <p:nvPr>
            <p:ph idx="1"/>
          </p:nvPr>
        </p:nvSpPr>
        <p:spPr/>
        <p:txBody>
          <a:bodyPr/>
          <a:lstStyle/>
          <a:p>
            <a:pPr lvl="1"/>
            <a:r>
              <a:rPr/>
              <a:t>Model variance of lane positioning to understand texting effect</a:t>
            </a:r>
          </a:p>
          <a:p>
            <a:pPr lvl="1"/>
            <a:r>
              <a:rPr/>
              <a:t>Bayesian modelling</a:t>
            </a:r>
          </a:p>
          <a:p>
            <a:pPr lvl="2"/>
            <a:r>
              <a:rPr/>
              <a:t>Time series analysis</a:t>
            </a:r>
          </a:p>
          <a:p>
            <a:pPr lvl="2"/>
            <a:r>
              <a:rPr>
                <a:hlinkClick r:id="rId2"/>
              </a:rPr>
              <a:t>Stan</a:t>
            </a:r>
            <a:r>
              <a:rPr/>
              <a:t> MCMC Programming: Sampling with Hamiltonian Monte Carlo</a:t>
            </a:r>
          </a:p>
          <a:p>
            <a:pPr lvl="2"/>
            <a:r>
              <a:rPr>
                <a:hlinkClick r:id="rId3"/>
              </a:rPr>
              <a:t>“Modern Statistical Workflow”</a:t>
            </a:r>
            <a:r>
              <a:rPr baseline="30000"/>
              <a:t>2</a:t>
            </a:r>
            <a:r>
              <a:rPr/>
              <a:t>: Capture simulated data before fitting observations</a:t>
            </a:r>
          </a:p>
          <a:p>
            <a:pPr lvl="1"/>
            <a:r>
              <a:rPr/>
              <a:t>Explore population level effects on variance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All</a:t>
            </a:r>
            <a:r>
              <a:rPr/>
              <a:t> </a:t>
            </a:r>
            <a:r>
              <a:rPr/>
              <a:t>drivers</a:t>
            </a:r>
          </a:p>
        </p:txBody>
      </p:sp>
      <p:sp>
        <p:nvSpPr>
          <p:cNvPr id="3" name="Content Placeholder 2"/>
          <p:cNvSpPr>
            <a:spLocks noGrp="1"/>
          </p:cNvSpPr>
          <p:nvPr>
            <p:ph sz="half" idx="1"/>
          </p:nvPr>
        </p:nvSpPr>
        <p:spPr/>
        <p:txBody>
          <a:bodyPr/>
          <a:lstStyle/>
          <a:p>
            <a:pPr lvl="1"/>
            <a:r>
              <a:rPr/>
              <a:t>Each color is a separate driver (N=68)</a:t>
            </a:r>
          </a:p>
          <a:p>
            <a:pPr lvl="1"/>
            <a:r>
              <a:rPr/>
              <a:t>Data resampled at 390 data points and missing data filtered</a:t>
            </a:r>
          </a:p>
          <a:p>
            <a:pPr lvl="2"/>
            <a:r>
              <a:rPr/>
              <a:t>Prior to lane change: 200</a:t>
            </a:r>
          </a:p>
          <a:p>
            <a:pPr lvl="2"/>
            <a:r>
              <a:rPr/>
              <a:t>After lane change: 190</a:t>
            </a:r>
          </a:p>
          <a:p>
            <a:pPr lvl="1"/>
            <a:r>
              <a:rPr/>
              <a:t>Focused on first half (prior to lane change)</a:t>
            </a:r>
          </a:p>
          <a:p>
            <a:pPr lvl="1"/>
            <a:r>
              <a:rPr/>
              <a:t>Some drivers exhibit extremely long tails in their lane positioning</a:t>
            </a:r>
          </a:p>
          <a:p>
            <a:pPr lvl="1"/>
            <a:r>
              <a:rPr/>
              <a:t>Univariate (T021) data is stationary according to Dickey-Fuller test</a:t>
            </a:r>
          </a:p>
          <a:p>
            <a:pPr lvl="2"/>
            <a:r>
              <a:rPr/>
              <a:t>Accounting for texting vs normal driving state</a:t>
            </a:r>
          </a:p>
        </p:txBody>
      </p:sp>
      <p:pic>
        <p:nvPicPr>
          <p:cNvPr descr="final_presentation_files/figure-pptx/prelim_plot_all-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T021</a:t>
            </a:r>
            <a:r>
              <a:rPr/>
              <a:t> </a:t>
            </a:r>
            <a:r>
              <a:rPr/>
              <a:t>Driver</a:t>
            </a:r>
          </a:p>
        </p:txBody>
      </p:sp>
      <p:pic>
        <p:nvPicPr>
          <p:cNvPr descr="final_presentation_files/figure-pptx/prelim_plot_t021-1.png" id="0" name="Picture 1"/>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descr="final_presentation_files/figure-pptx/acf_t021-1.png" id="0" name="Picture 1"/>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Modelling</a:t>
            </a:r>
          </a:p>
        </p:txBody>
      </p:sp>
      <p:sp>
        <p:nvSpPr>
          <p:cNvPr id="3" name="Content Placeholder 2"/>
          <p:cNvSpPr>
            <a:spLocks noGrp="1"/>
          </p:cNvSpPr>
          <p:nvPr>
            <p:ph idx="1"/>
          </p:nvPr>
        </p:nvSpPr>
        <p:spPr/>
        <p:txBody>
          <a:bodyPr/>
          <a:lstStyle/>
          <a:p>
            <a:pPr lvl="0" marL="0" indent="0">
              <a:spcBef>
                <a:spcPts val="3000"/>
              </a:spcBef>
              <a:buNone/>
            </a:pPr>
            <a:r>
              <a:rPr b="1"/>
              <a:t>Univariate model (T021 driver)</a:t>
            </a:r>
          </a:p>
          <a:p>
            <a:pPr lvl="1"/>
            <a:r>
              <a:rPr/>
              <a:t>Autoregressive (AR) model</a:t>
            </a:r>
          </a:p>
          <a:p>
            <a:pPr lvl="1"/>
            <a:r>
              <a:rPr/>
              <a:t>Stochastic Volatility (SV) models</a:t>
            </a:r>
            <a:r>
              <a:rPr baseline="30000"/>
              <a:t>3</a:t>
            </a:r>
          </a:p>
          <a:p>
            <a:pPr lvl="0" marL="0" indent="0">
              <a:spcBef>
                <a:spcPts val="3000"/>
              </a:spcBef>
              <a:buNone/>
            </a:pPr>
            <a:r>
              <a:rPr b="1"/>
              <a:t>Multivariate model (all drivers)</a:t>
            </a:r>
          </a:p>
          <a:p>
            <a:pPr lvl="1"/>
            <a:r>
              <a:rPr/>
              <a:t>Independent drivers model</a:t>
            </a:r>
          </a:p>
          <a:p>
            <a:pPr lvl="1"/>
            <a:r>
              <a:rPr/>
              <a:t>Hierarchical model: Regularization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Single driver staying in the middle of a lane (3.65m wide). Should expect that as the driver moves out of the middle of lane to correct by reducing lane position back to middle (~1.825m). Would expect that mean and variance is constant in each state of driving (normal vs texting)</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Position (meters)</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Summary Statistic</a:t>
                </a:r>
              </a:p>
              <a:p>
                <a:pPr lvl="0" marL="0" indent="0">
                  <a:buNone/>
                </a:pPr>
                <a:r>
                  <a:rPr/>
                  <a:t>Correlogram of </a:t>
                </a:r>
                <a14:m>
                  <m:oMath xmlns:m="http://schemas.openxmlformats.org/officeDocument/2006/math">
                    <m:sSub>
                      <m:e>
                        <m:r>
                          <m:t>y</m:t>
                        </m:r>
                      </m:e>
                      <m:sub>
                        <m:r>
                          <m:t>t</m:t>
                        </m:r>
                      </m:sub>
                    </m:sSub>
                  </m:oMath>
                </a14:m>
              </a:p>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α</m:t>
                      </m:r>
                      <m:r>
                        <m:t>+</m:t>
                      </m:r>
                      <m:r>
                        <m:t>ρ</m:t>
                      </m:r>
                      <m:sSub>
                        <m:e>
                          <m:r>
                            <m:t>y</m:t>
                          </m:r>
                        </m:e>
                        <m:sub>
                          <m:r>
                            <m:t>t</m:t>
                          </m:r>
                          <m:r>
                            <m:t>−</m:t>
                          </m:r>
                          <m:r>
                            <m:t>1</m:t>
                          </m:r>
                        </m:sub>
                      </m:sSub>
                      <m:r>
                        <m:t>,</m:t>
                      </m:r>
                      <m:sSub>
                        <m:e>
                          <m:r>
                            <m:t>σ</m:t>
                          </m:r>
                        </m:e>
                        <m:sub>
                          <m:r>
                            <m:t>j</m:t>
                          </m:r>
                        </m:sub>
                      </m:sSub>
                      <m:r>
                        <m:t>)</m:t>
                      </m:r>
                    </m:oMath>
                  </m:oMathPara>
                </a14:m>
              </a:p>
              <a:p>
                <a:pPr lvl="0" marL="0" indent="0">
                  <a:buNone/>
                </a:pPr>
                <a14:m>
                  <m:oMathPara xmlns:m="http://schemas.openxmlformats.org/officeDocument/2006/math">
                    <m:oMathParaPr>
                      <m:jc m:val="center"/>
                    </m:oMathParaPr>
                    <m:oMath>
                      <m:r>
                        <m:t>ρ</m:t>
                      </m:r>
                      <m:r>
                        <m:t>∼</m:t>
                      </m:r>
                      <m:r>
                        <m:rPr>
                          <m:sty m:val="p"/>
                        </m:rPr>
                        <m:t>Beta</m:t>
                      </m:r>
                      <m:r>
                        <m:t>(</m:t>
                      </m:r>
                      <m:r>
                        <m:t>1.5</m:t>
                      </m:r>
                      <m:r>
                        <m:t>,</m:t>
                      </m:r>
                      <m:r>
                        <m:t>1.5</m:t>
                      </m:r>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H</m:t>
                      </m:r>
                      <m:r>
                        <m:t>(</m:t>
                      </m:r>
                      <m:r>
                        <m:t>0</m:t>
                      </m:r>
                      <m:r>
                        <m:t>,</m:t>
                      </m:r>
                      <m:r>
                        <m:t>1</m:t>
                      </m:r>
                      <m:r>
                        <m:t>)</m:t>
                      </m:r>
                    </m:oMath>
                  </m:oMathPara>
                </a14:m>
              </a:p>
              <a:p>
                <a:pPr lvl="0" marL="0" indent="0">
                  <a:buNone/>
                </a:pPr>
                <a14:m>
                  <m:oMathPara xmlns:m="http://schemas.openxmlformats.org/officeDocument/2006/math">
                    <m:oMathParaPr>
                      <m:jc m:val="center"/>
                    </m:oMathParaPr>
                    <m:oMath>
                      <m:r>
                        <m:t>α</m:t>
                      </m:r>
                      <m:r>
                        <m:t>∼</m:t>
                      </m:r>
                      <m:r>
                        <m:rPr>
                          <m:sty m:val="p"/>
                          <m:scr m:val="script"/>
                        </m:rPr>
                        <m:t>N</m:t>
                      </m:r>
                      <m:r>
                        <m:t>(</m:t>
                      </m:r>
                      <m:r>
                        <m:t>1.825</m:t>
                      </m:r>
                      <m:r>
                        <m:t>,</m:t>
                      </m:r>
                      <m:r>
                        <m:t>0.1</m:t>
                      </m:r>
                      <m:r>
                        <m:t>)</m:t>
                      </m:r>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AR(1)</a:t>
            </a:r>
            <a:r>
              <a:rPr/>
              <a:t> </a:t>
            </a:r>
            <a:r>
              <a:rPr/>
              <a:t>Prior</a:t>
            </a:r>
            <a:r>
              <a:rPr/>
              <a:t> </a:t>
            </a:r>
            <a:r>
              <a:rPr/>
              <a:t>Predictive</a:t>
            </a:r>
            <a:r>
              <a:rPr/>
              <a:t> </a:t>
            </a:r>
            <a:r>
              <a:rPr/>
              <a:t>Analysis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Mean of lane positioning is constant but with changing volatility. The SV model has additional parameters to deal with the structure of this data. Latent variables and generative nature of model allows for additional complexity.</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Position (meters), mean corrected</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0</m:t>
                      </m:r>
                      <m:r>
                        <m:t>,</m:t>
                      </m:r>
                      <m:r>
                        <m:rPr>
                          <m:sty m:val="p"/>
                        </m:rPr>
                        <m:t>exp</m:t>
                      </m:r>
                      <m:r>
                        <m:t>(</m:t>
                      </m:r>
                      <m:sSub>
                        <m:e>
                          <m:r>
                            <m:t>h</m:t>
                          </m:r>
                        </m:e>
                        <m:sub>
                          <m:r>
                            <m:t>t</m:t>
                          </m:r>
                        </m:sub>
                      </m:sSub>
                      <m:r>
                        <m:t>/</m:t>
                      </m:r>
                      <m:r>
                        <m:t>2</m:t>
                      </m:r>
                      <m:r>
                        <m:t>)</m:t>
                      </m:r>
                      <m:r>
                        <m:t>)</m:t>
                      </m:r>
                    </m:oMath>
                  </m:oMathPara>
                </a14:m>
              </a:p>
              <a:p>
                <a:pPr lvl="0" marL="0" indent="0">
                  <a:buNone/>
                </a:pPr>
                <a14:m>
                  <m:oMathPara xmlns:m="http://schemas.openxmlformats.org/officeDocument/2006/math">
                    <m:oMathParaPr>
                      <m:jc m:val="center"/>
                    </m:oMathParaPr>
                    <m:oMath>
                      <m:sSub>
                        <m:e>
                          <m:r>
                            <m:t>h</m:t>
                          </m:r>
                        </m:e>
                        <m:sub>
                          <m:r>
                            <m:t>t</m:t>
                          </m:r>
                        </m:sub>
                      </m:sSub>
                      <m:r>
                        <m:t>∼</m:t>
                      </m:r>
                      <m:r>
                        <m:rPr>
                          <m:sty m:val="p"/>
                          <m:scr m:val="script"/>
                        </m:rPr>
                        <m:t>N</m:t>
                      </m:r>
                      <m:r>
                        <m:t>(</m:t>
                      </m:r>
                      <m:r>
                        <m:t>μ</m:t>
                      </m:r>
                      <m:r>
                        <m:t>+</m:t>
                      </m:r>
                      <m:r>
                        <m:t>δ</m:t>
                      </m:r>
                      <m:r>
                        <m:t>+</m:t>
                      </m:r>
                      <m:r>
                        <m:t>ϕ</m:t>
                      </m:r>
                      <m:r>
                        <m:t>(</m:t>
                      </m:r>
                      <m:sSub>
                        <m:e>
                          <m:r>
                            <m:t>h</m:t>
                          </m:r>
                        </m:e>
                        <m:sub>
                          <m:r>
                            <m:t>t</m:t>
                          </m:r>
                        </m:sub>
                      </m:sSub>
                      <m:r>
                        <m:t>−</m:t>
                      </m:r>
                      <m:r>
                        <m:t>μ</m:t>
                      </m:r>
                      <m:r>
                        <m:t>)</m:t>
                      </m:r>
                      <m:r>
                        <m:t>,</m:t>
                      </m:r>
                      <m:r>
                        <m:t>σ</m:t>
                      </m:r>
                      <m:r>
                        <m:t>)</m:t>
                      </m:r>
                    </m:oMath>
                  </m:oMathPara>
                </a14:m>
              </a:p>
              <a:p>
                <a:pPr lvl="0" marL="0" indent="0">
                  <a:buNone/>
                </a:pPr>
                <a14:m>
                  <m:oMathPara xmlns:m="http://schemas.openxmlformats.org/officeDocument/2006/math">
                    <m:oMathParaPr>
                      <m:jc m:val="center"/>
                    </m:oMathParaPr>
                    <m:oMath>
                      <m:sSub>
                        <m:e>
                          <m:r>
                            <m:t>h</m:t>
                          </m:r>
                        </m:e>
                        <m:sub>
                          <m:r>
                            <m:t>1</m:t>
                          </m:r>
                        </m:sub>
                      </m:sSub>
                      <m:r>
                        <m:t>∼</m:t>
                      </m:r>
                      <m:r>
                        <m:rPr>
                          <m:sty m:val="p"/>
                          <m:scr m:val="script"/>
                        </m:rPr>
                        <m:t>N</m:t>
                      </m:r>
                      <m:r>
                        <m:t>(</m:t>
                      </m:r>
                      <m:r>
                        <m:t>μ</m:t>
                      </m:r>
                      <m:r>
                        <m:t>,</m:t>
                      </m:r>
                      <m:f>
                        <m:fPr>
                          <m:type m:val="bar"/>
                        </m:fPr>
                        <m:num>
                          <m:r>
                            <m:t>σ</m:t>
                          </m:r>
                        </m:num>
                        <m:den>
                          <m:rad>
                            <m:radPr>
                              <m:degHide m:val="1"/>
                            </m:radPr>
                            <m:deg/>
                            <m:e>
                              <m:r>
                                <m:t>1</m:t>
                              </m:r>
                              <m:r>
                                <m:t>−</m:t>
                              </m:r>
                              <m:sSup>
                                <m:e>
                                  <m:r>
                                    <m:t>ϕ</m:t>
                                  </m:r>
                                </m:e>
                                <m:sup>
                                  <m:r>
                                    <m:t>2</m:t>
                                  </m:r>
                                </m:sup>
                              </m:sSup>
                            </m:e>
                          </m:rad>
                        </m:den>
                      </m:f>
                      <m:r>
                        <m:t>)</m:t>
                      </m:r>
                    </m:oMath>
                  </m:oMathPara>
                </a14:m>
              </a:p>
              <a:p>
                <a:pPr lvl="0" marL="0" indent="0">
                  <a:buNone/>
                </a:pPr>
              </a:p>
              <a:p>
                <a:pPr lvl="0" marL="0" indent="0">
                  <a:buNone/>
                </a:pPr>
                <a14:m>
                  <m:oMathPara xmlns:m="http://schemas.openxmlformats.org/officeDocument/2006/math">
                    <m:oMathParaPr>
                      <m:jc m:val="center"/>
                    </m:oMathParaPr>
                    <m:oMath>
                      <m:r>
                        <m:t>μ</m:t>
                      </m:r>
                      <m:r>
                        <m:t>∼</m:t>
                      </m:r>
                      <m:r>
                        <m:rPr>
                          <m:sty m:val="p"/>
                          <m:scr m:val="script"/>
                        </m:rPr>
                        <m:t>N</m:t>
                      </m:r>
                      <m:r>
                        <m:t>(</m:t>
                      </m:r>
                      <m:r>
                        <m:t>0</m:t>
                      </m:r>
                      <m:r>
                        <m:t>,</m:t>
                      </m:r>
                      <m:r>
                        <m:t>1</m:t>
                      </m:r>
                      <m:r>
                        <m:t>)</m:t>
                      </m:r>
                      <m:r>
                        <m:t>:</m:t>
                      </m:r>
                      <m:r>
                        <m:rPr>
                          <m:sty m:val="p"/>
                        </m:rPr>
                        <m:t>Mean log volatility</m:t>
                      </m:r>
                    </m:oMath>
                  </m:oMathPara>
                </a14:m>
              </a:p>
              <a:p>
                <a:pPr lvl="0" marL="0" indent="0">
                  <a:buNone/>
                </a:pPr>
                <a14:m>
                  <m:oMathPara xmlns:m="http://schemas.openxmlformats.org/officeDocument/2006/math">
                    <m:oMathParaPr>
                      <m:jc m:val="center"/>
                    </m:oMathParaPr>
                    <m:oMath>
                      <m:r>
                        <m:t>ϕ</m:t>
                      </m:r>
                      <m:r>
                        <m:t>∼</m:t>
                      </m:r>
                      <m:r>
                        <m:rPr>
                          <m:sty m:val="p"/>
                        </m:rPr>
                        <m:t>Uniform</m:t>
                      </m:r>
                      <m:r>
                        <m:t>(</m:t>
                      </m:r>
                      <m:r>
                        <m:t>−</m:t>
                      </m:r>
                      <m:r>
                        <m:t>1</m:t>
                      </m:r>
                      <m:r>
                        <m:t>,</m:t>
                      </m:r>
                      <m:r>
                        <m:t>1</m:t>
                      </m:r>
                      <m:r>
                        <m:t>)</m:t>
                      </m:r>
                      <m:r>
                        <m:t>:</m:t>
                      </m:r>
                      <m:r>
                        <m:rPr>
                          <m:sty m:val="p"/>
                        </m:rPr>
                        <m:t>Persistence of volatility</m:t>
                      </m:r>
                    </m:oMath>
                  </m:oMathPara>
                </a14:m>
              </a:p>
              <a:p>
                <a:pPr lvl="0" marL="0" indent="0">
                  <a:buNone/>
                </a:pPr>
                <a14:m>
                  <m:oMathPara xmlns:m="http://schemas.openxmlformats.org/officeDocument/2006/math">
                    <m:oMathParaPr>
                      <m:jc m:val="center"/>
                    </m:oMathParaPr>
                    <m:oMath>
                      <m:r>
                        <m:t>σ</m:t>
                      </m:r>
                      <m:r>
                        <m:t>∼</m:t>
                      </m:r>
                      <m:r>
                        <m:rPr>
                          <m:sty m:val="p"/>
                          <m:scr m:val="script"/>
                        </m:rPr>
                        <m:t>N</m:t>
                      </m:r>
                      <m:r>
                        <m:t>(</m:t>
                      </m:r>
                      <m:r>
                        <m:t>0</m:t>
                      </m:r>
                      <m:r>
                        <m:t>,</m:t>
                      </m:r>
                      <m:r>
                        <m:t>1</m:t>
                      </m:r>
                      <m:r>
                        <m:t>)</m:t>
                      </m:r>
                      <m:r>
                        <m:t>:</m:t>
                      </m:r>
                      <m:r>
                        <m:rPr>
                          <m:sty m:val="p"/>
                        </m:rPr>
                        <m:t>White noise shock</m:t>
                      </m:r>
                    </m:oMath>
                  </m:oMathPara>
                </a14:m>
              </a:p>
              <a:p>
                <a:pPr lvl="0" marL="0" indent="0">
                  <a:buNone/>
                </a:pPr>
                <a14:m>
                  <m:oMathPara xmlns:m="http://schemas.openxmlformats.org/officeDocument/2006/math">
                    <m:oMathParaPr>
                      <m:jc m:val="center"/>
                    </m:oMathParaPr>
                    <m:oMath>
                      <m:r>
                        <m:t>δ</m:t>
                      </m:r>
                      <m:r>
                        <m:t>∼</m:t>
                      </m:r>
                      <m:r>
                        <m:rPr>
                          <m:sty m:val="p"/>
                          <m:scr m:val="script"/>
                        </m:rPr>
                        <m:t>N</m:t>
                      </m:r>
                      <m:r>
                        <m:t>(</m:t>
                      </m:r>
                      <m:r>
                        <m:t>0</m:t>
                      </m:r>
                      <m:r>
                        <m:t>,</m:t>
                      </m:r>
                      <m:r>
                        <m:t>0.05</m:t>
                      </m:r>
                      <m:r>
                        <m:t>)</m:t>
                      </m:r>
                      <m:r>
                        <m:t>:</m:t>
                      </m:r>
                      <m:r>
                        <m:rPr>
                          <m:sty m:val="p"/>
                        </m:rPr>
                        <m:t>Texting effect</m:t>
                      </m:r>
                    </m:oMath>
                  </m:oMathPara>
                </a14:m>
              </a:p>
            </p:txBody>
          </p:sp>
        </mc:Choice>
      </mc:AlternateContent>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1D39BC31-7E5E-AC49-8EEC-CD73BC318BDD}" vid="{1A3ABE07-7122-D444-B4E2-BF5F37C1E633}"/>
    </a:ext>
  </a:extLst>
</a:theme>
</file>

<file path=docProps/app.xml><?xml version="1.0" encoding="utf-8"?>
<Properties xmlns="http://schemas.openxmlformats.org/officeDocument/2006/extended-properties" xmlns:vt="http://schemas.openxmlformats.org/officeDocument/2006/docPropsVTypes">
  <Template/>
  <TotalTime>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685: Distracted Driving</dc:title>
  <dc:creator>Bryan Yu | bryanyu@tamu.edu</dc:creator>
  <cp:keywords/>
  <dcterms:created xsi:type="dcterms:W3CDTF">2018-08-25T04:34:36Z</dcterms:created>
  <dcterms:modified xsi:type="dcterms:W3CDTF">2018-08-25T04:34:36Z</dcterms:modified>
</cp:coreProperties>
</file>