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55A5"/>
    <a:srgbClr val="55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29"/>
    <p:restoredTop sz="94674"/>
  </p:normalViewPr>
  <p:slideViewPr>
    <p:cSldViewPr snapToGrid="0" snapToObjects="1">
      <p:cViewPr varScale="1">
        <p:scale>
          <a:sx n="96" d="100"/>
          <a:sy n="96" d="100"/>
        </p:scale>
        <p:origin x="424" y="168"/>
      </p:cViewPr>
      <p:guideLst/>
    </p:cSldViewPr>
  </p:slideViewPr>
  <p:notesTextViewPr>
    <p:cViewPr>
      <p:scale>
        <a:sx n="1" d="1"/>
        <a:sy n="1" d="1"/>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 Id="rId2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52D542E-6A39-FD4D-9F2D-705D613AA774}"/>
              </a:ext>
            </a:extLst>
          </p:cNvPr>
          <p:cNvSpPr/>
          <p:nvPr userDrawn="1"/>
        </p:nvSpPr>
        <p:spPr>
          <a:xfrm>
            <a:off x="254950" y="262784"/>
            <a:ext cx="11682101" cy="6332433"/>
          </a:xfrm>
          <a:prstGeom prst="rect">
            <a:avLst/>
          </a:prstGeom>
          <a:solidFill>
            <a:srgbClr val="195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550000"/>
              </a:solidFill>
            </a:endParaRPr>
          </a:p>
        </p:txBody>
      </p:sp>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838200" y="6303342"/>
            <a:ext cx="2743200" cy="365125"/>
          </a:xfrm>
        </p:spPr>
        <p:txBody>
          <a:bodyPr/>
          <a:lstStyle/>
          <a:p>
            <a:fld id="{2FFC0DA4-294D-2844-AA6C-ECEFE3FCA8F7}" type="datetimeFigureOut">
              <a:rPr lang="en-US" smtClean="0"/>
              <a:t>8/20/18</a:t>
            </a:fld>
            <a:endParaRPr lang="en-US"/>
          </a:p>
        </p:txBody>
      </p:sp>
      <p:sp>
        <p:nvSpPr>
          <p:cNvPr id="5" name="Footer Placeholder 4"/>
          <p:cNvSpPr>
            <a:spLocks noGrp="1"/>
          </p:cNvSpPr>
          <p:nvPr>
            <p:ph type="ftr" sz="quarter" idx="11"/>
          </p:nvPr>
        </p:nvSpPr>
        <p:spPr>
          <a:xfrm>
            <a:off x="4038600" y="6303342"/>
            <a:ext cx="4114800" cy="365125"/>
          </a:xfrm>
        </p:spPr>
        <p:txBody>
          <a:bodyPr/>
          <a:lstStyle/>
          <a:p>
            <a:endParaRPr lang="en-US" dirty="0"/>
          </a:p>
        </p:txBody>
      </p:sp>
      <p:sp>
        <p:nvSpPr>
          <p:cNvPr id="6" name="Slide Number Placeholder 5"/>
          <p:cNvSpPr>
            <a:spLocks noGrp="1"/>
          </p:cNvSpPr>
          <p:nvPr>
            <p:ph type="sldNum" sz="quarter" idx="12"/>
          </p:nvPr>
        </p:nvSpPr>
        <p:spPr>
          <a:xfrm>
            <a:off x="8610600" y="6303342"/>
            <a:ext cx="2743200" cy="365125"/>
          </a:xfrm>
        </p:spPr>
        <p:txBody>
          <a:bodyPr/>
          <a:lstStyle/>
          <a:p>
            <a:fld id="{1006032C-0090-F348-B35B-AFAD9C4DA431}" type="slidenum">
              <a:rPr lang="en-US" smtClean="0"/>
              <a:t>‹#›</a:t>
            </a:fld>
            <a:endParaRPr lang="en-US"/>
          </a:p>
        </p:txBody>
      </p:sp>
    </p:spTree>
    <p:extLst>
      <p:ext uri="{BB962C8B-B14F-4D97-AF65-F5344CB8AC3E}">
        <p14:creationId xmlns:p14="http://schemas.microsoft.com/office/powerpoint/2010/main" val="1309942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DBBA8CA-A117-1E4C-9801-88EA40DADE26}"/>
              </a:ext>
            </a:extLst>
          </p:cNvPr>
          <p:cNvSpPr/>
          <p:nvPr userDrawn="1"/>
        </p:nvSpPr>
        <p:spPr>
          <a:xfrm>
            <a:off x="0" y="0"/>
            <a:ext cx="12192000" cy="1332854"/>
          </a:xfrm>
          <a:prstGeom prst="rect">
            <a:avLst/>
          </a:prstGeom>
          <a:solidFill>
            <a:srgbClr val="195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3504" y="0"/>
            <a:ext cx="10753344" cy="1207008"/>
          </a:xfrm>
        </p:spPr>
        <p:txBody>
          <a:bodyPr anchor="b">
            <a:normAutofit/>
          </a:bodyPr>
          <a:lstStyle>
            <a:lvl1pPr>
              <a:defRPr sz="3600">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290090"/>
            <a:ext cx="2743200" cy="365125"/>
          </a:xfrm>
        </p:spPr>
        <p:txBody>
          <a:bodyPr/>
          <a:lstStyle/>
          <a:p>
            <a:fld id="{2FFC0DA4-294D-2844-AA6C-ECEFE3FCA8F7}" type="datetimeFigureOut">
              <a:rPr lang="en-US" smtClean="0"/>
              <a:t>8/20/18</a:t>
            </a:fld>
            <a:endParaRPr lang="en-US"/>
          </a:p>
        </p:txBody>
      </p:sp>
      <p:sp>
        <p:nvSpPr>
          <p:cNvPr id="5" name="Footer Placeholder 4"/>
          <p:cNvSpPr>
            <a:spLocks noGrp="1"/>
          </p:cNvSpPr>
          <p:nvPr>
            <p:ph type="ftr" sz="quarter" idx="11"/>
          </p:nvPr>
        </p:nvSpPr>
        <p:spPr>
          <a:xfrm>
            <a:off x="4038600" y="6290090"/>
            <a:ext cx="4114800" cy="365125"/>
          </a:xfrm>
        </p:spPr>
        <p:txBody>
          <a:bodyPr/>
          <a:lstStyle/>
          <a:p>
            <a:endParaRPr lang="en-US"/>
          </a:p>
        </p:txBody>
      </p:sp>
      <p:sp>
        <p:nvSpPr>
          <p:cNvPr id="6" name="Slide Number Placeholder 5"/>
          <p:cNvSpPr>
            <a:spLocks noGrp="1"/>
          </p:cNvSpPr>
          <p:nvPr>
            <p:ph type="sldNum" sz="quarter" idx="12"/>
          </p:nvPr>
        </p:nvSpPr>
        <p:spPr>
          <a:xfrm>
            <a:off x="8610600" y="6290090"/>
            <a:ext cx="2743200" cy="365125"/>
          </a:xfrm>
        </p:spPr>
        <p:txBody>
          <a:bodyPr/>
          <a:lstStyle/>
          <a:p>
            <a:fld id="{1006032C-0090-F348-B35B-AFAD9C4DA431}" type="slidenum">
              <a:rPr lang="en-US" smtClean="0"/>
              <a:t>‹#›</a:t>
            </a:fld>
            <a:endParaRPr lang="en-US"/>
          </a:p>
        </p:txBody>
      </p:sp>
    </p:spTree>
    <p:extLst>
      <p:ext uri="{BB962C8B-B14F-4D97-AF65-F5344CB8AC3E}">
        <p14:creationId xmlns:p14="http://schemas.microsoft.com/office/powerpoint/2010/main" val="1282511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731C7D6-0ACB-CE44-8B61-C1915EC7DB72}"/>
              </a:ext>
            </a:extLst>
          </p:cNvPr>
          <p:cNvSpPr/>
          <p:nvPr userDrawn="1"/>
        </p:nvSpPr>
        <p:spPr>
          <a:xfrm>
            <a:off x="254950" y="322782"/>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a:extLst>
              <a:ext uri="{FF2B5EF4-FFF2-40B4-BE49-F238E27FC236}">
                <a16:creationId xmlns:a16="http://schemas.microsoft.com/office/drawing/2014/main" id="{C92EBA3E-A143-B447-943E-A4174E0BE1CE}"/>
              </a:ext>
            </a:extLst>
          </p:cNvPr>
          <p:cNvSpPr/>
          <p:nvPr userDrawn="1"/>
        </p:nvSpPr>
        <p:spPr>
          <a:xfrm>
            <a:off x="254950" y="262784"/>
            <a:ext cx="11682101" cy="2072643"/>
          </a:xfrm>
          <a:prstGeom prst="rect">
            <a:avLst/>
          </a:prstGeom>
          <a:solidFill>
            <a:srgbClr val="195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877824"/>
            <a:ext cx="10515600" cy="1325880"/>
          </a:xfrm>
        </p:spPr>
        <p:txBody>
          <a:bodyPr anchor="b">
            <a:normAutofit/>
          </a:bodyPr>
          <a:lstStyle>
            <a:lvl1pPr>
              <a:defRPr sz="36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521208" y="2560320"/>
            <a:ext cx="10515600" cy="3664307"/>
          </a:xfrm>
        </p:spPr>
        <p:txBody>
          <a:bodyPr/>
          <a:lstStyle>
            <a:lvl1pPr marL="0" indent="0">
              <a:buNone/>
              <a:defRPr sz="24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a:xfrm>
            <a:off x="838200" y="6290090"/>
            <a:ext cx="2743200" cy="365125"/>
          </a:xfrm>
        </p:spPr>
        <p:txBody>
          <a:bodyPr/>
          <a:lstStyle/>
          <a:p>
            <a:fld id="{2FFC0DA4-294D-2844-AA6C-ECEFE3FCA8F7}" type="datetimeFigureOut">
              <a:rPr lang="en-US" smtClean="0"/>
              <a:t>8/20/18</a:t>
            </a:fld>
            <a:endParaRPr lang="en-US"/>
          </a:p>
        </p:txBody>
      </p:sp>
      <p:sp>
        <p:nvSpPr>
          <p:cNvPr id="5" name="Footer Placeholder 4"/>
          <p:cNvSpPr>
            <a:spLocks noGrp="1"/>
          </p:cNvSpPr>
          <p:nvPr>
            <p:ph type="ftr" sz="quarter" idx="11"/>
          </p:nvPr>
        </p:nvSpPr>
        <p:spPr>
          <a:xfrm>
            <a:off x="4038600" y="6290090"/>
            <a:ext cx="4114800" cy="365125"/>
          </a:xfrm>
        </p:spPr>
        <p:txBody>
          <a:bodyPr/>
          <a:lstStyle/>
          <a:p>
            <a:endParaRPr lang="en-US"/>
          </a:p>
        </p:txBody>
      </p:sp>
      <p:sp>
        <p:nvSpPr>
          <p:cNvPr id="6" name="Slide Number Placeholder 5"/>
          <p:cNvSpPr>
            <a:spLocks noGrp="1"/>
          </p:cNvSpPr>
          <p:nvPr>
            <p:ph type="sldNum" sz="quarter" idx="12"/>
          </p:nvPr>
        </p:nvSpPr>
        <p:spPr>
          <a:xfrm>
            <a:off x="8610600" y="6290090"/>
            <a:ext cx="2743200" cy="365125"/>
          </a:xfrm>
        </p:spPr>
        <p:txBody>
          <a:bodyPr/>
          <a:lstStyle/>
          <a:p>
            <a:fld id="{1006032C-0090-F348-B35B-AFAD9C4DA431}" type="slidenum">
              <a:rPr lang="en-US" smtClean="0"/>
              <a:t>‹#›</a:t>
            </a:fld>
            <a:endParaRPr lang="en-US"/>
          </a:p>
        </p:txBody>
      </p:sp>
    </p:spTree>
    <p:extLst>
      <p:ext uri="{BB962C8B-B14F-4D97-AF65-F5344CB8AC3E}">
        <p14:creationId xmlns:p14="http://schemas.microsoft.com/office/powerpoint/2010/main" val="1893107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90DDDA5-9946-9343-9BFB-6CA427F24CB0}"/>
              </a:ext>
            </a:extLst>
          </p:cNvPr>
          <p:cNvSpPr/>
          <p:nvPr userDrawn="1"/>
        </p:nvSpPr>
        <p:spPr>
          <a:xfrm>
            <a:off x="0" y="0"/>
            <a:ext cx="12192000" cy="1332854"/>
          </a:xfrm>
          <a:prstGeom prst="rect">
            <a:avLst/>
          </a:prstGeom>
          <a:solidFill>
            <a:srgbClr val="195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0" y="0"/>
            <a:ext cx="10515600" cy="1207008"/>
          </a:xfrm>
        </p:spPr>
        <p:txBody>
          <a:bodyPr anchor="b">
            <a:normAutofit/>
          </a:bodyPr>
          <a:lstStyle>
            <a:lvl1pPr>
              <a:defRPr sz="3600">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spcAft>
                <a:spcPts val="600"/>
              </a:spcAft>
              <a:defRPr sz="1800">
                <a:solidFill>
                  <a:schemeClr val="tx1">
                    <a:lumMod val="65000"/>
                    <a:lumOff val="35000"/>
                  </a:schemeClr>
                </a:solidFill>
              </a:defRPr>
            </a:lvl1pPr>
            <a:lvl2pPr>
              <a:spcAft>
                <a:spcPts val="600"/>
              </a:spcAft>
              <a:defRPr sz="1600">
                <a:solidFill>
                  <a:schemeClr val="tx1">
                    <a:lumMod val="65000"/>
                    <a:lumOff val="35000"/>
                  </a:schemeClr>
                </a:solidFill>
              </a:defRPr>
            </a:lvl2pPr>
            <a:lvl3pPr>
              <a:spcAft>
                <a:spcPts val="600"/>
              </a:spcAft>
              <a:defRPr sz="1400">
                <a:solidFill>
                  <a:schemeClr val="tx1">
                    <a:lumMod val="65000"/>
                    <a:lumOff val="35000"/>
                  </a:schemeClr>
                </a:solidFill>
              </a:defRPr>
            </a:lvl3pPr>
            <a:lvl4pPr>
              <a:spcAft>
                <a:spcPts val="600"/>
              </a:spcAft>
              <a:defRPr sz="1200">
                <a:solidFill>
                  <a:schemeClr val="tx1">
                    <a:lumMod val="65000"/>
                    <a:lumOff val="35000"/>
                  </a:schemeClr>
                </a:solidFill>
              </a:defRPr>
            </a:lvl4pPr>
            <a:lvl5pPr>
              <a:spcAft>
                <a:spcPts val="600"/>
              </a:spcAft>
              <a:defRPr sz="1200">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spcAft>
                <a:spcPts val="600"/>
              </a:spcAft>
              <a:defRPr sz="1800">
                <a:solidFill>
                  <a:schemeClr val="tx1">
                    <a:lumMod val="65000"/>
                    <a:lumOff val="35000"/>
                  </a:schemeClr>
                </a:solidFill>
              </a:defRPr>
            </a:lvl1pPr>
            <a:lvl2pPr>
              <a:spcAft>
                <a:spcPts val="600"/>
              </a:spcAft>
              <a:defRPr sz="1600">
                <a:solidFill>
                  <a:schemeClr val="tx1">
                    <a:lumMod val="65000"/>
                    <a:lumOff val="35000"/>
                  </a:schemeClr>
                </a:solidFill>
              </a:defRPr>
            </a:lvl2pPr>
            <a:lvl3pPr>
              <a:spcAft>
                <a:spcPts val="600"/>
              </a:spcAft>
              <a:defRPr sz="1400">
                <a:solidFill>
                  <a:schemeClr val="tx1">
                    <a:lumMod val="65000"/>
                    <a:lumOff val="35000"/>
                  </a:schemeClr>
                </a:solidFill>
              </a:defRPr>
            </a:lvl3pPr>
            <a:lvl4pPr>
              <a:spcAft>
                <a:spcPts val="600"/>
              </a:spcAft>
              <a:defRPr sz="1200">
                <a:solidFill>
                  <a:schemeClr val="tx1">
                    <a:lumMod val="65000"/>
                    <a:lumOff val="35000"/>
                  </a:schemeClr>
                </a:solidFill>
              </a:defRPr>
            </a:lvl4pPr>
            <a:lvl5pPr>
              <a:spcAft>
                <a:spcPts val="600"/>
              </a:spcAft>
              <a:defRPr sz="1200">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838200" y="6290090"/>
            <a:ext cx="2743200" cy="365125"/>
          </a:xfrm>
        </p:spPr>
        <p:txBody>
          <a:bodyPr/>
          <a:lstStyle/>
          <a:p>
            <a:fld id="{2FFC0DA4-294D-2844-AA6C-ECEFE3FCA8F7}" type="datetimeFigureOut">
              <a:rPr lang="en-US" smtClean="0"/>
              <a:t>8/20/18</a:t>
            </a:fld>
            <a:endParaRPr lang="en-US"/>
          </a:p>
        </p:txBody>
      </p:sp>
      <p:sp>
        <p:nvSpPr>
          <p:cNvPr id="6" name="Footer Placeholder 5"/>
          <p:cNvSpPr>
            <a:spLocks noGrp="1"/>
          </p:cNvSpPr>
          <p:nvPr>
            <p:ph type="ftr" sz="quarter" idx="11"/>
          </p:nvPr>
        </p:nvSpPr>
        <p:spPr>
          <a:xfrm>
            <a:off x="4038600" y="6290090"/>
            <a:ext cx="4114800" cy="365125"/>
          </a:xfrm>
        </p:spPr>
        <p:txBody>
          <a:bodyPr/>
          <a:lstStyle/>
          <a:p>
            <a:endParaRPr lang="en-US"/>
          </a:p>
        </p:txBody>
      </p:sp>
      <p:sp>
        <p:nvSpPr>
          <p:cNvPr id="7" name="Slide Number Placeholder 6"/>
          <p:cNvSpPr>
            <a:spLocks noGrp="1"/>
          </p:cNvSpPr>
          <p:nvPr>
            <p:ph type="sldNum" sz="quarter" idx="12"/>
          </p:nvPr>
        </p:nvSpPr>
        <p:spPr>
          <a:xfrm>
            <a:off x="8610600" y="6290090"/>
            <a:ext cx="2743200" cy="365125"/>
          </a:xfrm>
        </p:spPr>
        <p:txBody>
          <a:bodyPr/>
          <a:lstStyle/>
          <a:p>
            <a:fld id="{1006032C-0090-F348-B35B-AFAD9C4DA431}" type="slidenum">
              <a:rPr lang="en-US" smtClean="0"/>
              <a:t>‹#›</a:t>
            </a:fld>
            <a:endParaRPr lang="en-US"/>
          </a:p>
        </p:txBody>
      </p:sp>
    </p:spTree>
    <p:extLst>
      <p:ext uri="{BB962C8B-B14F-4D97-AF65-F5344CB8AC3E}">
        <p14:creationId xmlns:p14="http://schemas.microsoft.com/office/powerpoint/2010/main" val="1316121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latin typeface="Arial" panose="020B0604020202020204" pitchFamily="34" charset="0"/>
                <a:cs typeface="Arial" panose="020B0604020202020204" pitchFamily="34" charset="0"/>
              </a:defRPr>
            </a:lvl1pPr>
          </a:lstStyle>
          <a:p>
            <a:fld id="{2FFC0DA4-294D-2844-AA6C-ECEFE3FCA8F7}" type="datetimeFigureOut">
              <a:rPr lang="en-US" smtClean="0"/>
              <a:pPr/>
              <a:t>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latin typeface="Arial" panose="020B0604020202020204" pitchFamily="34" charset="0"/>
                <a:cs typeface="Arial" panose="020B060402020202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1006032C-0090-F348-B35B-AFAD9C4DA431}" type="slidenum">
              <a:rPr lang="en-US" smtClean="0"/>
              <a:pPr/>
              <a:t>‹#›</a:t>
            </a:fld>
            <a:endParaRPr lang="en-US"/>
          </a:p>
        </p:txBody>
      </p:sp>
    </p:spTree>
    <p:extLst>
      <p:ext uri="{BB962C8B-B14F-4D97-AF65-F5344CB8AC3E}">
        <p14:creationId xmlns:p14="http://schemas.microsoft.com/office/powerpoint/2010/main" val="53599654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mailto:bryanyu@tamu.edu" TargetMode="Externa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0.png" /><Relationship Id="rId2" Type="http://schemas.openxmlformats.org/officeDocument/2006/relationships/image" Target="../media/image9.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2.png" /><Relationship Id="rId2" Type="http://schemas.openxmlformats.org/officeDocument/2006/relationships/image" Target="../media/image11.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6.png" /><Relationship Id="rId2" Type="http://schemas.openxmlformats.org/officeDocument/2006/relationships/image" Target="../media/image15.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nature.com/articles/sdata2017110" TargetMode="External" /><Relationship Id="rId3" Type="http://schemas.openxmlformats.org/officeDocument/2006/relationships/image" Target="../media/image1.jpg"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9.png" /><Relationship Id="rId2" Type="http://schemas.openxmlformats.org/officeDocument/2006/relationships/image" Target="../media/image18.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1.png" /><Relationship Id="rId2" Type="http://schemas.openxmlformats.org/officeDocument/2006/relationships/image" Target="../media/image20.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mc-stan.org/" TargetMode="External" /><Relationship Id="rId3" Type="http://schemas.openxmlformats.org/officeDocument/2006/relationships/hyperlink" Target="https://modernstatisticalworkflow.blogspot.com/2016/08/what-is-modern-statistical-workflow.html" TargetMode="Externa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4.png" /><Relationship Id="rId2" Type="http://schemas.openxmlformats.org/officeDocument/2006/relationships/image" Target="../media/image3.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6.png" /><Relationship Id="rId2" Type="http://schemas.openxmlformats.org/officeDocument/2006/relationships/image" Target="../media/image5.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8.png"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lstStyle/>
          <a:p>
            <a:pPr lvl="0" marL="0" indent="0">
              <a:buNone/>
            </a:pPr>
            <a:r>
              <a:rPr/>
              <a:t>STAT</a:t>
            </a:r>
            <a:r>
              <a:rPr/>
              <a:t> </a:t>
            </a:r>
            <a:r>
              <a:rPr/>
              <a:t>685:</a:t>
            </a:r>
            <a:r>
              <a:rPr/>
              <a:t> </a:t>
            </a:r>
            <a:r>
              <a:rPr/>
              <a:t>Distracted</a:t>
            </a:r>
            <a:r>
              <a:rPr/>
              <a:t> </a:t>
            </a:r>
            <a:r>
              <a:rPr/>
              <a:t>Driving</a:t>
            </a:r>
          </a:p>
        </p:txBody>
      </p:sp>
      <p:sp>
        <p:nvSpPr>
          <p:cNvPr id="3" name="Subtitle 2"/>
          <p:cNvSpPr>
            <a:spLocks noGrp="1"/>
          </p:cNvSpPr>
          <p:nvPr>
            <p:ph type="subTitle" idx="1"/>
          </p:nvPr>
        </p:nvSpPr>
        <p:spPr>
          <a:xfrm>
            <a:off x="1524000" y="3602038"/>
            <a:ext cx="9144000" cy="1655762"/>
          </a:xfrm>
        </p:spPr>
        <p:txBody>
          <a:bodyPr/>
          <a:lstStyle/>
          <a:p>
            <a:pPr lvl="0" marL="0" indent="0">
              <a:buNone/>
            </a:pPr>
            <a:r>
              <a:rPr/>
              <a:t>Committee:</a:t>
            </a:r>
            <a:r>
              <a:rPr/>
              <a:t> </a:t>
            </a:r>
            <a:r>
              <a:rPr/>
              <a:t>Dr. Derya</a:t>
            </a:r>
            <a:r>
              <a:rPr/>
              <a:t> </a:t>
            </a:r>
            <a:r>
              <a:rPr/>
              <a:t>Akleman,</a:t>
            </a:r>
            <a:r>
              <a:rPr/>
              <a:t> </a:t>
            </a:r>
            <a:r>
              <a:rPr/>
              <a:t>Dr. Samiran</a:t>
            </a:r>
            <a:r>
              <a:rPr/>
              <a:t> </a:t>
            </a:r>
            <a:r>
              <a:rPr/>
              <a:t>Sinha,</a:t>
            </a:r>
            <a:r>
              <a:rPr/>
              <a:t> </a:t>
            </a:r>
            <a:r>
              <a:rPr/>
              <a:t>Dr. Ergun</a:t>
            </a:r>
            <a:r>
              <a:rPr/>
              <a:t> </a:t>
            </a:r>
            <a:r>
              <a:rPr/>
              <a:t>Akleman</a:t>
            </a:r>
            <a:br/>
            <a:br/>
            <a:r>
              <a:rPr/>
              <a:t>Bryan</a:t>
            </a:r>
            <a:r>
              <a:rPr/>
              <a:t> </a:t>
            </a:r>
            <a:r>
              <a:rPr/>
              <a:t>Yu</a:t>
            </a:r>
            <a:r>
              <a:rPr/>
              <a:t> </a:t>
            </a:r>
            <a:r>
              <a:rPr/>
              <a:t>|</a:t>
            </a:r>
            <a:r>
              <a:rPr/>
              <a:t> </a:t>
            </a:r>
            <a:r>
              <a:rPr>
                <a:hlinkClick r:id="rId2"/>
              </a:rPr>
              <a:t>bryanyu@tamu.edu</a:t>
            </a:r>
          </a:p>
        </p:txBody>
      </p:sp>
      <p:sp>
        <p:nvSpPr>
          <p:cNvPr id="4" name="Date Placeholder 3"/>
          <p:cNvSpPr>
            <a:spLocks noGrp="1"/>
          </p:cNvSpPr>
          <p:nvPr>
            <p:ph type="dt" sz="half" idx="10"/>
          </p:nvPr>
        </p:nvSpPr>
        <p:spPr>
          <a:xfrm>
            <a:off x="838200" y="6303342"/>
            <a:ext cx="2743200" cy="365125"/>
          </a:xfrm>
        </p:spPr>
        <p:txBody>
          <a:bodyPr/>
          <a:lstStyle/>
          <a:p>
            <a:pPr lvl="0" marL="0" indent="0">
              <a:buNone/>
            </a:pPr>
            <a:r>
              <a:rPr/>
              <a:t>Summer</a:t>
            </a:r>
            <a:r>
              <a:rPr/>
              <a:t> </a:t>
            </a:r>
            <a:r>
              <a:rPr/>
              <a:t>2018</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07008"/>
          </a:xfrm>
        </p:spPr>
        <p:txBody>
          <a:bodyPr/>
          <a:lstStyle/>
          <a:p>
            <a:pPr lvl="0" marL="0" indent="0">
              <a:buNone/>
            </a:pPr>
            <a:r>
              <a:rPr/>
              <a:t>AR(1):</a:t>
            </a:r>
            <a:r>
              <a:rPr/>
              <a:t> </a:t>
            </a:r>
            <a:r>
              <a:rPr/>
              <a:t>Fit</a:t>
            </a:r>
            <a:r>
              <a:rPr/>
              <a:t> </a:t>
            </a:r>
            <a:r>
              <a:rPr/>
              <a:t>observations</a:t>
            </a:r>
          </a:p>
        </p:txBody>
      </p:sp>
      <p:pic>
        <p:nvPicPr>
          <p:cNvPr descr="final_presentation_files/figure-pptx/ar1_fit-1.png" id="0" name="Picture 1"/>
          <p:cNvPicPr>
            <a:picLocks noGrp="1" noChangeAspect="1"/>
          </p:cNvPicPr>
          <p:nvPr/>
        </p:nvPicPr>
        <p:blipFill>
          <a:blip r:embed="rId2"/>
          <a:stretch>
            <a:fillRect/>
          </a:stretch>
        </p:blipFill>
        <p:spPr bwMode="auto">
          <a:xfrm>
            <a:off x="838200" y="2044700"/>
            <a:ext cx="5181600" cy="3886200"/>
          </a:xfrm>
          <a:prstGeom prst="rect">
            <a:avLst/>
          </a:prstGeom>
          <a:noFill/>
          <a:ln w="9525">
            <a:noFill/>
            <a:headEnd/>
            <a:tailEnd/>
          </a:ln>
        </p:spPr>
      </p:pic>
      <p:pic>
        <p:nvPicPr>
          <p:cNvPr descr="final_presentation_files/figure-pptx/ar1_fit_plot-1.png" id="0" name="Picture 1"/>
          <p:cNvPicPr>
            <a:picLocks noGrp="1" noChangeAspect="1"/>
          </p:cNvPicPr>
          <p:nvPr/>
        </p:nvPicPr>
        <p:blipFill>
          <a:blip r:embed="rId3"/>
          <a:stretch>
            <a:fillRect/>
          </a:stretch>
        </p:blipFill>
        <p:spPr bwMode="auto">
          <a:xfrm>
            <a:off x="6172200" y="2044700"/>
            <a:ext cx="5181600" cy="38862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07008"/>
          </a:xfrm>
        </p:spPr>
        <p:txBody>
          <a:bodyPr/>
          <a:lstStyle/>
          <a:p>
            <a:pPr lvl="0" marL="0" indent="0">
              <a:buNone/>
            </a:pPr>
            <a:r>
              <a:rPr/>
              <a:t>AR(1):</a:t>
            </a:r>
            <a:r>
              <a:rPr/>
              <a:t> </a:t>
            </a:r>
            <a:r>
              <a:rPr/>
              <a:t>Posterior</a:t>
            </a:r>
            <a:r>
              <a:rPr/>
              <a:t> </a:t>
            </a:r>
            <a:r>
              <a:rPr/>
              <a:t>Predictive</a:t>
            </a:r>
            <a:r>
              <a:rPr/>
              <a:t> </a:t>
            </a:r>
            <a:r>
              <a:rPr/>
              <a:t>Check</a:t>
            </a:r>
          </a:p>
        </p:txBody>
      </p:sp>
      <p:pic>
        <p:nvPicPr>
          <p:cNvPr descr="final_presentation_files/figure-pptx/ar1_ppc_plot-1.png" id="0" name="Picture 1"/>
          <p:cNvPicPr>
            <a:picLocks noGrp="1" noChangeAspect="1"/>
          </p:cNvPicPr>
          <p:nvPr/>
        </p:nvPicPr>
        <p:blipFill>
          <a:blip r:embed="rId2"/>
          <a:stretch>
            <a:fillRect/>
          </a:stretch>
        </p:blipFill>
        <p:spPr bwMode="auto">
          <a:xfrm>
            <a:off x="838200" y="2044700"/>
            <a:ext cx="5181600" cy="3886200"/>
          </a:xfrm>
          <a:prstGeom prst="rect">
            <a:avLst/>
          </a:prstGeom>
          <a:noFill/>
          <a:ln w="9525">
            <a:noFill/>
            <a:headEnd/>
            <a:tailEnd/>
          </a:ln>
        </p:spPr>
      </p:pic>
      <p:pic>
        <p:nvPicPr>
          <p:cNvPr descr="/Users/bryanyu/Dropbox/STATS/STAT685/src/presentation/graphics/ar1_table.png" id="0" name="Picture 1"/>
          <p:cNvPicPr>
            <a:picLocks noGrp="1" noChangeAspect="1"/>
          </p:cNvPicPr>
          <p:nvPr/>
        </p:nvPicPr>
        <p:blipFill>
          <a:blip r:embed="rId3"/>
          <a:stretch>
            <a:fillRect/>
          </a:stretch>
        </p:blipFill>
        <p:spPr bwMode="auto">
          <a:xfrm>
            <a:off x="6172200" y="3276600"/>
            <a:ext cx="5181600" cy="1422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07008"/>
          </a:xfrm>
        </p:spPr>
        <p:txBody>
          <a:bodyPr/>
          <a:lstStyle/>
          <a:p>
            <a:pPr lvl="0" marL="0" indent="0">
              <a:buNone/>
            </a:pPr>
            <a:r>
              <a:rPr/>
              <a:t>AR(1):</a:t>
            </a:r>
            <a:r>
              <a:rPr/>
              <a:t> </a:t>
            </a:r>
            <a:r>
              <a:rPr/>
              <a:t>Multivariate</a:t>
            </a:r>
            <a:r>
              <a:rPr/>
              <a:t> </a:t>
            </a:r>
            <a:r>
              <a:rPr/>
              <a:t>drivers</a:t>
            </a:r>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p:txBody>
              <a:bodyPr/>
              <a:lstStyle/>
              <a:p>
                <a:pPr lvl="0" marL="0" indent="0">
                  <a:spcBef>
                    <a:spcPts val="3000"/>
                  </a:spcBef>
                  <a:buNone/>
                </a:pPr>
                <a:r>
                  <a:rPr b="1"/>
                  <a:t>Likelihood and priors</a:t>
                </a:r>
              </a:p>
              <a:p>
                <a:pPr lvl="0" marL="0" indent="0">
                  <a:buNone/>
                </a:pPr>
                <a14:m>
                  <m:oMathPara xmlns:m="http://schemas.openxmlformats.org/officeDocument/2006/math">
                    <m:oMathParaPr>
                      <m:jc m:val="center"/>
                    </m:oMathParaPr>
                    <m:oMath>
                      <m:sSub>
                        <m:e>
                          <m:r>
                            <m:t>y</m:t>
                          </m:r>
                        </m:e>
                        <m:sub>
                          <m:r>
                            <m:t>i</m:t>
                          </m:r>
                          <m:r>
                            <m:t>,</m:t>
                          </m:r>
                          <m:r>
                            <m:t>t</m:t>
                          </m:r>
                        </m:sub>
                      </m:sSub>
                      <m:r>
                        <m:t>∼</m:t>
                      </m:r>
                      <m:r>
                        <m:rPr>
                          <m:sty m:val="p"/>
                          <m:scr m:val="script"/>
                        </m:rPr>
                        <m:t>N</m:t>
                      </m:r>
                      <m:r>
                        <m:t>(</m:t>
                      </m:r>
                      <m:r>
                        <m:t>α</m:t>
                      </m:r>
                      <m:r>
                        <m:t>+</m:t>
                      </m:r>
                      <m:r>
                        <m:t>ρ</m:t>
                      </m:r>
                      <m:sSub>
                        <m:e>
                          <m:r>
                            <m:t>y</m:t>
                          </m:r>
                        </m:e>
                        <m:sub>
                          <m:r>
                            <m:t>i</m:t>
                          </m:r>
                          <m:r>
                            <m:t>,</m:t>
                          </m:r>
                          <m:r>
                            <m:t>t</m:t>
                          </m:r>
                          <m:r>
                            <m:t>−</m:t>
                          </m:r>
                          <m:r>
                            <m:t>1</m:t>
                          </m:r>
                        </m:sub>
                      </m:sSub>
                      <m:r>
                        <m:t>,</m:t>
                      </m:r>
                      <m:sSub>
                        <m:e>
                          <m:r>
                            <m:t>σ</m:t>
                          </m:r>
                        </m:e>
                        <m:sub>
                          <m:r>
                            <m:t>b</m:t>
                          </m:r>
                          <m:r>
                            <m:t>a</m:t>
                          </m:r>
                          <m:r>
                            <m:t>s</m:t>
                          </m:r>
                          <m:r>
                            <m:t>e</m:t>
                          </m:r>
                        </m:sub>
                      </m:sSub>
                      <m:r>
                        <m:t>+</m:t>
                      </m:r>
                      <m:sSub>
                        <m:e>
                          <m:r>
                            <m:t>σ</m:t>
                          </m:r>
                        </m:e>
                        <m:sub>
                          <m:r>
                            <m:t>i</m:t>
                          </m:r>
                        </m:sub>
                      </m:sSub>
                      <m:r>
                        <m:t>+</m:t>
                      </m:r>
                      <m:sSub>
                        <m:e>
                          <m:r>
                            <m:t>δ</m:t>
                          </m:r>
                        </m:e>
                        <m:sub>
                          <m:r>
                            <m:t>b</m:t>
                          </m:r>
                          <m:r>
                            <m:t>a</m:t>
                          </m:r>
                          <m:r>
                            <m:t>s</m:t>
                          </m:r>
                          <m:r>
                            <m:t>e</m:t>
                          </m:r>
                        </m:sub>
                      </m:sSub>
                      <m:r>
                        <m:t>+</m:t>
                      </m:r>
                      <m:sSub>
                        <m:e>
                          <m:r>
                            <m:t>δ</m:t>
                          </m:r>
                        </m:e>
                        <m:sub>
                          <m:r>
                            <m:t>i</m:t>
                          </m:r>
                        </m:sub>
                      </m:sSub>
                      <m:r>
                        <m:t>)</m:t>
                      </m:r>
                    </m:oMath>
                  </m:oMathPara>
                </a14:m>
              </a:p>
              <a:p>
                <a:pPr lvl="0" marL="0" indent="0">
                  <a:buNone/>
                </a:pPr>
                <a14:m>
                  <m:oMathPara xmlns:m="http://schemas.openxmlformats.org/officeDocument/2006/math">
                    <m:oMathParaPr>
                      <m:jc m:val="center"/>
                    </m:oMathParaPr>
                    <m:oMath>
                      <m:sSub>
                        <m:e>
                          <m:r>
                            <m:t>σ</m:t>
                          </m:r>
                        </m:e>
                        <m:sub>
                          <m:r>
                            <m:t>i</m:t>
                          </m:r>
                        </m:sub>
                      </m:sSub>
                      <m:r>
                        <m:t>∼</m:t>
                      </m:r>
                      <m:r>
                        <m:rPr>
                          <m:sty m:val="p"/>
                          <m:scr m:val="script"/>
                        </m:rPr>
                        <m:t>N</m:t>
                      </m:r>
                      <m:r>
                        <m:t>(</m:t>
                      </m:r>
                      <m:r>
                        <m:t>0</m:t>
                      </m:r>
                      <m:r>
                        <m:t>,</m:t>
                      </m:r>
                      <m:r>
                        <m:t>0.1</m:t>
                      </m:r>
                      <m:r>
                        <m:t>)</m:t>
                      </m:r>
                    </m:oMath>
                  </m:oMathPara>
                </a14:m>
              </a:p>
              <a:p>
                <a:pPr lvl="0" marL="0" indent="0">
                  <a:buNone/>
                </a:pPr>
                <a14:m>
                  <m:oMathPara xmlns:m="http://schemas.openxmlformats.org/officeDocument/2006/math">
                    <m:oMathParaPr>
                      <m:jc m:val="center"/>
                    </m:oMathParaPr>
                    <m:oMath>
                      <m:sSub>
                        <m:e>
                          <m:r>
                            <m:t>δ</m:t>
                          </m:r>
                        </m:e>
                        <m:sub>
                          <m:r>
                            <m:t>i</m:t>
                          </m:r>
                        </m:sub>
                      </m:sSub>
                      <m:r>
                        <m:t>∼</m:t>
                      </m:r>
                      <m:r>
                        <m:rPr>
                          <m:sty m:val="p"/>
                          <m:scr m:val="script"/>
                        </m:rPr>
                        <m:t>N</m:t>
                      </m:r>
                      <m:r>
                        <m:t>(</m:t>
                      </m:r>
                      <m:r>
                        <m:t>0</m:t>
                      </m:r>
                      <m:r>
                        <m:t>,</m:t>
                      </m:r>
                      <m:r>
                        <m:t>0.1</m:t>
                      </m:r>
                      <m:r>
                        <m:t>)</m:t>
                      </m:r>
                    </m:oMath>
                  </m:oMathPara>
                </a14:m>
              </a:p>
            </p:txBody>
          </p:sp>
        </mc:Choice>
      </mc:AlternateContent>
      <p:pic>
        <p:nvPicPr>
          <p:cNvPr descr="final_presentation_files/figure-pptx/unnamed-chunk-1-1.png" id="0" name="Picture 1"/>
          <p:cNvPicPr>
            <a:picLocks noGrp="1" noChangeAspect="1"/>
          </p:cNvPicPr>
          <p:nvPr/>
        </p:nvPicPr>
        <p:blipFill>
          <a:blip r:embed="rId2"/>
          <a:stretch>
            <a:fillRect/>
          </a:stretch>
        </p:blipFill>
        <p:spPr bwMode="auto">
          <a:xfrm>
            <a:off x="6172200" y="1917700"/>
            <a:ext cx="5181600" cy="41402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07008"/>
          </a:xfrm>
        </p:spPr>
        <p:txBody>
          <a:bodyPr/>
          <a:lstStyle/>
          <a:p>
            <a:pPr lvl="0" marL="0" indent="0">
              <a:buNone/>
            </a:pPr>
            <a:r>
              <a:rPr/>
              <a:t>AR(1):</a:t>
            </a:r>
            <a:r>
              <a:rPr/>
              <a:t> </a:t>
            </a:r>
            <a:r>
              <a:rPr/>
              <a:t>Hierarchical</a:t>
            </a:r>
            <a:r>
              <a:rPr/>
              <a:t> </a:t>
            </a:r>
            <a:r>
              <a:rPr/>
              <a:t>multivariate</a:t>
            </a:r>
            <a:r>
              <a:rPr/>
              <a:t> </a:t>
            </a:r>
            <a:r>
              <a:rPr/>
              <a:t>model</a:t>
            </a:r>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p:txBody>
              <a:bodyPr/>
              <a:lstStyle/>
              <a:p>
                <a:pPr lvl="0" marL="0" indent="0">
                  <a:spcBef>
                    <a:spcPts val="3000"/>
                  </a:spcBef>
                  <a:buNone/>
                </a:pPr>
                <a:r>
                  <a:rPr b="1"/>
                  <a:t>Likelihood and priors</a:t>
                </a:r>
              </a:p>
              <a:p>
                <a:pPr lvl="0" marL="0" indent="0">
                  <a:buNone/>
                </a:pPr>
                <a14:m>
                  <m:oMathPara xmlns:m="http://schemas.openxmlformats.org/officeDocument/2006/math">
                    <m:oMathParaPr>
                      <m:jc m:val="center"/>
                    </m:oMathParaPr>
                    <m:oMath>
                      <m:sSub>
                        <m:e>
                          <m:r>
                            <m:t>y</m:t>
                          </m:r>
                        </m:e>
                        <m:sub>
                          <m:r>
                            <m:t>i</m:t>
                          </m:r>
                          <m:r>
                            <m:t>,</m:t>
                          </m:r>
                          <m:r>
                            <m:t>t</m:t>
                          </m:r>
                        </m:sub>
                      </m:sSub>
                      <m:r>
                        <m:t>∼</m:t>
                      </m:r>
                      <m:r>
                        <m:rPr>
                          <m:sty m:val="p"/>
                          <m:scr m:val="script"/>
                        </m:rPr>
                        <m:t>N</m:t>
                      </m:r>
                      <m:r>
                        <m:t>(</m:t>
                      </m:r>
                      <m:r>
                        <m:t>α</m:t>
                      </m:r>
                      <m:r>
                        <m:t>+</m:t>
                      </m:r>
                      <m:r>
                        <m:t>ρ</m:t>
                      </m:r>
                      <m:sSub>
                        <m:e>
                          <m:r>
                            <m:t>y</m:t>
                          </m:r>
                        </m:e>
                        <m:sub>
                          <m:r>
                            <m:t>i</m:t>
                          </m:r>
                          <m:r>
                            <m:t>,</m:t>
                          </m:r>
                          <m:r>
                            <m:t>t</m:t>
                          </m:r>
                          <m:r>
                            <m:t>−</m:t>
                          </m:r>
                          <m:r>
                            <m:t>1</m:t>
                          </m:r>
                        </m:sub>
                      </m:sSub>
                      <m:r>
                        <m:t>,</m:t>
                      </m:r>
                      <m:sSub>
                        <m:e>
                          <m:r>
                            <m:t>σ</m:t>
                          </m:r>
                        </m:e>
                        <m:sub>
                          <m:r>
                            <m:t>b</m:t>
                          </m:r>
                          <m:r>
                            <m:t>a</m:t>
                          </m:r>
                          <m:r>
                            <m:t>s</m:t>
                          </m:r>
                          <m:r>
                            <m:t>e</m:t>
                          </m:r>
                        </m:sub>
                      </m:sSub>
                      <m:r>
                        <m:t>+</m:t>
                      </m:r>
                      <m:sSub>
                        <m:e>
                          <m:r>
                            <m:t>σ</m:t>
                          </m:r>
                        </m:e>
                        <m:sub>
                          <m:r>
                            <m:t>i</m:t>
                          </m:r>
                        </m:sub>
                      </m:sSub>
                      <m:r>
                        <m:t>+</m:t>
                      </m:r>
                      <m:sSub>
                        <m:e>
                          <m:r>
                            <m:t>δ</m:t>
                          </m:r>
                        </m:e>
                        <m:sub>
                          <m:r>
                            <m:t>b</m:t>
                          </m:r>
                          <m:r>
                            <m:t>a</m:t>
                          </m:r>
                          <m:r>
                            <m:t>s</m:t>
                          </m:r>
                          <m:r>
                            <m:t>e</m:t>
                          </m:r>
                        </m:sub>
                      </m:sSub>
                      <m:r>
                        <m:t>+</m:t>
                      </m:r>
                      <m:sSub>
                        <m:e>
                          <m:r>
                            <m:t>δ</m:t>
                          </m:r>
                        </m:e>
                        <m:sub>
                          <m:r>
                            <m:t>i</m:t>
                          </m:r>
                        </m:sub>
                      </m:sSub>
                      <m:r>
                        <m:t>)</m:t>
                      </m:r>
                    </m:oMath>
                  </m:oMathPara>
                </a14:m>
              </a:p>
              <a:p>
                <a:pPr lvl="0" marL="0" indent="0">
                  <a:buNone/>
                </a:pPr>
                <a14:m>
                  <m:oMathPara xmlns:m="http://schemas.openxmlformats.org/officeDocument/2006/math">
                    <m:oMathParaPr>
                      <m:jc m:val="center"/>
                    </m:oMathParaPr>
                    <m:oMath>
                      <m:sSub>
                        <m:e>
                          <m:r>
                            <m:t>σ</m:t>
                          </m:r>
                        </m:e>
                        <m:sub>
                          <m:r>
                            <m:t>i</m:t>
                          </m:r>
                        </m:sub>
                      </m:sSub>
                      <m:r>
                        <m:t>∼</m:t>
                      </m:r>
                      <m:r>
                        <m:rPr>
                          <m:sty m:val="p"/>
                          <m:scr m:val="script"/>
                        </m:rPr>
                        <m:t>N</m:t>
                      </m:r>
                      <m:r>
                        <m:t>(</m:t>
                      </m:r>
                      <m:r>
                        <m:t>0</m:t>
                      </m:r>
                      <m:r>
                        <m:t>,</m:t>
                      </m:r>
                      <m:sSub>
                        <m:e>
                          <m:r>
                            <m:t>σ</m:t>
                          </m:r>
                        </m:e>
                        <m:sub>
                          <m:r>
                            <m:t>γ</m:t>
                          </m:r>
                        </m:sub>
                      </m:sSub>
                      <m:r>
                        <m:t>)</m:t>
                      </m:r>
                    </m:oMath>
                  </m:oMathPara>
                </a14:m>
              </a:p>
              <a:p>
                <a:pPr lvl="0" marL="0" indent="0">
                  <a:buNone/>
                </a:pPr>
                <a14:m>
                  <m:oMathPara xmlns:m="http://schemas.openxmlformats.org/officeDocument/2006/math">
                    <m:oMathParaPr>
                      <m:jc m:val="center"/>
                    </m:oMathParaPr>
                    <m:oMath>
                      <m:sSub>
                        <m:e>
                          <m:r>
                            <m:t>σ</m:t>
                          </m:r>
                        </m:e>
                        <m:sub>
                          <m:r>
                            <m:t>γ</m:t>
                          </m:r>
                        </m:sub>
                      </m:sSub>
                      <m:r>
                        <m:t>∼</m:t>
                      </m:r>
                      <m:r>
                        <m:rPr>
                          <m:sty m:val="p"/>
                          <m:scr m:val="script"/>
                        </m:rPr>
                        <m:t>N</m:t>
                      </m:r>
                      <m:r>
                        <m:t>(</m:t>
                      </m:r>
                      <m:r>
                        <m:t>0</m:t>
                      </m:r>
                      <m:r>
                        <m:t>,</m:t>
                      </m:r>
                      <m:r>
                        <m:t>0.01</m:t>
                      </m:r>
                      <m:r>
                        <m:t>)</m:t>
                      </m:r>
                    </m:oMath>
                  </m:oMathPara>
                </a14:m>
              </a:p>
              <a:p>
                <a:pPr lvl="0" marL="0" indent="0">
                  <a:buNone/>
                </a:pPr>
                <a14:m>
                  <m:oMathPara xmlns:m="http://schemas.openxmlformats.org/officeDocument/2006/math">
                    <m:oMathParaPr>
                      <m:jc m:val="center"/>
                    </m:oMathParaPr>
                    <m:oMath>
                      <m:sSub>
                        <m:e>
                          <m:r>
                            <m:t>δ</m:t>
                          </m:r>
                        </m:e>
                        <m:sub>
                          <m:r>
                            <m:t>i</m:t>
                          </m:r>
                        </m:sub>
                      </m:sSub>
                      <m:r>
                        <m:t>∼</m:t>
                      </m:r>
                      <m:r>
                        <m:rPr>
                          <m:sty m:val="p"/>
                          <m:scr m:val="script"/>
                        </m:rPr>
                        <m:t>N</m:t>
                      </m:r>
                      <m:r>
                        <m:t>(</m:t>
                      </m:r>
                      <m:r>
                        <m:t>0</m:t>
                      </m:r>
                      <m:r>
                        <m:t>,</m:t>
                      </m:r>
                      <m:sSub>
                        <m:e>
                          <m:r>
                            <m:t>δ</m:t>
                          </m:r>
                        </m:e>
                        <m:sub>
                          <m:r>
                            <m:t>γ</m:t>
                          </m:r>
                        </m:sub>
                      </m:sSub>
                      <m:r>
                        <m:t>)</m:t>
                      </m:r>
                    </m:oMath>
                  </m:oMathPara>
                </a14:m>
              </a:p>
              <a:p>
                <a:pPr lvl="0" marL="0" indent="0">
                  <a:buNone/>
                </a:pPr>
                <a14:m>
                  <m:oMathPara xmlns:m="http://schemas.openxmlformats.org/officeDocument/2006/math">
                    <m:oMathParaPr>
                      <m:jc m:val="center"/>
                    </m:oMathParaPr>
                    <m:oMath>
                      <m:sSub>
                        <m:e>
                          <m:r>
                            <m:t>δ</m:t>
                          </m:r>
                        </m:e>
                        <m:sub>
                          <m:r>
                            <m:t>γ</m:t>
                          </m:r>
                        </m:sub>
                      </m:sSub>
                      <m:r>
                        <m:t>∼</m:t>
                      </m:r>
                      <m:r>
                        <m:rPr>
                          <m:sty m:val="p"/>
                          <m:scr m:val="script"/>
                        </m:rPr>
                        <m:t>N</m:t>
                      </m:r>
                      <m:r>
                        <m:t>(</m:t>
                      </m:r>
                      <m:r>
                        <m:t>0</m:t>
                      </m:r>
                      <m:r>
                        <m:t>,</m:t>
                      </m:r>
                      <m:r>
                        <m:t>0.01</m:t>
                      </m:r>
                      <m:r>
                        <m:t>)</m:t>
                      </m:r>
                    </m:oMath>
                  </m:oMathPara>
                </a14:m>
              </a:p>
            </p:txBody>
          </p:sp>
        </mc:Choice>
      </mc:AlternateContent>
      <p:pic>
        <p:nvPicPr>
          <p:cNvPr descr="final_presentation_files/figure-pptx/unnamed-chunk-2-1.png" id="0" name="Picture 1"/>
          <p:cNvPicPr>
            <a:picLocks noGrp="1" noChangeAspect="1"/>
          </p:cNvPicPr>
          <p:nvPr/>
        </p:nvPicPr>
        <p:blipFill>
          <a:blip r:embed="rId2"/>
          <a:stretch>
            <a:fillRect/>
          </a:stretch>
        </p:blipFill>
        <p:spPr bwMode="auto">
          <a:xfrm>
            <a:off x="6172200" y="1917700"/>
            <a:ext cx="5181600" cy="41402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07008"/>
          </a:xfrm>
        </p:spPr>
        <p:txBody>
          <a:bodyPr/>
          <a:lstStyle/>
          <a:p>
            <a:pPr lvl="0" marL="0" indent="0">
              <a:buNone/>
            </a:pPr>
            <a:r>
              <a:rPr/>
              <a:t>AR(1):</a:t>
            </a:r>
            <a:r>
              <a:rPr/>
              <a:t> </a:t>
            </a:r>
            <a:r>
              <a:rPr/>
              <a:t>Texting</a:t>
            </a:r>
            <a:r>
              <a:rPr/>
              <a:t> </a:t>
            </a:r>
            <a:r>
              <a:rPr/>
              <a:t>effect:</a:t>
            </a:r>
            <a:r>
              <a:rPr/>
              <a:t> </a:t>
            </a:r>
            <a:r>
              <a:rPr/>
              <a:t>Regularization</a:t>
            </a:r>
            <a:r>
              <a:rPr/>
              <a:t> </a:t>
            </a:r>
            <a:r>
              <a:rPr/>
              <a:t>by</a:t>
            </a:r>
            <a:r>
              <a:rPr/>
              <a:t> </a:t>
            </a:r>
            <a:r>
              <a:rPr/>
              <a:t>driver</a:t>
            </a:r>
          </a:p>
        </p:txBody>
      </p:sp>
      <p:pic>
        <p:nvPicPr>
          <p:cNvPr descr="/Users/bryanyu/Dropbox/STATS/STAT685/etc/plots/ar_delta.png" id="0" name="Picture 1"/>
          <p:cNvPicPr>
            <a:picLocks noGrp="1" noChangeAspect="1"/>
          </p:cNvPicPr>
          <p:nvPr/>
        </p:nvPicPr>
        <p:blipFill>
          <a:blip r:embed="rId2"/>
          <a:stretch>
            <a:fillRect/>
          </a:stretch>
        </p:blipFill>
        <p:spPr bwMode="auto">
          <a:xfrm>
            <a:off x="838200" y="2501900"/>
            <a:ext cx="5181600" cy="2959100"/>
          </a:xfrm>
          <a:prstGeom prst="rect">
            <a:avLst/>
          </a:prstGeom>
          <a:noFill/>
          <a:ln w="9525">
            <a:noFill/>
            <a:headEnd/>
            <a:tailEnd/>
          </a:ln>
        </p:spPr>
      </p:pic>
      <p:pic>
        <p:nvPicPr>
          <p:cNvPr descr="/Users/bryanyu/Dropbox/STATS/STAT685/etc/plots/pooled_ar_delta.png" id="0" name="Picture 1"/>
          <p:cNvPicPr>
            <a:picLocks noGrp="1" noChangeAspect="1"/>
          </p:cNvPicPr>
          <p:nvPr/>
        </p:nvPicPr>
        <p:blipFill>
          <a:blip r:embed="rId3"/>
          <a:stretch>
            <a:fillRect/>
          </a:stretch>
        </p:blipFill>
        <p:spPr bwMode="auto">
          <a:xfrm>
            <a:off x="6172200" y="2501900"/>
            <a:ext cx="5181600" cy="29591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877824"/>
            <a:ext cx="10515600" cy="1325880"/>
          </a:xfrm>
        </p:spPr>
        <p:txBody>
          <a:bodyPr/>
          <a:lstStyle/>
          <a:p>
            <a:pPr lvl="0" marL="0" indent="0">
              <a:buNone/>
            </a:pPr>
            <a:r>
              <a:rPr/>
              <a:t>Backup</a:t>
            </a:r>
            <a:r>
              <a:rPr/>
              <a:t> </a:t>
            </a:r>
            <a:r>
              <a:rPr/>
              <a:t>slides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0"/>
            <a:ext cx="10753344" cy="1207008"/>
          </a:xfrm>
        </p:spPr>
        <p:txBody>
          <a:bodyPr/>
          <a:lstStyle/>
          <a:p>
            <a:pPr lvl="0" marL="0" indent="0">
              <a:buNone/>
            </a:pPr>
            <a:r>
              <a:rPr/>
              <a:t>References</a:t>
            </a:r>
          </a:p>
        </p:txBody>
      </p:sp>
      <p:sp>
        <p:nvSpPr>
          <p:cNvPr id="3" name="Content Placeholder 2"/>
          <p:cNvSpPr>
            <a:spLocks noGrp="1"/>
          </p:cNvSpPr>
          <p:nvPr>
            <p:ph idx="1"/>
          </p:nvPr>
        </p:nvSpPr>
        <p:spPr/>
        <p:txBody>
          <a:bodyPr/>
          <a:lstStyle/>
          <a:p>
            <a:pPr lvl="1">
              <a:buAutoNum type="arabicPeriod"/>
            </a:pPr>
            <a:r>
              <a:rPr/>
              <a:t>Taamneh, S. et al. A multimodal dataset for various forms of distracted driving. Sci. Data 4:170110 doi: 10.1038/sdata.2017.110 (2017).</a:t>
            </a:r>
          </a:p>
          <a:p>
            <a:pPr lvl="1">
              <a:buAutoNum type="arabicPeriod"/>
            </a:pPr>
            <a:r>
              <a:rPr/>
              <a:t>Betancourt, Michael. 2018. “A Principled Bayesian Workflow” June 2018</a:t>
            </a:r>
          </a:p>
          <a:p>
            <a:pPr lvl="1">
              <a:buAutoNum type="arabicPeriod"/>
            </a:pPr>
            <a:r>
              <a:rPr/>
              <a:t>Kim, Shephard, Chib (1998) “Stochastic Volatility: Likelihood Inference and Comparison with ARCH Models” </a:t>
            </a:r>
            <a:r>
              <a:rPr i="1"/>
              <a:t>The Review of Economic Studies Vol. 65, No. 3</a:t>
            </a:r>
          </a:p>
          <a:p>
            <a:pPr lvl="1">
              <a:buAutoNum type="arabicPeriod"/>
            </a:pPr>
            <a:r>
              <a:rPr/>
              <a:t>Stan Development Team. “Stan Modeling Language User’s Guide and Reference Manual” Version 2.17.0, Sept 2017</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0"/>
            <a:ext cx="10753344" cy="1207008"/>
          </a:xfrm>
        </p:spPr>
        <p:txBody>
          <a:bodyPr/>
          <a:lstStyle/>
          <a:p>
            <a:pPr lvl="0" marL="0" indent="0">
              <a:buNone/>
            </a:pPr>
            <a:r>
              <a:rPr/>
              <a:t>Computing</a:t>
            </a:r>
            <a:r>
              <a:rPr/>
              <a:t> </a:t>
            </a:r>
            <a:r>
              <a:rPr/>
              <a:t>Cluster</a:t>
            </a:r>
            <a:r>
              <a:rPr/>
              <a:t> </a:t>
            </a:r>
            <a:r>
              <a:rPr/>
              <a:t>Setup</a:t>
            </a:r>
            <a:r>
              <a:rPr/>
              <a:t> </a:t>
            </a:r>
            <a:r>
              <a:rPr/>
              <a:t>(Amazon</a:t>
            </a:r>
            <a:r>
              <a:rPr/>
              <a:t> </a:t>
            </a:r>
            <a:r>
              <a:rPr/>
              <a:t>Web</a:t>
            </a:r>
            <a:r>
              <a:rPr/>
              <a:t> </a:t>
            </a:r>
            <a:r>
              <a:rPr/>
              <a:t>Services)</a:t>
            </a:r>
          </a:p>
        </p:txBody>
      </p:sp>
      <p:sp>
        <p:nvSpPr>
          <p:cNvPr id="3" name="Content Placeholder 2"/>
          <p:cNvSpPr>
            <a:spLocks noGrp="1"/>
          </p:cNvSpPr>
          <p:nvPr>
            <p:ph idx="1"/>
          </p:nvPr>
        </p:nvSpPr>
        <p:spPr/>
        <p:txBody>
          <a:bodyPr/>
          <a:lstStyle/>
          <a:p>
            <a:pPr lvl="0" marL="0" indent="0">
              <a:spcBef>
                <a:spcPts val="3000"/>
              </a:spcBef>
              <a:buNone/>
            </a:pPr>
            <a:r>
              <a:rPr b="1"/>
              <a:t>Prior Predictive Modelling</a:t>
            </a:r>
          </a:p>
          <a:p>
            <a:pPr lvl="1"/>
            <a:r>
              <a:rPr/>
              <a:t>Each prior predictive model runs 1000 simulations from the generative model</a:t>
            </a:r>
          </a:p>
          <a:p>
            <a:pPr lvl="1"/>
            <a:r>
              <a:rPr/>
              <a:t>Fitting 1000 simulations is a time consuming process on local machine</a:t>
            </a:r>
          </a:p>
          <a:p>
            <a:pPr lvl="2"/>
            <a:r>
              <a:rPr sz="1800">
                <a:latin typeface="Courier"/>
              </a:rPr>
              <a:t>Stan</a:t>
            </a:r>
            <a:r>
              <a:rPr/>
              <a:t> runs 4 markov chains in parallel and aggregates (4 cores)</a:t>
            </a:r>
          </a:p>
          <a:p>
            <a:pPr lvl="2"/>
            <a:r>
              <a:rPr/>
              <a:t>1000 * 4 = 4000 CPU’s to run fit observations for one model!</a:t>
            </a:r>
          </a:p>
          <a:p>
            <a:pPr lvl="1"/>
            <a:r>
              <a:rPr/>
              <a:t>Created a docker container with </a:t>
            </a:r>
            <a:r>
              <a:rPr sz="1800">
                <a:latin typeface="Courier"/>
              </a:rPr>
              <a:t>RStan</a:t>
            </a:r>
            <a:r>
              <a:rPr/>
              <a:t> and submitted jobs to AWS Batch service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0"/>
            <a:ext cx="10753344" cy="1207008"/>
          </a:xfrm>
        </p:spPr>
        <p:txBody>
          <a:bodyPr/>
          <a:lstStyle/>
          <a:p>
            <a:pPr lvl="0" marL="0" indent="0">
              <a:buNone/>
            </a:pPr>
            <a:r>
              <a:rPr/>
              <a:t>Future</a:t>
            </a:r>
            <a:r>
              <a:rPr/>
              <a:t> </a:t>
            </a:r>
            <a:r>
              <a:rPr/>
              <a:t>steps</a:t>
            </a:r>
          </a:p>
        </p:txBody>
      </p:sp>
      <p:sp>
        <p:nvSpPr>
          <p:cNvPr id="3" name="Content Placeholder 2"/>
          <p:cNvSpPr>
            <a:spLocks noGrp="1"/>
          </p:cNvSpPr>
          <p:nvPr>
            <p:ph idx="1"/>
          </p:nvPr>
        </p:nvSpPr>
        <p:spPr/>
        <p:txBody>
          <a:bodyPr/>
          <a:lstStyle/>
          <a:p>
            <a:pPr lvl="1"/>
            <a:r>
              <a:rPr/>
              <a:t>Incorporate bayesian methods for dealing with missing data</a:t>
            </a:r>
          </a:p>
          <a:p>
            <a:pPr lvl="1"/>
            <a:r>
              <a:rPr/>
              <a:t>Incorporate “change-point” model to account of lane changes</a:t>
            </a:r>
          </a:p>
          <a:p>
            <a:pPr lvl="1"/>
            <a:r>
              <a:rPr/>
              <a:t>Determine better methods for posterior predictive checking for time series data</a:t>
            </a:r>
          </a:p>
          <a:p>
            <a:pPr lvl="2"/>
            <a:r>
              <a:rPr/>
              <a:t>Correlogram &amp; Variogram</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0"/>
            <a:ext cx="10753344" cy="1207008"/>
          </a:xfrm>
        </p:spPr>
        <p:txBody>
          <a:bodyPr/>
          <a:lstStyle/>
          <a:p>
            <a:pPr lvl="0" marL="0" indent="0">
              <a:buNone/>
            </a:pPr>
            <a:r>
              <a:rPr/>
              <a:t>AR(1):</a:t>
            </a:r>
            <a:r>
              <a:rPr/>
              <a:t> </a:t>
            </a:r>
            <a:r>
              <a:rPr/>
              <a:t>Posterior</a:t>
            </a:r>
            <a:r>
              <a:rPr/>
              <a:t> </a:t>
            </a:r>
            <a:r>
              <a:rPr/>
              <a:t>Predictive</a:t>
            </a:r>
            <a:r>
              <a:rPr/>
              <a:t> </a:t>
            </a:r>
            <a:r>
              <a:rPr/>
              <a:t>Check</a:t>
            </a:r>
            <a:r>
              <a:rPr/>
              <a:t> </a:t>
            </a:r>
            <a:r>
              <a:rPr/>
              <a:t>-</a:t>
            </a:r>
            <a:r>
              <a:rPr/>
              <a:t> </a:t>
            </a:r>
            <a:r>
              <a:rPr/>
              <a:t>Correlogram</a:t>
            </a:r>
          </a:p>
        </p:txBody>
      </p:sp>
      <p:pic>
        <p:nvPicPr>
          <p:cNvPr descr="final_presentation_files/figure-pptx/unnamed-chunk-3-1.png" id="0" name="Picture 1"/>
          <p:cNvPicPr>
            <a:picLocks noGrp="1" noChangeAspect="1"/>
          </p:cNvPicPr>
          <p:nvPr/>
        </p:nvPicPr>
        <p:blipFill>
          <a:blip r:embed="rId2"/>
          <a:stretch>
            <a:fillRect/>
          </a:stretch>
        </p:blipFill>
        <p:spPr bwMode="auto">
          <a:xfrm>
            <a:off x="3200400" y="1816100"/>
            <a:ext cx="57912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07008"/>
          </a:xfrm>
        </p:spPr>
        <p:txBody>
          <a:bodyPr/>
          <a:lstStyle/>
          <a:p>
            <a:pPr lvl="0" marL="0" indent="0">
              <a:buNone/>
            </a:pPr>
            <a:r>
              <a:rPr/>
              <a:t>Experiment</a:t>
            </a:r>
          </a:p>
        </p:txBody>
      </p:sp>
      <p:sp>
        <p:nvSpPr>
          <p:cNvPr id="3" name="Content Placeholder 2"/>
          <p:cNvSpPr>
            <a:spLocks noGrp="1"/>
          </p:cNvSpPr>
          <p:nvPr>
            <p:ph sz="half" idx="1"/>
          </p:nvPr>
        </p:nvSpPr>
        <p:spPr/>
        <p:txBody>
          <a:bodyPr/>
          <a:lstStyle/>
          <a:p>
            <a:pPr lvl="1"/>
            <a:r>
              <a:rPr/>
              <a:t>Controlled simulated driving experiment</a:t>
            </a:r>
            <a:r>
              <a:rPr baseline="30000">
                <a:hlinkClick r:id="rId2"/>
              </a:rPr>
              <a:t>1</a:t>
            </a:r>
            <a:r>
              <a:rPr/>
              <a:t> to asses driving behavior</a:t>
            </a:r>
          </a:p>
          <a:p>
            <a:pPr lvl="1"/>
            <a:r>
              <a:rPr/>
              <a:t>Multiple different stressors: cognitive, emotional, sensorimotor (texting)</a:t>
            </a:r>
          </a:p>
          <a:p>
            <a:pPr lvl="1"/>
            <a:r>
              <a:rPr/>
              <a:t>Sensors captured vehicle information and driver outputs</a:t>
            </a:r>
          </a:p>
          <a:p>
            <a:pPr lvl="1"/>
            <a:r>
              <a:rPr/>
              <a:t>Subject variables: age, gender, personality</a:t>
            </a:r>
          </a:p>
          <a:p>
            <a:pPr lvl="1"/>
            <a:r>
              <a:rPr/>
              <a:t>Drive variables: Speed, brake, lane position</a:t>
            </a:r>
          </a:p>
          <a:p>
            <a:pPr lvl="1"/>
            <a:r>
              <a:rPr/>
              <a:t>Biological variables: eye gaze, heart rate, breathing rate, etc</a:t>
            </a:r>
          </a:p>
        </p:txBody>
      </p:sp>
      <p:pic>
        <p:nvPicPr>
          <p:cNvPr descr="https://media.nature.com/lw926/nature-assets/sdata/2017/sdata2017110/images_hires/sdata2017110-f1.jpg" id="0" name="Picture 1"/>
          <p:cNvPicPr>
            <a:picLocks noGrp="1" noChangeAspect="1"/>
          </p:cNvPicPr>
          <p:nvPr/>
        </p:nvPicPr>
        <p:blipFill>
          <a:blip r:embed="rId3"/>
          <a:stretch>
            <a:fillRect/>
          </a:stretch>
        </p:blipFill>
        <p:spPr bwMode="auto">
          <a:xfrm>
            <a:off x="6172200" y="2044700"/>
            <a:ext cx="5181600" cy="38862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07008"/>
          </a:xfrm>
        </p:spPr>
        <p:txBody>
          <a:bodyPr/>
          <a:lstStyle/>
          <a:p>
            <a:pPr lvl="0" marL="0" indent="0">
              <a:buNone/>
            </a:pPr>
            <a:r>
              <a:rPr/>
              <a:t>Stochastic</a:t>
            </a:r>
            <a:r>
              <a:rPr/>
              <a:t> </a:t>
            </a:r>
            <a:r>
              <a:rPr/>
              <a:t>Volatility:</a:t>
            </a:r>
            <a:r>
              <a:rPr/>
              <a:t> </a:t>
            </a:r>
            <a:r>
              <a:rPr/>
              <a:t>Setup</a:t>
            </a:r>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p:txBody>
              <a:bodyPr/>
              <a:lstStyle/>
              <a:p>
                <a:pPr lvl="0" marL="0" indent="0">
                  <a:spcBef>
                    <a:spcPts val="3000"/>
                  </a:spcBef>
                  <a:buNone/>
                </a:pPr>
                <a:r>
                  <a:rPr b="1"/>
                  <a:t>Conceptual Analysis</a:t>
                </a:r>
              </a:p>
              <a:p>
                <a:pPr lvl="0" marL="0" indent="0">
                  <a:buNone/>
                </a:pPr>
                <a:r>
                  <a:rPr/>
                  <a:t>Mean of lane offset is constant but with changing volatility. The SV model has additional parameters to deal with the structure of this data. Latent variables and generative nature of model allows for additional complexity.</a:t>
                </a:r>
              </a:p>
              <a:p>
                <a:pPr lvl="0" marL="0" indent="0">
                  <a:spcBef>
                    <a:spcPts val="3000"/>
                  </a:spcBef>
                  <a:buNone/>
                </a:pPr>
                <a:r>
                  <a:rPr b="1"/>
                  <a:t>Define observations</a:t>
                </a:r>
              </a:p>
              <a:p>
                <a:pPr lvl="0" marL="0" indent="0">
                  <a:buNone/>
                </a:pPr>
                <a14:m>
                  <m:oMathPara xmlns:m="http://schemas.openxmlformats.org/officeDocument/2006/math">
                    <m:oMathParaPr>
                      <m:jc m:val="center"/>
                    </m:oMathParaPr>
                    <m:oMath>
                      <m:r>
                        <m:t>T</m:t>
                      </m:r>
                      <m:r>
                        <m:t>:</m:t>
                      </m:r>
                      <m:r>
                        <m:rPr>
                          <m:sty m:val="p"/>
                        </m:rPr>
                        <m:t>Number of observations</m:t>
                      </m:r>
                    </m:oMath>
                  </m:oMathPara>
                </a14:m>
              </a:p>
              <a:p>
                <a:pPr lvl="0" marL="0" indent="0">
                  <a:buNone/>
                </a:pPr>
                <a14:m>
                  <m:oMathPara xmlns:m="http://schemas.openxmlformats.org/officeDocument/2006/math">
                    <m:oMathParaPr>
                      <m:jc m:val="center"/>
                    </m:oMathParaPr>
                    <m:oMath>
                      <m:sSub>
                        <m:e>
                          <m:r>
                            <m:t>N</m:t>
                          </m:r>
                        </m:e>
                        <m:sub>
                          <m:r>
                            <m:t>t</m:t>
                          </m:r>
                          <m:r>
                            <m:t>e</m:t>
                          </m:r>
                          <m:r>
                            <m:t>x</m:t>
                          </m:r>
                          <m:r>
                            <m:t>t</m:t>
                          </m:r>
                          <m:r>
                            <m:t>i</m:t>
                          </m:r>
                          <m:r>
                            <m:t>n</m:t>
                          </m:r>
                          <m:r>
                            <m:t>g</m:t>
                          </m:r>
                        </m:sub>
                      </m:sSub>
                      <m:r>
                        <m:t>:</m:t>
                      </m:r>
                      <m:r>
                        <m:rPr>
                          <m:sty m:val="p"/>
                        </m:rPr>
                        <m:t>Number of texting states </m:t>
                      </m:r>
                      <m:r>
                        <m:t>(</m:t>
                      </m:r>
                      <m:r>
                        <m:t>j</m:t>
                      </m:r>
                      <m:r>
                        <m:t>)</m:t>
                      </m:r>
                    </m:oMath>
                  </m:oMathPara>
                </a14:m>
              </a:p>
              <a:p>
                <a:pPr lvl="0" marL="0" indent="0">
                  <a:buNone/>
                </a:pPr>
                <a14:m>
                  <m:oMathPara xmlns:m="http://schemas.openxmlformats.org/officeDocument/2006/math">
                    <m:oMathParaPr>
                      <m:jc m:val="center"/>
                    </m:oMathParaPr>
                    <m:oMath>
                      <m:sSub>
                        <m:e>
                          <m:r>
                            <m:t>y</m:t>
                          </m:r>
                        </m:e>
                        <m:sub>
                          <m:r>
                            <m:t>t</m:t>
                          </m:r>
                        </m:sub>
                      </m:sSub>
                      <m:r>
                        <m:t>:</m:t>
                      </m:r>
                      <m:r>
                        <m:rPr>
                          <m:sty m:val="p"/>
                        </m:rPr>
                        <m:t>Lane Offset (meters), mean corrected</m:t>
                      </m:r>
                    </m:oMath>
                  </m:oMathPara>
                </a14:m>
              </a:p>
              <a:p>
                <a:pPr lvl="0" marL="0" indent="0">
                  <a:buNone/>
                </a:pPr>
                <a14:m>
                  <m:oMathPara xmlns:m="http://schemas.openxmlformats.org/officeDocument/2006/math">
                    <m:oMathParaPr>
                      <m:jc m:val="center"/>
                    </m:oMathParaPr>
                    <m:oMath>
                      <m:sSub>
                        <m:e>
                          <m:r>
                            <m:t>x</m:t>
                          </m:r>
                        </m:e>
                        <m:sub>
                          <m:r>
                            <m:t>t</m:t>
                          </m:r>
                        </m:sub>
                      </m:sSub>
                      <m:r>
                        <m:t>:</m:t>
                      </m:r>
                      <m:r>
                        <m:rPr>
                          <m:sty m:val="p"/>
                        </m:rPr>
                        <m:t>Texting indicator (1: ND, 2: MD)</m:t>
                      </m:r>
                    </m:oMath>
                  </m:oMathPara>
                </a14:m>
              </a:p>
            </p:txBody>
          </p:sp>
        </mc:Choice>
      </mc:AlternateContent>
      <mc:AlternateContent xmlns:mc="http://schemas.openxmlformats.org/markup-compatibility/2006">
        <mc:Choice xmlns:a14="http://schemas.microsoft.com/office/drawing/2010/main" Requires="a14">
          <p:sp>
            <p:nvSpPr>
              <p:cNvPr id="4" name="Content Placeholder 3"/>
              <p:cNvSpPr>
                <a:spLocks noGrp="1"/>
              </p:cNvSpPr>
              <p:nvPr>
                <p:ph sz="half" idx="2"/>
              </p:nvPr>
            </p:nvSpPr>
            <p:spPr/>
            <p:txBody>
              <a:bodyPr/>
              <a:lstStyle/>
              <a:p>
                <a:pPr lvl="0" marL="0" indent="0">
                  <a:spcBef>
                    <a:spcPts val="3000"/>
                  </a:spcBef>
                  <a:buNone/>
                </a:pPr>
                <a:r>
                  <a:rPr b="1"/>
                  <a:t>Likelihood and priors</a:t>
                </a:r>
              </a:p>
              <a:p>
                <a:pPr lvl="0" marL="0" indent="0">
                  <a:buNone/>
                </a:pPr>
                <a14:m>
                  <m:oMathPara xmlns:m="http://schemas.openxmlformats.org/officeDocument/2006/math">
                    <m:oMathParaPr>
                      <m:jc m:val="center"/>
                    </m:oMathParaPr>
                    <m:oMath>
                      <m:sSub>
                        <m:e>
                          <m:r>
                            <m:t>y</m:t>
                          </m:r>
                        </m:e>
                        <m:sub>
                          <m:r>
                            <m:t>t</m:t>
                          </m:r>
                        </m:sub>
                      </m:sSub>
                      <m:r>
                        <m:t>∼</m:t>
                      </m:r>
                      <m:r>
                        <m:rPr>
                          <m:sty m:val="p"/>
                          <m:scr m:val="script"/>
                        </m:rPr>
                        <m:t>N</m:t>
                      </m:r>
                      <m:r>
                        <m:t>(</m:t>
                      </m:r>
                      <m:r>
                        <m:t>0</m:t>
                      </m:r>
                      <m:r>
                        <m:t>,</m:t>
                      </m:r>
                      <m:r>
                        <m:rPr>
                          <m:sty m:val="p"/>
                        </m:rPr>
                        <m:t>exp</m:t>
                      </m:r>
                      <m:r>
                        <m:t>(</m:t>
                      </m:r>
                      <m:sSub>
                        <m:e>
                          <m:r>
                            <m:t>h</m:t>
                          </m:r>
                        </m:e>
                        <m:sub>
                          <m:r>
                            <m:t>t</m:t>
                          </m:r>
                        </m:sub>
                      </m:sSub>
                      <m:r>
                        <m:t>/</m:t>
                      </m:r>
                      <m:r>
                        <m:t>2</m:t>
                      </m:r>
                      <m:r>
                        <m:t>)</m:t>
                      </m:r>
                      <m:r>
                        <m:t>)</m:t>
                      </m:r>
                    </m:oMath>
                  </m:oMathPara>
                </a14:m>
              </a:p>
              <a:p>
                <a:pPr lvl="0" marL="0" indent="0">
                  <a:buNone/>
                </a:pPr>
                <a14:m>
                  <m:oMathPara xmlns:m="http://schemas.openxmlformats.org/officeDocument/2006/math">
                    <m:oMathParaPr>
                      <m:jc m:val="center"/>
                    </m:oMathParaPr>
                    <m:oMath>
                      <m:sSub>
                        <m:e>
                          <m:r>
                            <m:t>h</m:t>
                          </m:r>
                        </m:e>
                        <m:sub>
                          <m:r>
                            <m:t>t</m:t>
                          </m:r>
                        </m:sub>
                      </m:sSub>
                      <m:r>
                        <m:t>∼</m:t>
                      </m:r>
                      <m:r>
                        <m:rPr>
                          <m:sty m:val="p"/>
                          <m:scr m:val="script"/>
                        </m:rPr>
                        <m:t>N</m:t>
                      </m:r>
                      <m:r>
                        <m:t>(</m:t>
                      </m:r>
                      <m:r>
                        <m:t>μ</m:t>
                      </m:r>
                      <m:r>
                        <m:t>+</m:t>
                      </m:r>
                      <m:r>
                        <m:t>δ</m:t>
                      </m:r>
                      <m:r>
                        <m:t>+</m:t>
                      </m:r>
                      <m:r>
                        <m:t>ϕ</m:t>
                      </m:r>
                      <m:r>
                        <m:t>(</m:t>
                      </m:r>
                      <m:sSub>
                        <m:e>
                          <m:r>
                            <m:t>h</m:t>
                          </m:r>
                        </m:e>
                        <m:sub>
                          <m:r>
                            <m:t>t</m:t>
                          </m:r>
                        </m:sub>
                      </m:sSub>
                      <m:r>
                        <m:t>−</m:t>
                      </m:r>
                      <m:r>
                        <m:t>μ</m:t>
                      </m:r>
                      <m:r>
                        <m:t>)</m:t>
                      </m:r>
                      <m:r>
                        <m:t>,</m:t>
                      </m:r>
                      <m:r>
                        <m:t>σ</m:t>
                      </m:r>
                      <m:r>
                        <m:t>)</m:t>
                      </m:r>
                    </m:oMath>
                  </m:oMathPara>
                </a14:m>
              </a:p>
              <a:p>
                <a:pPr lvl="0" marL="0" indent="0">
                  <a:buNone/>
                </a:pPr>
                <a14:m>
                  <m:oMathPara xmlns:m="http://schemas.openxmlformats.org/officeDocument/2006/math">
                    <m:oMathParaPr>
                      <m:jc m:val="center"/>
                    </m:oMathParaPr>
                    <m:oMath>
                      <m:sSub>
                        <m:e>
                          <m:r>
                            <m:t>h</m:t>
                          </m:r>
                        </m:e>
                        <m:sub>
                          <m:r>
                            <m:t>1</m:t>
                          </m:r>
                        </m:sub>
                      </m:sSub>
                      <m:r>
                        <m:t>∼</m:t>
                      </m:r>
                      <m:r>
                        <m:rPr>
                          <m:sty m:val="p"/>
                          <m:scr m:val="script"/>
                        </m:rPr>
                        <m:t>N</m:t>
                      </m:r>
                      <m:r>
                        <m:t>(</m:t>
                      </m:r>
                      <m:r>
                        <m:t>μ</m:t>
                      </m:r>
                      <m:r>
                        <m:t>,</m:t>
                      </m:r>
                      <m:f>
                        <m:fPr>
                          <m:type m:val="bar"/>
                        </m:fPr>
                        <m:num>
                          <m:r>
                            <m:t>σ</m:t>
                          </m:r>
                        </m:num>
                        <m:den>
                          <m:rad>
                            <m:radPr>
                              <m:degHide m:val="1"/>
                            </m:radPr>
                            <m:deg/>
                            <m:e>
                              <m:r>
                                <m:t>1</m:t>
                              </m:r>
                              <m:r>
                                <m:t>−</m:t>
                              </m:r>
                              <m:sSup>
                                <m:e>
                                  <m:r>
                                    <m:t>ϕ</m:t>
                                  </m:r>
                                </m:e>
                                <m:sup>
                                  <m:r>
                                    <m:t>2</m:t>
                                  </m:r>
                                </m:sup>
                              </m:sSup>
                            </m:e>
                          </m:rad>
                        </m:den>
                      </m:f>
                      <m:r>
                        <m:t>)</m:t>
                      </m:r>
                    </m:oMath>
                  </m:oMathPara>
                </a14:m>
              </a:p>
              <a:p>
                <a:pPr lvl="0" marL="0" indent="0">
                  <a:buNone/>
                </a:pPr>
              </a:p>
              <a:p>
                <a:pPr lvl="0" marL="0" indent="0">
                  <a:buNone/>
                </a:pPr>
                <a14:m>
                  <m:oMathPara xmlns:m="http://schemas.openxmlformats.org/officeDocument/2006/math">
                    <m:oMathParaPr>
                      <m:jc m:val="center"/>
                    </m:oMathParaPr>
                    <m:oMath>
                      <m:r>
                        <m:t>μ</m:t>
                      </m:r>
                      <m:r>
                        <m:t>∼</m:t>
                      </m:r>
                      <m:r>
                        <m:rPr>
                          <m:sty m:val="p"/>
                          <m:scr m:val="script"/>
                        </m:rPr>
                        <m:t>N</m:t>
                      </m:r>
                      <m:r>
                        <m:t>(</m:t>
                      </m:r>
                      <m:r>
                        <m:t>0</m:t>
                      </m:r>
                      <m:r>
                        <m:t>,</m:t>
                      </m:r>
                      <m:r>
                        <m:t>1</m:t>
                      </m:r>
                      <m:r>
                        <m:t>)</m:t>
                      </m:r>
                      <m:r>
                        <m:t>:</m:t>
                      </m:r>
                      <m:r>
                        <m:rPr>
                          <m:sty m:val="p"/>
                        </m:rPr>
                        <m:t>Mean log volatility</m:t>
                      </m:r>
                    </m:oMath>
                  </m:oMathPara>
                </a14:m>
              </a:p>
              <a:p>
                <a:pPr lvl="0" marL="0" indent="0">
                  <a:buNone/>
                </a:pPr>
                <a14:m>
                  <m:oMathPara xmlns:m="http://schemas.openxmlformats.org/officeDocument/2006/math">
                    <m:oMathParaPr>
                      <m:jc m:val="center"/>
                    </m:oMathParaPr>
                    <m:oMath>
                      <m:r>
                        <m:t>ϕ</m:t>
                      </m:r>
                      <m:r>
                        <m:t>∼</m:t>
                      </m:r>
                      <m:r>
                        <m:rPr>
                          <m:sty m:val="p"/>
                        </m:rPr>
                        <m:t>Uniform</m:t>
                      </m:r>
                      <m:r>
                        <m:t>(</m:t>
                      </m:r>
                      <m:r>
                        <m:t>−</m:t>
                      </m:r>
                      <m:r>
                        <m:t>1</m:t>
                      </m:r>
                      <m:r>
                        <m:t>,</m:t>
                      </m:r>
                      <m:r>
                        <m:t>1</m:t>
                      </m:r>
                      <m:r>
                        <m:t>)</m:t>
                      </m:r>
                      <m:r>
                        <m:t>:</m:t>
                      </m:r>
                      <m:r>
                        <m:rPr>
                          <m:sty m:val="p"/>
                        </m:rPr>
                        <m:t>Persistence of volatility</m:t>
                      </m:r>
                    </m:oMath>
                  </m:oMathPara>
                </a14:m>
              </a:p>
              <a:p>
                <a:pPr lvl="0" marL="0" indent="0">
                  <a:buNone/>
                </a:pPr>
                <a14:m>
                  <m:oMathPara xmlns:m="http://schemas.openxmlformats.org/officeDocument/2006/math">
                    <m:oMathParaPr>
                      <m:jc m:val="center"/>
                    </m:oMathParaPr>
                    <m:oMath>
                      <m:r>
                        <m:t>σ</m:t>
                      </m:r>
                      <m:r>
                        <m:t>∼</m:t>
                      </m:r>
                      <m:r>
                        <m:rPr>
                          <m:sty m:val="p"/>
                          <m:scr m:val="script"/>
                        </m:rPr>
                        <m:t>N</m:t>
                      </m:r>
                      <m:r>
                        <m:t>(</m:t>
                      </m:r>
                      <m:r>
                        <m:t>0</m:t>
                      </m:r>
                      <m:r>
                        <m:t>,</m:t>
                      </m:r>
                      <m:r>
                        <m:t>1</m:t>
                      </m:r>
                      <m:r>
                        <m:t>)</m:t>
                      </m:r>
                    </m:oMath>
                  </m:oMathPara>
                </a14:m>
              </a:p>
              <a:p>
                <a:pPr lvl="0" marL="0" indent="0">
                  <a:buNone/>
                </a:pPr>
                <a14:m>
                  <m:oMathPara xmlns:m="http://schemas.openxmlformats.org/officeDocument/2006/math">
                    <m:oMathParaPr>
                      <m:jc m:val="center"/>
                    </m:oMathParaPr>
                    <m:oMath>
                      <m:r>
                        <m:t>δ</m:t>
                      </m:r>
                      <m:r>
                        <m:t>∼</m:t>
                      </m:r>
                      <m:r>
                        <m:rPr>
                          <m:sty m:val="p"/>
                          <m:scr m:val="script"/>
                        </m:rPr>
                        <m:t>N</m:t>
                      </m:r>
                      <m:r>
                        <m:t>(</m:t>
                      </m:r>
                      <m:r>
                        <m:t>0</m:t>
                      </m:r>
                      <m:r>
                        <m:t>,</m:t>
                      </m:r>
                      <m:r>
                        <m:t>0.05</m:t>
                      </m:r>
                      <m:r>
                        <m:t>)</m:t>
                      </m:r>
                      <m:r>
                        <m:t>:</m:t>
                      </m:r>
                      <m:r>
                        <m:rPr>
                          <m:sty m:val="p"/>
                        </m:rPr>
                        <m:t>Texting effect</m:t>
                      </m:r>
                    </m:oMath>
                  </m:oMathPara>
                </a14:m>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07008"/>
          </a:xfrm>
        </p:spPr>
        <p:txBody>
          <a:bodyPr/>
          <a:lstStyle/>
          <a:p>
            <a:pPr lvl="0" marL="0" indent="0">
              <a:buNone/>
            </a:pPr>
            <a:r>
              <a:rPr/>
              <a:t>Stochastic</a:t>
            </a:r>
            <a:r>
              <a:rPr/>
              <a:t> </a:t>
            </a:r>
            <a:r>
              <a:rPr/>
              <a:t>Volatility:</a:t>
            </a:r>
            <a:r>
              <a:rPr/>
              <a:t> </a:t>
            </a:r>
            <a:r>
              <a:rPr/>
              <a:t>Prior</a:t>
            </a:r>
            <a:r>
              <a:rPr/>
              <a:t> </a:t>
            </a:r>
            <a:r>
              <a:rPr/>
              <a:t>Predictive</a:t>
            </a:r>
            <a:r>
              <a:rPr/>
              <a:t> </a:t>
            </a:r>
            <a:r>
              <a:rPr/>
              <a:t>Analysis</a:t>
            </a:r>
          </a:p>
        </p:txBody>
      </p:sp>
      <p:pic>
        <p:nvPicPr>
          <p:cNvPr descr="/Users/bryanyu/Dropbox/STATS/STAT685/src/presentation/graphics/prior/sv2.png" id="0" name="Picture 1"/>
          <p:cNvPicPr>
            <a:picLocks noGrp="1" noChangeAspect="1"/>
          </p:cNvPicPr>
          <p:nvPr/>
        </p:nvPicPr>
        <p:blipFill>
          <a:blip r:embed="rId2"/>
          <a:stretch>
            <a:fillRect/>
          </a:stretch>
        </p:blipFill>
        <p:spPr bwMode="auto">
          <a:xfrm>
            <a:off x="838200" y="2044700"/>
            <a:ext cx="5181600" cy="3886200"/>
          </a:xfrm>
          <a:prstGeom prst="rect">
            <a:avLst/>
          </a:prstGeom>
          <a:noFill/>
          <a:ln w="9525">
            <a:noFill/>
            <a:headEnd/>
            <a:tailEnd/>
          </a:ln>
        </p:spPr>
      </p:pic>
      <p:pic>
        <p:nvPicPr>
          <p:cNvPr descr="/Users/bryanyu/Dropbox/STATS/STAT685/src/presentation/graphics/prior/sv2_sbc_shrink.png" id="0" name="Picture 1"/>
          <p:cNvPicPr>
            <a:picLocks noGrp="1" noChangeAspect="1"/>
          </p:cNvPicPr>
          <p:nvPr/>
        </p:nvPicPr>
        <p:blipFill>
          <a:blip r:embed="rId3"/>
          <a:stretch>
            <a:fillRect/>
          </a:stretch>
        </p:blipFill>
        <p:spPr bwMode="auto">
          <a:xfrm>
            <a:off x="6172200" y="2044700"/>
            <a:ext cx="5181600" cy="3886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07008"/>
          </a:xfrm>
        </p:spPr>
        <p:txBody>
          <a:bodyPr/>
          <a:lstStyle/>
          <a:p>
            <a:pPr lvl="0" marL="0" indent="0">
              <a:buNone/>
            </a:pPr>
            <a:r>
              <a:rPr/>
              <a:t>Stochastic</a:t>
            </a:r>
            <a:r>
              <a:rPr/>
              <a:t> </a:t>
            </a:r>
            <a:r>
              <a:rPr/>
              <a:t>Volatility:</a:t>
            </a:r>
            <a:r>
              <a:rPr/>
              <a:t> </a:t>
            </a:r>
            <a:r>
              <a:rPr/>
              <a:t>Fit</a:t>
            </a:r>
            <a:r>
              <a:rPr/>
              <a:t> </a:t>
            </a:r>
            <a:r>
              <a:rPr/>
              <a:t>Observations</a:t>
            </a:r>
          </a:p>
        </p:txBody>
      </p:sp>
      <p:pic>
        <p:nvPicPr>
          <p:cNvPr descr="final_presentation_files/figure-pptx/sv2-1.png" id="0" name="Picture 1"/>
          <p:cNvPicPr>
            <a:picLocks noGrp="1" noChangeAspect="1"/>
          </p:cNvPicPr>
          <p:nvPr/>
        </p:nvPicPr>
        <p:blipFill>
          <a:blip r:embed="rId2"/>
          <a:stretch>
            <a:fillRect/>
          </a:stretch>
        </p:blipFill>
        <p:spPr bwMode="auto">
          <a:xfrm>
            <a:off x="838200" y="1917700"/>
            <a:ext cx="5181600" cy="4140200"/>
          </a:xfrm>
          <a:prstGeom prst="rect">
            <a:avLst/>
          </a:prstGeom>
          <a:noFill/>
          <a:ln w="9525">
            <a:noFill/>
            <a:headEnd/>
            <a:tailEnd/>
          </a:ln>
        </p:spPr>
      </p:pic>
      <p:pic>
        <p:nvPicPr>
          <p:cNvPr descr="final_presentation_files/figure-pptx/sv2_plot-1.png" id="0" name="Picture 1"/>
          <p:cNvPicPr>
            <a:picLocks noGrp="1" noChangeAspect="1"/>
          </p:cNvPicPr>
          <p:nvPr/>
        </p:nvPicPr>
        <p:blipFill>
          <a:blip r:embed="rId3"/>
          <a:stretch>
            <a:fillRect/>
          </a:stretch>
        </p:blipFill>
        <p:spPr bwMode="auto">
          <a:xfrm>
            <a:off x="6172200" y="1917700"/>
            <a:ext cx="5181600" cy="41402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0"/>
            <a:ext cx="10753344" cy="1207008"/>
          </a:xfrm>
        </p:spPr>
        <p:txBody>
          <a:bodyPr/>
          <a:lstStyle/>
          <a:p>
            <a:pPr lvl="0" marL="0" indent="0">
              <a:buNone/>
            </a:pPr>
            <a:r>
              <a:rPr/>
              <a:t>Assignment</a:t>
            </a:r>
            <a:r>
              <a:rPr/>
              <a:t> </a:t>
            </a:r>
            <a:r>
              <a:rPr/>
              <a:t>8</a:t>
            </a:r>
            <a:r>
              <a:rPr/>
              <a:t> </a:t>
            </a:r>
            <a:r>
              <a:rPr/>
              <a:t>Summary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spcBef>
                    <a:spcPts val="3000"/>
                  </a:spcBef>
                  <a:buNone/>
                </a:pPr>
                <a:r>
                  <a:rPr b="1"/>
                  <a:t>Since last time …</a:t>
                </a:r>
              </a:p>
              <a:p>
                <a:pPr lvl="1"/>
                <a:r>
                  <a:rPr/>
                  <a:t>Reverted back to AR(1) model, fit with </a:t>
                </a:r>
                <a14:m>
                  <m:oMath xmlns:m="http://schemas.openxmlformats.org/officeDocument/2006/math">
                    <m:sSub>
                      <m:e>
                        <m:r>
                          <m:t>δ</m:t>
                        </m:r>
                      </m:e>
                      <m:sub>
                        <m:r>
                          <m:t>j</m:t>
                        </m:r>
                      </m:sub>
                    </m:sSub>
                  </m:oMath>
                </a14:m>
                <a:r>
                  <a:rPr/>
                  <a:t> term</a:t>
                </a:r>
              </a:p>
              <a:p>
                <a:pPr lvl="1"/>
                <a:r>
                  <a:rPr/>
                  <a:t>Fit multivariate model</a:t>
                </a:r>
              </a:p>
              <a:p>
                <a:pPr lvl="1"/>
                <a:r>
                  <a:rPr/>
                  <a:t>Fit hierarchical multivariate model</a:t>
                </a:r>
              </a:p>
              <a:p>
                <a:pPr lvl="1"/>
                <a:r>
                  <a:rPr/>
                  <a:t>Stopped progress on stochastic volatility model</a:t>
                </a:r>
              </a:p>
              <a:p>
                <a:pPr lvl="2"/>
                <a:r>
                  <a:rPr/>
                  <a:t>Couldn’t fix non-stationarity in </a:t>
                </a:r>
                <a14:m>
                  <m:oMath xmlns:m="http://schemas.openxmlformats.org/officeDocument/2006/math">
                    <m:r>
                      <m:t>p</m:t>
                    </m:r>
                    <m:r>
                      <m:t>h</m:t>
                    </m:r>
                    <m:r>
                      <m:t>i</m:t>
                    </m:r>
                  </m:oMath>
                </a14:m>
                <a:r>
                  <a:rPr/>
                  <a:t> term</a:t>
                </a:r>
              </a:p>
              <a:p>
                <a:pPr lvl="0" marL="0" indent="0">
                  <a:spcBef>
                    <a:spcPts val="3000"/>
                  </a:spcBef>
                  <a:buNone/>
                </a:pPr>
                <a:r>
                  <a:rPr b="1"/>
                  <a:t>Future work</a:t>
                </a:r>
              </a:p>
              <a:p>
                <a:pPr lvl="1"/>
                <a:r>
                  <a:rPr/>
                  <a:t>Hierarchical AR model texting effect is too dampened</a:t>
                </a:r>
              </a:p>
              <a:p>
                <a:pPr lvl="1"/>
                <a:r>
                  <a:rPr/>
                  <a:t>Population effects</a:t>
                </a:r>
              </a:p>
              <a:p>
                <a:pPr lvl="1"/>
                <a:r>
                  <a:rPr/>
                  <a:t>Try SV model again?</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0"/>
            <a:ext cx="10753344" cy="1207008"/>
          </a:xfrm>
        </p:spPr>
        <p:txBody>
          <a:bodyPr/>
          <a:lstStyle/>
          <a:p>
            <a:pPr lvl="0" marL="0" indent="0">
              <a:buNone/>
            </a:pPr>
            <a:r>
              <a:rPr/>
              <a:t>Objective</a:t>
            </a:r>
          </a:p>
        </p:txBody>
      </p:sp>
      <p:sp>
        <p:nvSpPr>
          <p:cNvPr id="3" name="Content Placeholder 2"/>
          <p:cNvSpPr>
            <a:spLocks noGrp="1"/>
          </p:cNvSpPr>
          <p:nvPr>
            <p:ph idx="1"/>
          </p:nvPr>
        </p:nvSpPr>
        <p:spPr/>
        <p:txBody>
          <a:bodyPr/>
          <a:lstStyle/>
          <a:p>
            <a:pPr lvl="1"/>
            <a:r>
              <a:rPr/>
              <a:t>Model variance of lane positioning/offset to understand texting effect</a:t>
            </a:r>
          </a:p>
          <a:p>
            <a:pPr lvl="1"/>
            <a:r>
              <a:rPr/>
              <a:t>Bayesian modelling</a:t>
            </a:r>
          </a:p>
          <a:p>
            <a:pPr lvl="2"/>
            <a:r>
              <a:rPr/>
              <a:t>Time series analysis</a:t>
            </a:r>
          </a:p>
          <a:p>
            <a:pPr lvl="2"/>
            <a:r>
              <a:rPr>
                <a:hlinkClick r:id="rId2"/>
              </a:rPr>
              <a:t>Stan</a:t>
            </a:r>
            <a:r>
              <a:rPr/>
              <a:t> MCMC Programming: Sampling with Hamiltonian Monte Carlo</a:t>
            </a:r>
          </a:p>
          <a:p>
            <a:pPr lvl="2"/>
            <a:r>
              <a:rPr>
                <a:hlinkClick r:id="rId3"/>
              </a:rPr>
              <a:t>“Modern Statistical Workflow”</a:t>
            </a:r>
            <a:r>
              <a:rPr baseline="30000"/>
              <a:t>2</a:t>
            </a:r>
            <a:r>
              <a:rPr/>
              <a:t>: Capture simulated data before fitting observations</a:t>
            </a:r>
          </a:p>
          <a:p>
            <a:pPr lvl="1"/>
            <a:r>
              <a:rPr/>
              <a:t>Explore population level effects on variance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07008"/>
          </a:xfrm>
        </p:spPr>
        <p:txBody>
          <a:bodyPr/>
          <a:lstStyle/>
          <a:p>
            <a:pPr lvl="0" marL="0" indent="0">
              <a:buNone/>
            </a:pPr>
            <a:r>
              <a:rPr/>
              <a:t>Preliminary</a:t>
            </a:r>
            <a:r>
              <a:rPr/>
              <a:t> </a:t>
            </a:r>
            <a:r>
              <a:rPr/>
              <a:t>Analysis:</a:t>
            </a:r>
            <a:r>
              <a:rPr/>
              <a:t> </a:t>
            </a:r>
            <a:r>
              <a:rPr/>
              <a:t>All</a:t>
            </a:r>
            <a:r>
              <a:rPr/>
              <a:t> </a:t>
            </a:r>
            <a:r>
              <a:rPr/>
              <a:t>drivers</a:t>
            </a:r>
          </a:p>
        </p:txBody>
      </p:sp>
      <p:sp>
        <p:nvSpPr>
          <p:cNvPr id="3" name="Content Placeholder 2"/>
          <p:cNvSpPr>
            <a:spLocks noGrp="1"/>
          </p:cNvSpPr>
          <p:nvPr>
            <p:ph sz="half" idx="1"/>
          </p:nvPr>
        </p:nvSpPr>
        <p:spPr/>
        <p:txBody>
          <a:bodyPr/>
          <a:lstStyle/>
          <a:p>
            <a:pPr lvl="1"/>
            <a:r>
              <a:rPr/>
              <a:t>Each color is a separate driver (N=68)</a:t>
            </a:r>
          </a:p>
          <a:p>
            <a:pPr lvl="1"/>
            <a:r>
              <a:rPr/>
              <a:t>Data resampled at 390 data points and missing data filtered</a:t>
            </a:r>
          </a:p>
          <a:p>
            <a:pPr lvl="2"/>
            <a:r>
              <a:rPr/>
              <a:t>Prior to lane change: 200</a:t>
            </a:r>
          </a:p>
          <a:p>
            <a:pPr lvl="2"/>
            <a:r>
              <a:rPr/>
              <a:t>After lane change: 190</a:t>
            </a:r>
          </a:p>
          <a:p>
            <a:pPr lvl="1"/>
            <a:r>
              <a:rPr/>
              <a:t>Focused on first half (prior to lane change)</a:t>
            </a:r>
          </a:p>
          <a:p>
            <a:pPr lvl="1"/>
            <a:r>
              <a:rPr/>
              <a:t>Some drivers exhibit extremely long tails in their lane positioning</a:t>
            </a:r>
          </a:p>
          <a:p>
            <a:pPr lvl="1"/>
            <a:r>
              <a:rPr/>
              <a:t>Univariate (T021) data is stationary according to Dickey-Fuller test</a:t>
            </a:r>
          </a:p>
          <a:p>
            <a:pPr lvl="2"/>
            <a:r>
              <a:rPr/>
              <a:t>Accounting for texting vs normal driving state</a:t>
            </a:r>
          </a:p>
        </p:txBody>
      </p:sp>
      <p:pic>
        <p:nvPicPr>
          <p:cNvPr descr="final_presentation_files/figure-pptx/prelim_plot_all-1.png" id="0" name="Picture 1"/>
          <p:cNvPicPr>
            <a:picLocks noGrp="1" noChangeAspect="1"/>
          </p:cNvPicPr>
          <p:nvPr/>
        </p:nvPicPr>
        <p:blipFill>
          <a:blip r:embed="rId2"/>
          <a:stretch>
            <a:fillRect/>
          </a:stretch>
        </p:blipFill>
        <p:spPr bwMode="auto">
          <a:xfrm>
            <a:off x="6172200" y="2044700"/>
            <a:ext cx="5181600" cy="38862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07008"/>
          </a:xfrm>
        </p:spPr>
        <p:txBody>
          <a:bodyPr/>
          <a:lstStyle/>
          <a:p>
            <a:pPr lvl="0" marL="0" indent="0">
              <a:buNone/>
            </a:pPr>
            <a:r>
              <a:rPr/>
              <a:t>Preliminary</a:t>
            </a:r>
            <a:r>
              <a:rPr/>
              <a:t> </a:t>
            </a:r>
            <a:r>
              <a:rPr/>
              <a:t>Analysis:</a:t>
            </a:r>
            <a:r>
              <a:rPr/>
              <a:t> </a:t>
            </a:r>
            <a:r>
              <a:rPr/>
              <a:t>T021</a:t>
            </a:r>
            <a:r>
              <a:rPr/>
              <a:t> </a:t>
            </a:r>
            <a:r>
              <a:rPr/>
              <a:t>Driver</a:t>
            </a:r>
          </a:p>
        </p:txBody>
      </p:sp>
      <p:pic>
        <p:nvPicPr>
          <p:cNvPr descr="final_presentation_files/figure-pptx/prelim_plot_t021-1.png" id="0" name="Picture 1"/>
          <p:cNvPicPr>
            <a:picLocks noGrp="1" noChangeAspect="1"/>
          </p:cNvPicPr>
          <p:nvPr/>
        </p:nvPicPr>
        <p:blipFill>
          <a:blip r:embed="rId2"/>
          <a:stretch>
            <a:fillRect/>
          </a:stretch>
        </p:blipFill>
        <p:spPr bwMode="auto">
          <a:xfrm>
            <a:off x="838200" y="2044700"/>
            <a:ext cx="5181600" cy="3886200"/>
          </a:xfrm>
          <a:prstGeom prst="rect">
            <a:avLst/>
          </a:prstGeom>
          <a:noFill/>
          <a:ln w="9525">
            <a:noFill/>
            <a:headEnd/>
            <a:tailEnd/>
          </a:ln>
        </p:spPr>
      </p:pic>
      <p:pic>
        <p:nvPicPr>
          <p:cNvPr descr="final_presentation_files/figure-pptx/acf_t021-1.png" id="0" name="Picture 1"/>
          <p:cNvPicPr>
            <a:picLocks noGrp="1" noChangeAspect="1"/>
          </p:cNvPicPr>
          <p:nvPr/>
        </p:nvPicPr>
        <p:blipFill>
          <a:blip r:embed="rId3"/>
          <a:stretch>
            <a:fillRect/>
          </a:stretch>
        </p:blipFill>
        <p:spPr bwMode="auto">
          <a:xfrm>
            <a:off x="6172200" y="2044700"/>
            <a:ext cx="5181600" cy="3886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0"/>
            <a:ext cx="10753344" cy="1207008"/>
          </a:xfrm>
        </p:spPr>
        <p:txBody>
          <a:bodyPr/>
          <a:lstStyle/>
          <a:p>
            <a:pPr lvl="0" marL="0" indent="0">
              <a:buNone/>
            </a:pPr>
            <a:r>
              <a:rPr/>
              <a:t>Modelling</a:t>
            </a:r>
          </a:p>
        </p:txBody>
      </p:sp>
      <p:sp>
        <p:nvSpPr>
          <p:cNvPr id="3" name="Content Placeholder 2"/>
          <p:cNvSpPr>
            <a:spLocks noGrp="1"/>
          </p:cNvSpPr>
          <p:nvPr>
            <p:ph idx="1"/>
          </p:nvPr>
        </p:nvSpPr>
        <p:spPr/>
        <p:txBody>
          <a:bodyPr/>
          <a:lstStyle/>
          <a:p>
            <a:pPr lvl="0" marL="0" indent="0">
              <a:spcBef>
                <a:spcPts val="3000"/>
              </a:spcBef>
              <a:buNone/>
            </a:pPr>
            <a:r>
              <a:rPr b="1"/>
              <a:t>Univariate model (T021 driver)</a:t>
            </a:r>
          </a:p>
          <a:p>
            <a:pPr lvl="1"/>
            <a:r>
              <a:rPr/>
              <a:t>Autoregressive (AR) model</a:t>
            </a:r>
          </a:p>
          <a:p>
            <a:pPr lvl="0" marL="0" indent="0">
              <a:spcBef>
                <a:spcPts val="3000"/>
              </a:spcBef>
              <a:buNone/>
            </a:pPr>
            <a:r>
              <a:rPr b="1"/>
              <a:t>Multivariate model (all drivers)</a:t>
            </a:r>
          </a:p>
          <a:p>
            <a:pPr lvl="1"/>
            <a:r>
              <a:rPr/>
              <a:t>Independent drivers model</a:t>
            </a:r>
          </a:p>
          <a:p>
            <a:pPr lvl="1"/>
            <a:r>
              <a:rPr/>
              <a:t>Hierarchical model: Regularization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07008"/>
          </a:xfrm>
        </p:spPr>
        <p:txBody>
          <a:bodyPr/>
          <a:lstStyle/>
          <a:p>
            <a:pPr lvl="0" marL="0" indent="0">
              <a:buNone/>
            </a:pPr>
            <a:r>
              <a:rPr/>
              <a:t>AR(1):</a:t>
            </a:r>
            <a:r>
              <a:rPr/>
              <a:t> </a:t>
            </a:r>
            <a:r>
              <a:rPr/>
              <a:t>Setup</a:t>
            </a:r>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p:txBody>
              <a:bodyPr/>
              <a:lstStyle/>
              <a:p>
                <a:pPr lvl="0" marL="0" indent="0">
                  <a:spcBef>
                    <a:spcPts val="3000"/>
                  </a:spcBef>
                  <a:buNone/>
                </a:pPr>
                <a:r>
                  <a:rPr b="1"/>
                  <a:t>Conceptual Analysis</a:t>
                </a:r>
              </a:p>
              <a:p>
                <a:pPr lvl="0" marL="0" indent="0">
                  <a:buNone/>
                </a:pPr>
                <a:r>
                  <a:rPr/>
                  <a:t>Single driver staying in the middle of a lane. Should expect that as the driver moves out of the middle of lane to correct by reducing lane position back to middle (LaneOffset = 0). Would expect that mean and variance is constant in each state of driving (normal vs texting)</a:t>
                </a:r>
              </a:p>
              <a:p>
                <a:pPr lvl="0" marL="0" indent="0">
                  <a:spcBef>
                    <a:spcPts val="3000"/>
                  </a:spcBef>
                  <a:buNone/>
                </a:pPr>
                <a:r>
                  <a:rPr b="1"/>
                  <a:t>Define observations</a:t>
                </a:r>
              </a:p>
              <a:p>
                <a:pPr lvl="0" marL="0" indent="0">
                  <a:buNone/>
                </a:pPr>
                <a14:m>
                  <m:oMathPara xmlns:m="http://schemas.openxmlformats.org/officeDocument/2006/math">
                    <m:oMathParaPr>
                      <m:jc m:val="center"/>
                    </m:oMathParaPr>
                    <m:oMath>
                      <m:r>
                        <m:t>T</m:t>
                      </m:r>
                      <m:r>
                        <m:t>:</m:t>
                      </m:r>
                      <m:r>
                        <m:rPr>
                          <m:sty m:val="p"/>
                        </m:rPr>
                        <m:t>Number of observations</m:t>
                      </m:r>
                    </m:oMath>
                  </m:oMathPara>
                </a14:m>
              </a:p>
              <a:p>
                <a:pPr lvl="0" marL="0" indent="0">
                  <a:buNone/>
                </a:pPr>
                <a14:m>
                  <m:oMathPara xmlns:m="http://schemas.openxmlformats.org/officeDocument/2006/math">
                    <m:oMathParaPr>
                      <m:jc m:val="center"/>
                    </m:oMathParaPr>
                    <m:oMath>
                      <m:sSub>
                        <m:e>
                          <m:r>
                            <m:t>N</m:t>
                          </m:r>
                        </m:e>
                        <m:sub>
                          <m:r>
                            <m:t>t</m:t>
                          </m:r>
                          <m:r>
                            <m:t>e</m:t>
                          </m:r>
                          <m:r>
                            <m:t>x</m:t>
                          </m:r>
                          <m:r>
                            <m:t>t</m:t>
                          </m:r>
                          <m:r>
                            <m:t>i</m:t>
                          </m:r>
                          <m:r>
                            <m:t>n</m:t>
                          </m:r>
                          <m:r>
                            <m:t>g</m:t>
                          </m:r>
                        </m:sub>
                      </m:sSub>
                      <m:r>
                        <m:t>:</m:t>
                      </m:r>
                      <m:r>
                        <m:rPr>
                          <m:sty m:val="p"/>
                        </m:rPr>
                        <m:t>Number of texting states </m:t>
                      </m:r>
                      <m:r>
                        <m:t>(</m:t>
                      </m:r>
                      <m:r>
                        <m:t>j</m:t>
                      </m:r>
                      <m:r>
                        <m:t>)</m:t>
                      </m:r>
                    </m:oMath>
                  </m:oMathPara>
                </a14:m>
              </a:p>
              <a:p>
                <a:pPr lvl="0" marL="0" indent="0">
                  <a:buNone/>
                </a:pPr>
                <a14:m>
                  <m:oMathPara xmlns:m="http://schemas.openxmlformats.org/officeDocument/2006/math">
                    <m:oMathParaPr>
                      <m:jc m:val="center"/>
                    </m:oMathParaPr>
                    <m:oMath>
                      <m:sSub>
                        <m:e>
                          <m:r>
                            <m:t>y</m:t>
                          </m:r>
                        </m:e>
                        <m:sub>
                          <m:r>
                            <m:t>t</m:t>
                          </m:r>
                        </m:sub>
                      </m:sSub>
                      <m:r>
                        <m:t>:</m:t>
                      </m:r>
                      <m:r>
                        <m:rPr>
                          <m:sty m:val="p"/>
                        </m:rPr>
                        <m:t>Lane Offset (meters)</m:t>
                      </m:r>
                    </m:oMath>
                  </m:oMathPara>
                </a14:m>
              </a:p>
              <a:p>
                <a:pPr lvl="0" marL="0" indent="0">
                  <a:buNone/>
                </a:pPr>
                <a14:m>
                  <m:oMathPara xmlns:m="http://schemas.openxmlformats.org/officeDocument/2006/math">
                    <m:oMathParaPr>
                      <m:jc m:val="center"/>
                    </m:oMathParaPr>
                    <m:oMath>
                      <m:sSub>
                        <m:e>
                          <m:r>
                            <m:t>x</m:t>
                          </m:r>
                        </m:e>
                        <m:sub>
                          <m:r>
                            <m:t>t</m:t>
                          </m:r>
                        </m:sub>
                      </m:sSub>
                      <m:r>
                        <m:t>:</m:t>
                      </m:r>
                      <m:r>
                        <m:rPr>
                          <m:sty m:val="p"/>
                        </m:rPr>
                        <m:t>Texting indicator (1: ND, 2: MD)</m:t>
                      </m:r>
                    </m:oMath>
                  </m:oMathPara>
                </a14:m>
              </a:p>
            </p:txBody>
          </p:sp>
        </mc:Choice>
      </mc:AlternateContent>
      <mc:AlternateContent xmlns:mc="http://schemas.openxmlformats.org/markup-compatibility/2006">
        <mc:Choice xmlns:a14="http://schemas.microsoft.com/office/drawing/2010/main" Requires="a14">
          <p:sp>
            <p:nvSpPr>
              <p:cNvPr id="4" name="Content Placeholder 3"/>
              <p:cNvSpPr>
                <a:spLocks noGrp="1"/>
              </p:cNvSpPr>
              <p:nvPr>
                <p:ph sz="half" idx="2"/>
              </p:nvPr>
            </p:nvSpPr>
            <p:spPr/>
            <p:txBody>
              <a:bodyPr/>
              <a:lstStyle/>
              <a:p>
                <a:pPr lvl="0" marL="0" indent="0">
                  <a:spcBef>
                    <a:spcPts val="3000"/>
                  </a:spcBef>
                  <a:buNone/>
                </a:pPr>
                <a:r>
                  <a:rPr b="1"/>
                  <a:t>Summary Statistic</a:t>
                </a:r>
              </a:p>
              <a:p>
                <a:pPr lvl="0" marL="0" indent="0">
                  <a:buNone/>
                </a:pPr>
                <a:r>
                  <a:rPr/>
                  <a:t>Posterior Predictive mean of each </a:t>
                </a:r>
                <a14:m>
                  <m:oMath xmlns:m="http://schemas.openxmlformats.org/officeDocument/2006/math">
                    <m:sSub>
                      <m:e>
                        <m:r>
                          <m:t>y</m:t>
                        </m:r>
                      </m:e>
                      <m:sub>
                        <m:r>
                          <m:t>t</m:t>
                        </m:r>
                        <m:r>
                          <m:t>+</m:t>
                        </m:r>
                        <m:r>
                          <m:t>1</m:t>
                        </m:r>
                      </m:sub>
                    </m:sSub>
                  </m:oMath>
                </a14:m>
              </a:p>
              <a:p>
                <a:pPr lvl="0" marL="0" indent="0">
                  <a:spcBef>
                    <a:spcPts val="3000"/>
                  </a:spcBef>
                  <a:buNone/>
                </a:pPr>
                <a:r>
                  <a:rPr b="1"/>
                  <a:t>Likelihood and priors</a:t>
                </a:r>
              </a:p>
              <a:p>
                <a:pPr lvl="0" marL="0" indent="0">
                  <a:buNone/>
                </a:pPr>
                <a14:m>
                  <m:oMathPara xmlns:m="http://schemas.openxmlformats.org/officeDocument/2006/math">
                    <m:oMathParaPr>
                      <m:jc m:val="center"/>
                    </m:oMathParaPr>
                    <m:oMath>
                      <m:sSub>
                        <m:e>
                          <m:r>
                            <m:t>y</m:t>
                          </m:r>
                        </m:e>
                        <m:sub>
                          <m:r>
                            <m:t>t</m:t>
                          </m:r>
                        </m:sub>
                      </m:sSub>
                      <m:r>
                        <m:t>∼</m:t>
                      </m:r>
                      <m:r>
                        <m:rPr>
                          <m:sty m:val="p"/>
                          <m:scr m:val="script"/>
                        </m:rPr>
                        <m:t>N</m:t>
                      </m:r>
                      <m:r>
                        <m:t>(</m:t>
                      </m:r>
                      <m:r>
                        <m:t>α</m:t>
                      </m:r>
                      <m:r>
                        <m:t>+</m:t>
                      </m:r>
                      <m:r>
                        <m:t>ρ</m:t>
                      </m:r>
                      <m:sSub>
                        <m:e>
                          <m:r>
                            <m:t>y</m:t>
                          </m:r>
                        </m:e>
                        <m:sub>
                          <m:r>
                            <m:t>t</m:t>
                          </m:r>
                          <m:r>
                            <m:t>−</m:t>
                          </m:r>
                          <m:r>
                            <m:t>1</m:t>
                          </m:r>
                        </m:sub>
                      </m:sSub>
                      <m:r>
                        <m:t>,</m:t>
                      </m:r>
                      <m:r>
                        <m:t>σ</m:t>
                      </m:r>
                      <m:r>
                        <m:t>+</m:t>
                      </m:r>
                      <m:sSub>
                        <m:e>
                          <m:r>
                            <m:t>δ</m:t>
                          </m:r>
                        </m:e>
                        <m:sub>
                          <m:r>
                            <m:t>j</m:t>
                          </m:r>
                        </m:sub>
                      </m:sSub>
                      <m:r>
                        <m:t>)</m:t>
                      </m:r>
                    </m:oMath>
                  </m:oMathPara>
                </a14:m>
              </a:p>
              <a:p>
                <a:pPr lvl="0" marL="0" indent="0">
                  <a:buNone/>
                </a:pPr>
                <a14:m>
                  <m:oMathPara xmlns:m="http://schemas.openxmlformats.org/officeDocument/2006/math">
                    <m:oMathParaPr>
                      <m:jc m:val="center"/>
                    </m:oMathParaPr>
                    <m:oMath>
                      <m:r>
                        <m:t>ρ</m:t>
                      </m:r>
                      <m:r>
                        <m:t>∼</m:t>
                      </m:r>
                      <m:r>
                        <m:rPr>
                          <m:sty m:val="p"/>
                        </m:rPr>
                        <m:t>Uniform</m:t>
                      </m:r>
                      <m:r>
                        <m:t>(</m:t>
                      </m:r>
                      <m:r>
                        <m:t>0</m:t>
                      </m:r>
                      <m:r>
                        <m:t>,</m:t>
                      </m:r>
                      <m:r>
                        <m:t>1</m:t>
                      </m:r>
                      <m:r>
                        <m:t>)</m:t>
                      </m:r>
                    </m:oMath>
                  </m:oMathPara>
                </a14:m>
              </a:p>
              <a:p>
                <a:pPr lvl="0" marL="0" indent="0">
                  <a:buNone/>
                </a:pPr>
                <a14:m>
                  <m:oMathPara xmlns:m="http://schemas.openxmlformats.org/officeDocument/2006/math">
                    <m:oMathParaPr>
                      <m:jc m:val="center"/>
                    </m:oMathParaPr>
                    <m:oMath>
                      <m:sSub>
                        <m:e>
                          <m:r>
                            <m:t>σ</m:t>
                          </m:r>
                        </m:e>
                        <m:sub>
                          <m:r>
                            <m:t>i</m:t>
                          </m:r>
                        </m:sub>
                      </m:sSub>
                      <m:r>
                        <m:t>∼</m:t>
                      </m:r>
                      <m:r>
                        <m:rPr>
                          <m:sty m:val="p"/>
                          <m:scr m:val="script"/>
                        </m:rPr>
                        <m:t>H</m:t>
                      </m:r>
                      <m:r>
                        <m:t>(</m:t>
                      </m:r>
                      <m:r>
                        <m:t>0</m:t>
                      </m:r>
                      <m:r>
                        <m:t>,</m:t>
                      </m:r>
                      <m:r>
                        <m:t>1</m:t>
                      </m:r>
                      <m:r>
                        <m:t>)</m:t>
                      </m:r>
                    </m:oMath>
                  </m:oMathPara>
                </a14:m>
              </a:p>
              <a:p>
                <a:pPr lvl="0" marL="0" indent="0">
                  <a:buNone/>
                </a:pPr>
                <a14:m>
                  <m:oMathPara xmlns:m="http://schemas.openxmlformats.org/officeDocument/2006/math">
                    <m:oMathParaPr>
                      <m:jc m:val="center"/>
                    </m:oMathParaPr>
                    <m:oMath>
                      <m:r>
                        <m:t>α</m:t>
                      </m:r>
                      <m:r>
                        <m:t>∼</m:t>
                      </m:r>
                      <m:r>
                        <m:rPr>
                          <m:sty m:val="p"/>
                          <m:scr m:val="script"/>
                        </m:rPr>
                        <m:t>N</m:t>
                      </m:r>
                      <m:r>
                        <m:t>(</m:t>
                      </m:r>
                      <m:r>
                        <m:t>0</m:t>
                      </m:r>
                      <m:r>
                        <m:t>,</m:t>
                      </m:r>
                      <m:r>
                        <m:t>1</m:t>
                      </m:r>
                      <m:r>
                        <m:t>)</m:t>
                      </m:r>
                    </m:oMath>
                  </m:oMathPara>
                </a14:m>
              </a:p>
              <a:p>
                <a:pPr lvl="0" marL="0" indent="0">
                  <a:buNone/>
                </a:pPr>
                <a14:m>
                  <m:oMathPara xmlns:m="http://schemas.openxmlformats.org/officeDocument/2006/math">
                    <m:oMathParaPr>
                      <m:jc m:val="center"/>
                    </m:oMathParaPr>
                    <m:oMath>
                      <m:sSub>
                        <m:e>
                          <m:r>
                            <m:t>δ</m:t>
                          </m:r>
                        </m:e>
                        <m:sub>
                          <m:r>
                            <m:t>j</m:t>
                          </m:r>
                        </m:sub>
                      </m:sSub>
                      <m:r>
                        <m:t>∼</m:t>
                      </m:r>
                      <m:r>
                        <m:rPr>
                          <m:sty m:val="p"/>
                          <m:scr m:val="script"/>
                        </m:rPr>
                        <m:t>H</m:t>
                      </m:r>
                      <m:r>
                        <m:t>(</m:t>
                      </m:r>
                      <m:r>
                        <m:t>0</m:t>
                      </m:r>
                      <m:r>
                        <m:t>,</m:t>
                      </m:r>
                      <m:r>
                        <m:t>1</m:t>
                      </m:r>
                      <m:r>
                        <m:t>)</m:t>
                      </m:r>
                    </m:oMath>
                  </m:oMathPara>
                </a14:m>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07008"/>
          </a:xfrm>
        </p:spPr>
        <p:txBody>
          <a:bodyPr/>
          <a:lstStyle/>
          <a:p>
            <a:pPr lvl="0" marL="0" indent="0">
              <a:buNone/>
            </a:pPr>
            <a:r>
              <a:rPr/>
              <a:t>Prior</a:t>
            </a:r>
            <a:r>
              <a:rPr/>
              <a:t> </a:t>
            </a:r>
            <a:r>
              <a:rPr/>
              <a:t>Predictive</a:t>
            </a:r>
            <a:r>
              <a:rPr/>
              <a:t> </a:t>
            </a:r>
            <a:r>
              <a:rPr/>
              <a:t>Fit</a:t>
            </a:r>
            <a:r>
              <a:rPr/>
              <a:t> </a:t>
            </a:r>
            <a:r>
              <a:rPr/>
              <a:t>Tests</a:t>
            </a:r>
          </a:p>
        </p:txBody>
      </p:sp>
      <p:pic>
        <p:nvPicPr>
          <p:cNvPr descr="/Users/bryanyu/Dropbox/STATS/STAT685/etc/Shrinkage.png" id="0" name="Picture 1"/>
          <p:cNvPicPr>
            <a:picLocks noGrp="1" noChangeAspect="1"/>
          </p:cNvPicPr>
          <p:nvPr/>
        </p:nvPicPr>
        <p:blipFill>
          <a:blip r:embed="rId2"/>
          <a:stretch>
            <a:fillRect/>
          </a:stretch>
        </p:blipFill>
        <p:spPr bwMode="auto">
          <a:xfrm>
            <a:off x="838200" y="2286000"/>
            <a:ext cx="5181600" cy="3403600"/>
          </a:xfrm>
          <a:prstGeom prst="rect">
            <a:avLst/>
          </a:prstGeom>
          <a:noFill/>
          <a:ln w="9525">
            <a:noFill/>
            <a:headEnd/>
            <a:tailEnd/>
          </a:ln>
        </p:spPr>
      </p:pic>
      <p:pic>
        <p:nvPicPr>
          <p:cNvPr descr="/Users/bryanyu/Dropbox/STATS/STAT685/etc/sbc.png" id="0" name="Picture 1"/>
          <p:cNvPicPr>
            <a:picLocks noGrp="1" noChangeAspect="1"/>
          </p:cNvPicPr>
          <p:nvPr/>
        </p:nvPicPr>
        <p:blipFill>
          <a:blip r:embed="rId3"/>
          <a:stretch>
            <a:fillRect/>
          </a:stretch>
        </p:blipFill>
        <p:spPr bwMode="auto">
          <a:xfrm>
            <a:off x="6172200" y="2197100"/>
            <a:ext cx="5181600" cy="35687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07008"/>
          </a:xfrm>
        </p:spPr>
        <p:txBody>
          <a:bodyPr/>
          <a:lstStyle/>
          <a:p>
            <a:pPr lvl="0" marL="0" indent="0">
              <a:buNone/>
            </a:pPr>
            <a:r>
              <a:rPr/>
              <a:t>AR(1):</a:t>
            </a:r>
            <a:r>
              <a:rPr/>
              <a:t> </a:t>
            </a:r>
            <a:r>
              <a:rPr/>
              <a:t>Prior</a:t>
            </a:r>
            <a:r>
              <a:rPr/>
              <a:t> </a:t>
            </a:r>
            <a:r>
              <a:rPr/>
              <a:t>Predictive</a:t>
            </a:r>
            <a:r>
              <a:rPr/>
              <a:t> </a:t>
            </a:r>
            <a:r>
              <a:rPr/>
              <a:t>Analysis</a:t>
            </a:r>
          </a:p>
        </p:txBody>
      </p:sp>
      <p:pic>
        <p:nvPicPr>
          <p:cNvPr descr="final_presentation_files/figure-pptx/generate_ensemble-1.png" id="0" name="Picture 1"/>
          <p:cNvPicPr>
            <a:picLocks noGrp="1" noChangeAspect="1"/>
          </p:cNvPicPr>
          <p:nvPr/>
        </p:nvPicPr>
        <p:blipFill>
          <a:blip r:embed="rId2"/>
          <a:stretch>
            <a:fillRect/>
          </a:stretch>
        </p:blipFill>
        <p:spPr bwMode="auto">
          <a:xfrm>
            <a:off x="838200" y="2044700"/>
            <a:ext cx="5181600" cy="3886200"/>
          </a:xfrm>
          <a:prstGeom prst="rect">
            <a:avLst/>
          </a:prstGeom>
          <a:noFill/>
          <a:ln w="9525">
            <a:noFill/>
            <a:headEnd/>
            <a:tailEnd/>
          </a:ln>
        </p:spPr>
      </p:pic>
      <p:pic>
        <p:nvPicPr>
          <p:cNvPr descr="/Users/bryanyu/Dropbox/STATS/STAT685/src/presentation/graphics/prior/ar1_texting_sbc_shrink.png" id="0" name="Picture 1"/>
          <p:cNvPicPr>
            <a:picLocks noGrp="1" noChangeAspect="1"/>
          </p:cNvPicPr>
          <p:nvPr/>
        </p:nvPicPr>
        <p:blipFill>
          <a:blip r:embed="rId3"/>
          <a:stretch>
            <a:fillRect/>
          </a:stretch>
        </p:blipFill>
        <p:spPr bwMode="auto">
          <a:xfrm>
            <a:off x="6172200" y="2044700"/>
            <a:ext cx="5181600" cy="38862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id="{1D39BC31-7E5E-AC49-8EEC-CD73BC318BDD}" vid="{1A3ABE07-7122-D444-B4E2-BF5F37C1E633}"/>
    </a:ext>
  </a:extLst>
</a:theme>
</file>

<file path=docProps/app.xml><?xml version="1.0" encoding="utf-8"?>
<Properties xmlns="http://schemas.openxmlformats.org/officeDocument/2006/extended-properties" xmlns:vt="http://schemas.openxmlformats.org/officeDocument/2006/docPropsVTypes">
  <Template/>
  <TotalTime>20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 685: Distracted Driving</dc:title>
  <dc:creator>Bryan Yu | bryanyu@tamu.edu</dc:creator>
  <cp:keywords/>
  <dcterms:created xsi:type="dcterms:W3CDTF">2018-09-06T07:46:47Z</dcterms:created>
  <dcterms:modified xsi:type="dcterms:W3CDTF">2018-09-06T07:46:47Z</dcterms:modified>
</cp:coreProperties>
</file>