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5A5"/>
    <a:srgbClr val="5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/>
    <p:restoredTop sz="94674"/>
  </p:normalViewPr>
  <p:slideViewPr>
    <p:cSldViewPr snapToGrid="0" snapToObjects="1">
      <p:cViewPr varScale="1">
        <p:scale>
          <a:sx n="96" d="100"/>
          <a:sy n="96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2D542E-6A39-FD4D-9F2D-705D613AA774}"/>
              </a:ext>
            </a:extLst>
          </p:cNvPr>
          <p:cNvSpPr/>
          <p:nvPr userDrawn="1"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55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03342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03342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4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DBBA8CA-A117-1E4C-9801-88EA40DADE26}"/>
              </a:ext>
            </a:extLst>
          </p:cNvPr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90090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90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90090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1C7D6-0ACB-CE44-8B61-C1915EC7DB72}"/>
              </a:ext>
            </a:extLst>
          </p:cNvPr>
          <p:cNvSpPr/>
          <p:nvPr userDrawn="1"/>
        </p:nvSpPr>
        <p:spPr>
          <a:xfrm>
            <a:off x="254950" y="322782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EBA3E-A143-B447-943E-A4174E0BE1CE}"/>
              </a:ext>
            </a:extLst>
          </p:cNvPr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877824"/>
            <a:ext cx="10515600" cy="132588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208" y="2560320"/>
            <a:ext cx="10515600" cy="36643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90090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90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290090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0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0DDDA5-9946-9343-9BFB-6CA427F24CB0}"/>
              </a:ext>
            </a:extLst>
          </p:cNvPr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195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spcAft>
                <a:spcPts val="60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90090"/>
            <a:ext cx="2743200" cy="365125"/>
          </a:xfrm>
        </p:spPr>
        <p:txBody>
          <a:bodyPr/>
          <a:lstStyle/>
          <a:p>
            <a:fld id="{2FFC0DA4-294D-2844-AA6C-ECEFE3FCA8F7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9009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290090"/>
            <a:ext cx="2743200" cy="365125"/>
          </a:xfrm>
        </p:spPr>
        <p:txBody>
          <a:bodyPr/>
          <a:lstStyle/>
          <a:p>
            <a:fld id="{1006032C-0090-F348-B35B-AFAD9C4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2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FFC0DA4-294D-2844-AA6C-ECEFE3FCA8F7}" type="datetimeFigureOut">
              <a:rPr lang="en-US" smtClean="0"/>
              <a:pPr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006032C-0090-F348-B35B-AFAD9C4DA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bryanyu@tamu.edu" TargetMode="Externa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nature.com/articles/sdata2017110" TargetMode="External" /><Relationship Id="rId3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mc-stan.org/" TargetMode="External" /><Relationship Id="rId3" Type="http://schemas.openxmlformats.org/officeDocument/2006/relationships/hyperlink" Target="https://modernstatisticalworkflow.blogspot.com/2016/08/what-is-modern-statistical-workflow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STAT</a:t>
            </a:r>
            <a:r>
              <a:rPr/>
              <a:t> </a:t>
            </a:r>
            <a:r>
              <a:rPr/>
              <a:t>685:</a:t>
            </a:r>
            <a:r>
              <a:rPr/>
              <a:t> </a:t>
            </a:r>
            <a:r>
              <a:rPr/>
              <a:t>Distracted</a:t>
            </a:r>
            <a:r>
              <a:rPr/>
              <a:t> </a:t>
            </a:r>
            <a:r>
              <a:rPr/>
              <a:t>Driving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Committee:</a:t>
            </a:r>
            <a:r>
              <a:rPr/>
              <a:t> </a:t>
            </a:r>
            <a:r>
              <a:rPr/>
              <a:t>Dr. Derya</a:t>
            </a:r>
            <a:r>
              <a:rPr/>
              <a:t> </a:t>
            </a:r>
            <a:r>
              <a:rPr/>
              <a:t>Akleman,</a:t>
            </a:r>
            <a:r>
              <a:rPr/>
              <a:t> </a:t>
            </a:r>
            <a:r>
              <a:rPr/>
              <a:t>Dr. Samiran</a:t>
            </a:r>
            <a:r>
              <a:rPr/>
              <a:t> </a:t>
            </a:r>
            <a:r>
              <a:rPr/>
              <a:t>Sinha,</a:t>
            </a:r>
            <a:r>
              <a:rPr/>
              <a:t> </a:t>
            </a:r>
            <a:r>
              <a:rPr/>
              <a:t>Dr. Ergun</a:t>
            </a:r>
            <a:r>
              <a:rPr/>
              <a:t> </a:t>
            </a:r>
            <a:r>
              <a:rPr/>
              <a:t>Akleman</a:t>
            </a:r>
            <a:br/>
            <a:br/>
            <a:r>
              <a:rPr/>
              <a:t>Bryan</a:t>
            </a:r>
            <a:r>
              <a:rPr/>
              <a:t> </a:t>
            </a:r>
            <a:r>
              <a:rPr/>
              <a:t>Yu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>
                <a:hlinkClick r:id="rId2"/>
              </a:rPr>
              <a:t>bryanyu@tamu.edu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03342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Summer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Incorporate bayesian methods for dealing with missing data</a:t>
            </a:r>
          </a:p>
          <a:p>
            <a:pPr lvl="1"/>
            <a:r>
              <a:rPr/>
              <a:t>Incorporate “change-point” model to account of lane changes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Controlled simulated driving experiment</a:t>
            </a:r>
            <a:r>
              <a:rPr baseline="30000">
                <a:hlinkClick r:id="rId2"/>
              </a:rPr>
              <a:t>1</a:t>
            </a:r>
            <a:r>
              <a:rPr/>
              <a:t> to asses driving behavior</a:t>
            </a:r>
          </a:p>
          <a:p>
            <a:pPr lvl="1"/>
            <a:r>
              <a:rPr/>
              <a:t>Multiple different stressors: cognitive, emotional, sensorimotor (texting)</a:t>
            </a:r>
          </a:p>
          <a:p>
            <a:pPr lvl="1"/>
            <a:r>
              <a:rPr/>
              <a:t>Sensors captured vehicle information and driver outputs</a:t>
            </a:r>
          </a:p>
          <a:p>
            <a:pPr lvl="1"/>
            <a:r>
              <a:rPr/>
              <a:t>Subject variables: age, gender, personality</a:t>
            </a:r>
          </a:p>
          <a:p>
            <a:pPr lvl="1"/>
            <a:r>
              <a:rPr/>
              <a:t>Drive variables: Speed, brake, lane position</a:t>
            </a:r>
          </a:p>
          <a:p>
            <a:pPr lvl="1"/>
            <a:r>
              <a:rPr/>
              <a:t>Biological variables: eye gaze, heart rate, breathing rate, etc</a:t>
            </a:r>
          </a:p>
        </p:txBody>
      </p:sp>
      <p:pic>
        <p:nvPicPr>
          <p:cNvPr descr="https://media.nature.com/lw926/nature-assets/sdata/2017/sdata2017110/images_hires/sdata2017110-f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44700"/>
            <a:ext cx="51816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Model variance of lane positioning to understand texting effect</a:t>
            </a:r>
          </a:p>
          <a:p>
            <a:pPr lvl="1"/>
            <a:r>
              <a:rPr/>
              <a:t>Bayesian modelling</a:t>
            </a:r>
          </a:p>
          <a:p>
            <a:pPr lvl="2"/>
            <a:r>
              <a:rPr/>
              <a:t>Time series analysis</a:t>
            </a:r>
          </a:p>
          <a:p>
            <a:pPr lvl="2"/>
            <a:r>
              <a:rPr>
                <a:hlinkClick r:id="rId2"/>
              </a:rPr>
              <a:t>Stan</a:t>
            </a:r>
            <a:r>
              <a:rPr/>
              <a:t> MCMC Programming: Sampling with Hamiltonian Monte Carlo</a:t>
            </a:r>
          </a:p>
          <a:p>
            <a:pPr lvl="2"/>
            <a:r>
              <a:rPr>
                <a:hlinkClick r:id="rId3"/>
              </a:rPr>
              <a:t>“Modern Statistical Workflow”</a:t>
            </a:r>
            <a:r>
              <a:rPr baseline="30000"/>
              <a:t>2</a:t>
            </a:r>
            <a:r>
              <a:rPr/>
              <a:t>: Capture simulated data before fitting observations</a:t>
            </a:r>
          </a:p>
          <a:p>
            <a:pPr lvl="1"/>
            <a:r>
              <a:rPr/>
              <a:t>Explore population level effects on variance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Each color is a separate driver (N=68)</a:t>
            </a:r>
          </a:p>
          <a:p>
            <a:pPr lvl="1"/>
            <a:r>
              <a:rPr/>
              <a:t>Data resampled at 390 data points and missing data filtered</a:t>
            </a:r>
          </a:p>
          <a:p>
            <a:pPr lvl="2"/>
            <a:r>
              <a:rPr/>
              <a:t>Prior to lane change: 200</a:t>
            </a:r>
          </a:p>
          <a:p>
            <a:pPr lvl="2"/>
            <a:r>
              <a:rPr/>
              <a:t>After lane change: 190</a:t>
            </a:r>
          </a:p>
          <a:p>
            <a:pPr lvl="1"/>
            <a:r>
              <a:rPr/>
              <a:t>Focused on first half (prior to lane change)</a:t>
            </a:r>
          </a:p>
          <a:p>
            <a:pPr lvl="1"/>
            <a:r>
              <a:rPr/>
              <a:t>Some drivers exhibit extremely long tails in their lane positioning</a:t>
            </a:r>
          </a:p>
          <a:p>
            <a:pPr lvl="1"/>
            <a:r>
              <a:rPr/>
              <a:t>Univariate (T021) data is stationary according to Dickey-Fuller test</a:t>
            </a:r>
          </a:p>
          <a:p>
            <a:pPr lvl="2"/>
            <a:r>
              <a:rPr/>
              <a:t>Accounting for texting vs normal driving state</a:t>
            </a:r>
          </a:p>
        </p:txBody>
      </p:sp>
      <p:pic>
        <p:nvPicPr>
          <p:cNvPr descr="final_presentation_files/figure-pptx/prelim_plot_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Analysis:</a:t>
            </a:r>
            <a:r>
              <a:rPr/>
              <a:t> </a:t>
            </a:r>
            <a:r>
              <a:rPr/>
              <a:t>T021</a:t>
            </a:r>
            <a:r>
              <a:rPr/>
              <a:t> </a:t>
            </a:r>
            <a:r>
              <a:rPr/>
              <a:t>Driver</a:t>
            </a:r>
          </a:p>
        </p:txBody>
      </p:sp>
      <p:pic>
        <p:nvPicPr>
          <p:cNvPr descr="final_presentation_files/figure-pptx/prelim_plot_t0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final_presentation_files/figure-pptx/acf_t02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1917700"/>
            <a:ext cx="5181600" cy="414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Univariate model (T021 driver)</a:t>
            </a:r>
          </a:p>
          <a:p>
            <a:pPr lvl="1"/>
            <a:r>
              <a:rPr/>
              <a:t>Autoregressive (AR) models</a:t>
            </a:r>
          </a:p>
          <a:p>
            <a:pPr lvl="1"/>
            <a:r>
              <a:rPr/>
              <a:t>Stochastic Volatility (SV) models</a:t>
            </a:r>
            <a:r>
              <a:rPr baseline="30000"/>
              <a:t>3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Multivariate model (all drivers)</a:t>
            </a:r>
          </a:p>
          <a:p>
            <a:pPr lvl="1"/>
            <a:r>
              <a:rPr/>
              <a:t>Hierarchical model: Regularization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AR(1)</a:t>
            </a:r>
            <a:r>
              <a:rPr/>
              <a:t> </a:t>
            </a:r>
            <a:r>
              <a:rPr/>
              <a:t>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Conceptual Analysis</a:t>
                </a:r>
              </a:p>
              <a:p>
                <a:pPr lvl="0" marL="0" indent="0">
                  <a:buNone/>
                </a:pPr>
                <a:r>
                  <a:rPr/>
                  <a:t>Single driver staying in the middle of a lane (3.65m wide). Should expect that as the driver moves out of the middle of lane to correct by reducing lane position back to middle (~1.825m). Would expect that mean and variance is constant in each state of driving (normal vs texting)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Define observations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t>:</m:t>
                      </m:r>
                      <m:r>
                        <m:rPr>
                          <m:sty m:val="p"/>
                        </m:rPr>
                        <m:t>Number of observations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:</m:t>
                      </m:r>
                      <m:r>
                        <m:rPr>
                          <m:sty m:val="p"/>
                        </m:rPr>
                        <m:t>Lane Position (meters)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:</m:t>
                      </m:r>
                      <m:r>
                        <m:rPr>
                          <m:sty m:val="p"/>
                        </m:rPr>
                        <m:t>Texting indicator</m:t>
                      </m:r>
                    </m:oMath>
                  </m:oMathPara>
                </a14:m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Summary Statistic</a:t>
                </a:r>
              </a:p>
              <a:p>
                <a:pPr lvl="0" marL="0" indent="0">
                  <a:buNone/>
                </a:pPr>
                <a:r>
                  <a:rPr/>
                  <a:t>Correlogram of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Likelihood and priors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(</m:t>
                      </m:r>
                      <m:r>
                        <m:t>α</m:t>
                      </m:r>
                      <m:r>
                        <m:t>+</m:t>
                      </m:r>
                      <m:sSub>
                        <m:e>
                          <m:r>
                            <m:t>ρ</m:t>
                          </m:r>
                        </m:e>
                        <m:sub>
                          <m:r>
                            <m:t>n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σ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x</m:t>
                          </m:r>
                          <m:r>
                            <m:t>t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g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ρ</m:t>
                      </m:r>
                      <m:r>
                        <m:t>∼</m:t>
                      </m:r>
                      <m:r>
                        <m:rPr>
                          <m:sty m:val="p"/>
                        </m:rPr>
                        <m:t>Beta</m:t>
                      </m:r>
                      <m:r>
                        <m:t>(</m:t>
                      </m:r>
                      <m:r>
                        <m:t>1.5</m:t>
                      </m:r>
                      <m:r>
                        <m:t>,</m:t>
                      </m:r>
                      <m:r>
                        <m:t>1.5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σ</m:t>
                          </m:r>
                        </m:e>
                        <m:sub>
                          <m:r>
                            <m:t>t</m:t>
                          </m:r>
                          <m:r>
                            <m:t>e</m:t>
                          </m:r>
                          <m:r>
                            <m:t>x</m:t>
                          </m:r>
                          <m:r>
                            <m:t>t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g</m:t>
                          </m:r>
                        </m:sub>
                      </m:sSub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H</m:t>
                      </m:r>
                      <m:r>
                        <m:t>(</m:t>
                      </m:r>
                      <m:r>
                        <m:t>0</m:t>
                      </m:r>
                      <m:r>
                        <m:t>,</m:t>
                      </m:r>
                      <m:r>
                        <m:t>1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(</m:t>
                      </m:r>
                      <m:r>
                        <m:t>1.825</m:t>
                      </m:r>
                      <m:r>
                        <m:t>,</m:t>
                      </m:r>
                      <m:r>
                        <m:t>0.25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877824"/>
            <a:ext cx="10515600" cy="132588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Backup</a:t>
            </a:r>
            <a:r>
              <a:rPr/>
              <a:t> </a:t>
            </a:r>
            <a:r>
              <a:rPr/>
              <a:t>slides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0"/>
            <a:ext cx="10753344" cy="1207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Taamneh, S. et al. A multimodal dataset for various forms of distracted driving. Sci. Data 4:170110 doi: 10.1038/sdata.2017.110 (2017).</a:t>
            </a:r>
          </a:p>
          <a:p>
            <a:pPr lvl="1">
              <a:buAutoNum type="arabicPeriod"/>
            </a:pPr>
            <a:r>
              <a:rPr/>
              <a:t>Betancourt, Michael. 2018. “A Principled Bayesian Workflow” June 2018</a:t>
            </a:r>
          </a:p>
          <a:p>
            <a:pPr lvl="1">
              <a:buAutoNum type="arabicPeriod"/>
            </a:pPr>
            <a:r>
              <a:rPr/>
              <a:t>Kim, Shephard, Chib (1998) “Stochastic Volatility: Likelihood Inference and Comparison with ARCH Models” </a:t>
            </a:r>
            <a:r>
              <a:rPr i="1"/>
              <a:t>The Review of Economic Studies Vol. 65, No. 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1D39BC31-7E5E-AC49-8EEC-CD73BC318BDD}" vid="{1A3ABE07-7122-D444-B4E2-BF5F37C1E6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685: Distracted Driving</dc:title>
  <dc:creator>Bryan Yu | bryanyu@tamu.edu</dc:creator>
  <cp:keywords/>
  <dcterms:created xsi:type="dcterms:W3CDTF">2018-08-21T16:41:21Z</dcterms:created>
  <dcterms:modified xsi:type="dcterms:W3CDTF">2018-08-21T16:41:21Z</dcterms:modified>
</cp:coreProperties>
</file>