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55A5"/>
    <a:srgbClr val="55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4"/>
    <p:restoredTop sz="94674"/>
  </p:normalViewPr>
  <p:slideViewPr>
    <p:cSldViewPr snapToGrid="0" snapToObjects="1">
      <p:cViewPr varScale="1">
        <p:scale>
          <a:sx n="124" d="100"/>
          <a:sy n="124" d="100"/>
        </p:scale>
        <p:origin x="176"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52D542E-6A39-FD4D-9F2D-705D613AA774}"/>
              </a:ext>
            </a:extLst>
          </p:cNvPr>
          <p:cNvSpPr/>
          <p:nvPr userDrawn="1"/>
        </p:nvSpPr>
        <p:spPr>
          <a:xfrm>
            <a:off x="254950" y="262784"/>
            <a:ext cx="11682101" cy="6332433"/>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550000"/>
              </a:solidFill>
            </a:endParaRPr>
          </a:p>
        </p:txBody>
      </p:sp>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03342"/>
            <a:ext cx="2743200" cy="365125"/>
          </a:xfrm>
        </p:spPr>
        <p:txBody>
          <a:bodyPr/>
          <a:lstStyle/>
          <a:p>
            <a:fld id="{2FFC0DA4-294D-2844-AA6C-ECEFE3FCA8F7}" type="datetimeFigureOut">
              <a:rPr lang="en-US" smtClean="0"/>
              <a:t>8/27/18</a:t>
            </a:fld>
            <a:endParaRPr lang="en-US"/>
          </a:p>
        </p:txBody>
      </p:sp>
      <p:sp>
        <p:nvSpPr>
          <p:cNvPr id="5" name="Footer Placeholder 4"/>
          <p:cNvSpPr>
            <a:spLocks noGrp="1"/>
          </p:cNvSpPr>
          <p:nvPr>
            <p:ph type="ftr" sz="quarter" idx="11"/>
          </p:nvPr>
        </p:nvSpPr>
        <p:spPr>
          <a:xfrm>
            <a:off x="4038600" y="6303342"/>
            <a:ext cx="4114800" cy="365125"/>
          </a:xfrm>
        </p:spPr>
        <p:txBody>
          <a:bodyPr/>
          <a:lstStyle/>
          <a:p>
            <a:endParaRPr lang="en-US" dirty="0"/>
          </a:p>
        </p:txBody>
      </p:sp>
      <p:sp>
        <p:nvSpPr>
          <p:cNvPr id="6" name="Slide Number Placeholder 5"/>
          <p:cNvSpPr>
            <a:spLocks noGrp="1"/>
          </p:cNvSpPr>
          <p:nvPr>
            <p:ph type="sldNum" sz="quarter" idx="12"/>
          </p:nvPr>
        </p:nvSpPr>
        <p:spPr>
          <a:xfrm>
            <a:off x="8610600" y="6303342"/>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309942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BBA8CA-A117-1E4C-9801-88EA40DADE26}"/>
              </a:ext>
            </a:extLst>
          </p:cNvPr>
          <p:cNvSpPr/>
          <p:nvPr userDrawn="1"/>
        </p:nvSpPr>
        <p:spPr>
          <a:xfrm>
            <a:off x="0" y="0"/>
            <a:ext cx="12192000" cy="1332854"/>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3504" y="0"/>
            <a:ext cx="10753344" cy="1207008"/>
          </a:xfrm>
        </p:spPr>
        <p:txBody>
          <a:bodyPr anchor="b">
            <a:normAutofit/>
          </a:bodyPr>
          <a:lstStyle>
            <a:lvl1pPr>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290090"/>
            <a:ext cx="2743200" cy="365125"/>
          </a:xfrm>
        </p:spPr>
        <p:txBody>
          <a:bodyPr/>
          <a:lstStyle/>
          <a:p>
            <a:fld id="{2FFC0DA4-294D-2844-AA6C-ECEFE3FCA8F7}" type="datetimeFigureOut">
              <a:rPr lang="en-US" smtClean="0"/>
              <a:t>8/27/18</a:t>
            </a:fld>
            <a:endParaRPr lang="en-US"/>
          </a:p>
        </p:txBody>
      </p:sp>
      <p:sp>
        <p:nvSpPr>
          <p:cNvPr id="5" name="Footer Placeholder 4"/>
          <p:cNvSpPr>
            <a:spLocks noGrp="1"/>
          </p:cNvSpPr>
          <p:nvPr>
            <p:ph type="ftr" sz="quarter" idx="11"/>
          </p:nvPr>
        </p:nvSpPr>
        <p:spPr>
          <a:xfrm>
            <a:off x="4038600" y="6290090"/>
            <a:ext cx="4114800" cy="365125"/>
          </a:xfrm>
        </p:spPr>
        <p:txBody>
          <a:bodyPr/>
          <a:lstStyle/>
          <a:p>
            <a:endParaRPr lang="en-US"/>
          </a:p>
        </p:txBody>
      </p:sp>
      <p:sp>
        <p:nvSpPr>
          <p:cNvPr id="6" name="Slide Number Placeholder 5"/>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28251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1C7D6-0ACB-CE44-8B61-C1915EC7DB72}"/>
              </a:ext>
            </a:extLst>
          </p:cNvPr>
          <p:cNvSpPr/>
          <p:nvPr userDrawn="1"/>
        </p:nvSpPr>
        <p:spPr>
          <a:xfrm>
            <a:off x="254950" y="322782"/>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C92EBA3E-A143-B447-943E-A4174E0BE1CE}"/>
              </a:ext>
            </a:extLst>
          </p:cNvPr>
          <p:cNvSpPr/>
          <p:nvPr userDrawn="1"/>
        </p:nvSpPr>
        <p:spPr>
          <a:xfrm>
            <a:off x="254950" y="262784"/>
            <a:ext cx="11682101" cy="2072643"/>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877824"/>
            <a:ext cx="10515600" cy="1325880"/>
          </a:xfr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21208" y="2560320"/>
            <a:ext cx="10515600" cy="366430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38200" y="6290090"/>
            <a:ext cx="2743200" cy="365125"/>
          </a:xfrm>
        </p:spPr>
        <p:txBody>
          <a:bodyPr/>
          <a:lstStyle/>
          <a:p>
            <a:fld id="{2FFC0DA4-294D-2844-AA6C-ECEFE3FCA8F7}" type="datetimeFigureOut">
              <a:rPr lang="en-US" smtClean="0"/>
              <a:t>8/27/18</a:t>
            </a:fld>
            <a:endParaRPr lang="en-US"/>
          </a:p>
        </p:txBody>
      </p:sp>
      <p:sp>
        <p:nvSpPr>
          <p:cNvPr id="5" name="Footer Placeholder 4"/>
          <p:cNvSpPr>
            <a:spLocks noGrp="1"/>
          </p:cNvSpPr>
          <p:nvPr>
            <p:ph type="ftr" sz="quarter" idx="11"/>
          </p:nvPr>
        </p:nvSpPr>
        <p:spPr>
          <a:xfrm>
            <a:off x="4038600" y="6290090"/>
            <a:ext cx="4114800" cy="365125"/>
          </a:xfrm>
        </p:spPr>
        <p:txBody>
          <a:bodyPr/>
          <a:lstStyle/>
          <a:p>
            <a:endParaRPr lang="en-US"/>
          </a:p>
        </p:txBody>
      </p:sp>
      <p:sp>
        <p:nvSpPr>
          <p:cNvPr id="6" name="Slide Number Placeholder 5"/>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89310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0DDDA5-9946-9343-9BFB-6CA427F24CB0}"/>
              </a:ext>
            </a:extLst>
          </p:cNvPr>
          <p:cNvSpPr/>
          <p:nvPr userDrawn="1"/>
        </p:nvSpPr>
        <p:spPr>
          <a:xfrm>
            <a:off x="0" y="0"/>
            <a:ext cx="12192000" cy="1332854"/>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0"/>
            <a:ext cx="10515600" cy="1207008"/>
          </a:xfrm>
        </p:spPr>
        <p:txBody>
          <a:bodyPr anchor="b">
            <a:normAutofit/>
          </a:bodyPr>
          <a:lstStyle>
            <a:lvl1pPr>
              <a:defRPr sz="3600">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spcAft>
                <a:spcPts val="600"/>
              </a:spcAft>
              <a:defRPr sz="1800">
                <a:solidFill>
                  <a:schemeClr val="tx1">
                    <a:lumMod val="65000"/>
                    <a:lumOff val="35000"/>
                  </a:schemeClr>
                </a:solidFill>
              </a:defRPr>
            </a:lvl1pPr>
            <a:lvl2pPr>
              <a:spcAft>
                <a:spcPts val="600"/>
              </a:spcAft>
              <a:defRPr sz="1600">
                <a:solidFill>
                  <a:schemeClr val="tx1">
                    <a:lumMod val="65000"/>
                    <a:lumOff val="35000"/>
                  </a:schemeClr>
                </a:solidFill>
              </a:defRPr>
            </a:lvl2pPr>
            <a:lvl3pPr>
              <a:spcAft>
                <a:spcPts val="600"/>
              </a:spcAft>
              <a:defRPr sz="1400">
                <a:solidFill>
                  <a:schemeClr val="tx1">
                    <a:lumMod val="65000"/>
                    <a:lumOff val="35000"/>
                  </a:schemeClr>
                </a:solidFill>
              </a:defRPr>
            </a:lvl3pPr>
            <a:lvl4pPr>
              <a:spcAft>
                <a:spcPts val="600"/>
              </a:spcAft>
              <a:defRPr sz="1200">
                <a:solidFill>
                  <a:schemeClr val="tx1">
                    <a:lumMod val="65000"/>
                    <a:lumOff val="35000"/>
                  </a:schemeClr>
                </a:solidFill>
              </a:defRPr>
            </a:lvl4pPr>
            <a:lvl5pPr>
              <a:spcAft>
                <a:spcPts val="600"/>
              </a:spcAft>
              <a:defRPr sz="1200">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spcAft>
                <a:spcPts val="600"/>
              </a:spcAft>
              <a:defRPr sz="1800">
                <a:solidFill>
                  <a:schemeClr val="tx1">
                    <a:lumMod val="65000"/>
                    <a:lumOff val="35000"/>
                  </a:schemeClr>
                </a:solidFill>
              </a:defRPr>
            </a:lvl1pPr>
            <a:lvl2pPr>
              <a:spcAft>
                <a:spcPts val="600"/>
              </a:spcAft>
              <a:defRPr sz="1600">
                <a:solidFill>
                  <a:schemeClr val="tx1">
                    <a:lumMod val="65000"/>
                    <a:lumOff val="35000"/>
                  </a:schemeClr>
                </a:solidFill>
              </a:defRPr>
            </a:lvl2pPr>
            <a:lvl3pPr>
              <a:spcAft>
                <a:spcPts val="600"/>
              </a:spcAft>
              <a:defRPr sz="1400">
                <a:solidFill>
                  <a:schemeClr val="tx1">
                    <a:lumMod val="65000"/>
                    <a:lumOff val="35000"/>
                  </a:schemeClr>
                </a:solidFill>
              </a:defRPr>
            </a:lvl3pPr>
            <a:lvl4pPr>
              <a:spcAft>
                <a:spcPts val="600"/>
              </a:spcAft>
              <a:defRPr sz="1200">
                <a:solidFill>
                  <a:schemeClr val="tx1">
                    <a:lumMod val="65000"/>
                    <a:lumOff val="35000"/>
                  </a:schemeClr>
                </a:solidFill>
              </a:defRPr>
            </a:lvl4pPr>
            <a:lvl5pPr>
              <a:spcAft>
                <a:spcPts val="600"/>
              </a:spcAft>
              <a:defRPr sz="1200">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38200" y="6290090"/>
            <a:ext cx="2743200" cy="365125"/>
          </a:xfrm>
        </p:spPr>
        <p:txBody>
          <a:bodyPr/>
          <a:lstStyle/>
          <a:p>
            <a:fld id="{2FFC0DA4-294D-2844-AA6C-ECEFE3FCA8F7}" type="datetimeFigureOut">
              <a:rPr lang="en-US" smtClean="0"/>
              <a:t>8/27/18</a:t>
            </a:fld>
            <a:endParaRPr lang="en-US"/>
          </a:p>
        </p:txBody>
      </p:sp>
      <p:sp>
        <p:nvSpPr>
          <p:cNvPr id="6" name="Footer Placeholder 5"/>
          <p:cNvSpPr>
            <a:spLocks noGrp="1"/>
          </p:cNvSpPr>
          <p:nvPr>
            <p:ph type="ftr" sz="quarter" idx="11"/>
          </p:nvPr>
        </p:nvSpPr>
        <p:spPr>
          <a:xfrm>
            <a:off x="4038600" y="6290090"/>
            <a:ext cx="4114800" cy="365125"/>
          </a:xfrm>
        </p:spPr>
        <p:txBody>
          <a:bodyPr/>
          <a:lstStyle/>
          <a:p>
            <a:endParaRPr lang="en-US"/>
          </a:p>
        </p:txBody>
      </p:sp>
      <p:sp>
        <p:nvSpPr>
          <p:cNvPr id="7" name="Slide Number Placeholder 6"/>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3161214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2FFC0DA4-294D-2844-AA6C-ECEFE3FCA8F7}" type="datetimeFigureOut">
              <a:rPr lang="en-US" smtClean="0"/>
              <a:pPr/>
              <a:t>8/27/18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1006032C-0090-F348-B35B-AFAD9C4DA431}" type="slidenum">
              <a:rPr lang="en-US" smtClean="0"/>
              <a:pPr/>
              <a:t>‹#›</a:t>
            </a:fld>
            <a:endParaRPr lang="en-US"/>
          </a:p>
        </p:txBody>
      </p:sp>
    </p:spTree>
    <p:extLst>
      <p:ext uri="{BB962C8B-B14F-4D97-AF65-F5344CB8AC3E}">
        <p14:creationId xmlns:p14="http://schemas.microsoft.com/office/powerpoint/2010/main" val="5359965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ryanyu@tam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pPr marL="0" lvl="0" indent="0">
              <a:buNone/>
            </a:pPr>
            <a:r>
              <a:t>STAT 685: Distracted Driving</a:t>
            </a:r>
          </a:p>
        </p:txBody>
      </p:sp>
      <p:sp>
        <p:nvSpPr>
          <p:cNvPr id="3" name="Subtitle 2"/>
          <p:cNvSpPr>
            <a:spLocks noGrp="1"/>
          </p:cNvSpPr>
          <p:nvPr>
            <p:ph type="subTitle" idx="1"/>
          </p:nvPr>
        </p:nvSpPr>
        <p:spPr>
          <a:xfrm>
            <a:off x="1524000" y="3602038"/>
            <a:ext cx="9144000" cy="1655762"/>
          </a:xfrm>
        </p:spPr>
        <p:txBody>
          <a:bodyPr/>
          <a:lstStyle/>
          <a:p>
            <a:pPr marL="0" lvl="0" indent="0">
              <a:buNone/>
            </a:pPr>
            <a:r>
              <a:rPr dirty="0"/>
              <a:t>Committee: Dr. </a:t>
            </a:r>
            <a:r>
              <a:rPr dirty="0" err="1"/>
              <a:t>Derya</a:t>
            </a:r>
            <a:r>
              <a:rPr dirty="0"/>
              <a:t> </a:t>
            </a:r>
            <a:r>
              <a:rPr dirty="0" err="1"/>
              <a:t>Akleman</a:t>
            </a:r>
            <a:r>
              <a:rPr dirty="0"/>
              <a:t>, Dr. </a:t>
            </a:r>
            <a:r>
              <a:rPr dirty="0" err="1"/>
              <a:t>Samiran</a:t>
            </a:r>
            <a:r>
              <a:rPr dirty="0"/>
              <a:t> Sinha, Dr. Ergun </a:t>
            </a:r>
            <a:r>
              <a:rPr dirty="0" err="1"/>
              <a:t>Akleman</a:t>
            </a:r>
            <a:br>
              <a:rPr dirty="0"/>
            </a:br>
            <a:br>
              <a:rPr dirty="0"/>
            </a:br>
            <a:r>
              <a:rPr dirty="0"/>
              <a:t>Bryan Yu | </a:t>
            </a:r>
            <a:r>
              <a:rPr dirty="0">
                <a:solidFill>
                  <a:schemeClr val="accent2">
                    <a:lumMod val="75000"/>
                  </a:schemeClr>
                </a:solidFill>
                <a:hlinkClick r:id="rId2">
                  <a:extLst>
                    <a:ext uri="{A12FA001-AC4F-418D-AE19-62706E023703}">
                      <ahyp:hlinkClr xmlns:ahyp="http://schemas.microsoft.com/office/drawing/2018/hyperlinkcolor" val="tx"/>
                    </a:ext>
                  </a:extLst>
                </a:hlinkClick>
              </a:rPr>
              <a:t>bryanyu@tamu.edu</a:t>
            </a:r>
          </a:p>
        </p:txBody>
      </p:sp>
      <p:sp>
        <p:nvSpPr>
          <p:cNvPr id="4" name="Date Placeholder 3"/>
          <p:cNvSpPr>
            <a:spLocks noGrp="1"/>
          </p:cNvSpPr>
          <p:nvPr>
            <p:ph type="dt" sz="half" idx="10"/>
          </p:nvPr>
        </p:nvSpPr>
        <p:spPr>
          <a:xfrm>
            <a:off x="838200" y="6303342"/>
            <a:ext cx="2743200" cy="365125"/>
          </a:xfrm>
        </p:spPr>
        <p:txBody>
          <a:bodyPr/>
          <a:lstStyle/>
          <a:p>
            <a:pPr marL="0" lvl="0" indent="0">
              <a:buNone/>
            </a:pPr>
            <a:r>
              <a:t>Summer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marL="0" lvl="0" indent="0">
              <a:buNone/>
            </a:pPr>
            <a:r>
              <a:t>Future steps</a:t>
            </a:r>
          </a:p>
        </p:txBody>
      </p:sp>
      <p:sp>
        <p:nvSpPr>
          <p:cNvPr id="3" name="Content Placeholder 2"/>
          <p:cNvSpPr>
            <a:spLocks noGrp="1"/>
          </p:cNvSpPr>
          <p:nvPr>
            <p:ph idx="1"/>
          </p:nvPr>
        </p:nvSpPr>
        <p:spPr/>
        <p:txBody>
          <a:bodyPr/>
          <a:lstStyle/>
          <a:p>
            <a:pPr lvl="1"/>
            <a:r>
              <a:t>Fix divergences</a:t>
            </a:r>
          </a:p>
          <a:p>
            <a:pPr lvl="1"/>
            <a:r>
              <a:t>Run all drivers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marL="0" lvl="0" indent="0">
              <a:buNone/>
            </a:pPr>
            <a:r>
              <a:t>Summary (Assignment 7)</a:t>
            </a:r>
          </a:p>
        </p:txBody>
      </p:sp>
      <p:sp>
        <p:nvSpPr>
          <p:cNvPr id="3" name="Content Placeholder 2"/>
          <p:cNvSpPr>
            <a:spLocks noGrp="1"/>
          </p:cNvSpPr>
          <p:nvPr>
            <p:ph idx="1"/>
          </p:nvPr>
        </p:nvSpPr>
        <p:spPr/>
        <p:txBody>
          <a:bodyPr/>
          <a:lstStyle/>
          <a:p>
            <a:pPr lvl="1"/>
            <a:r>
              <a:rPr dirty="0"/>
              <a:t>Created cloud computing infrastructure to run MCMC samples more effectively</a:t>
            </a:r>
          </a:p>
          <a:p>
            <a:pPr lvl="2"/>
            <a:r>
              <a:rPr dirty="0"/>
              <a:t>16 hour run time for one model on laptop</a:t>
            </a:r>
          </a:p>
          <a:p>
            <a:pPr lvl="2"/>
            <a:r>
              <a:rPr dirty="0"/>
              <a:t>1 hour with concurrent docker containers</a:t>
            </a:r>
            <a:endParaRPr lang="en-US" dirty="0"/>
          </a:p>
          <a:p>
            <a:pPr lvl="2"/>
            <a:endParaRPr dirty="0"/>
          </a:p>
          <a:p>
            <a:pPr lvl="1"/>
            <a:r>
              <a:rPr dirty="0"/>
              <a:t>Updated stochastic volatility model with less complexity</a:t>
            </a:r>
          </a:p>
          <a:p>
            <a:pPr lvl="2"/>
            <a:r>
              <a:rPr dirty="0"/>
              <a:t>Lots of divergences with </a:t>
            </a:r>
            <a:r>
              <a:rPr sz="1800" dirty="0">
                <a:latin typeface="Courier"/>
              </a:rPr>
              <a:t>phi</a:t>
            </a:r>
            <a:r>
              <a:rPr dirty="0"/>
              <a:t> suspect (non-stationarity)</a:t>
            </a:r>
            <a:endParaRPr lang="en-US" dirty="0"/>
          </a:p>
          <a:p>
            <a:pPr lvl="2"/>
            <a:endParaRPr dirty="0"/>
          </a:p>
          <a:p>
            <a:pPr lvl="1"/>
            <a:r>
              <a:rPr dirty="0"/>
              <a:t>Created stochastic volatility model for all drivers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marL="0" lvl="0" indent="0">
              <a:buNone/>
            </a:pPr>
            <a:r>
              <a:t>Computing Cluster Setup (Amazon Web Services)</a:t>
            </a:r>
          </a:p>
        </p:txBody>
      </p:sp>
      <p:sp>
        <p:nvSpPr>
          <p:cNvPr id="3" name="Content Placeholder 2"/>
          <p:cNvSpPr>
            <a:spLocks noGrp="1"/>
          </p:cNvSpPr>
          <p:nvPr>
            <p:ph idx="1"/>
          </p:nvPr>
        </p:nvSpPr>
        <p:spPr/>
        <p:txBody>
          <a:bodyPr/>
          <a:lstStyle/>
          <a:p>
            <a:pPr marL="0" lvl="0" indent="0">
              <a:spcBef>
                <a:spcPts val="3000"/>
              </a:spcBef>
              <a:buNone/>
            </a:pPr>
            <a:r>
              <a:rPr b="1" dirty="0"/>
              <a:t>Prior Predictive Modelling</a:t>
            </a:r>
          </a:p>
          <a:p>
            <a:pPr lvl="1"/>
            <a:r>
              <a:rPr dirty="0"/>
              <a:t>Each prior predictive model runs 1K simulations from generative model</a:t>
            </a:r>
            <a:endParaRPr lang="en-US" dirty="0"/>
          </a:p>
          <a:p>
            <a:pPr lvl="1"/>
            <a:endParaRPr dirty="0"/>
          </a:p>
          <a:p>
            <a:pPr lvl="1"/>
            <a:r>
              <a:rPr dirty="0"/>
              <a:t>Fitting 1000 simulations is a time consuming process on local machine</a:t>
            </a:r>
          </a:p>
          <a:p>
            <a:pPr lvl="2"/>
            <a:r>
              <a:rPr sz="1800" dirty="0">
                <a:latin typeface="Courier"/>
              </a:rPr>
              <a:t>Stan</a:t>
            </a:r>
            <a:r>
              <a:rPr dirty="0"/>
              <a:t> runs 4 </a:t>
            </a:r>
            <a:r>
              <a:rPr dirty="0" err="1"/>
              <a:t>markov</a:t>
            </a:r>
            <a:r>
              <a:rPr dirty="0"/>
              <a:t> chains in parallel and aggregates (4 cores)</a:t>
            </a:r>
          </a:p>
          <a:p>
            <a:pPr lvl="2"/>
            <a:r>
              <a:rPr dirty="0"/>
              <a:t>1000 * 4 = 4000 CPU’s to run fit observations for one model!</a:t>
            </a:r>
            <a:endParaRPr lang="en-US" dirty="0"/>
          </a:p>
          <a:p>
            <a:pPr lvl="2"/>
            <a:endParaRPr dirty="0"/>
          </a:p>
          <a:p>
            <a:pPr lvl="1"/>
            <a:r>
              <a:rPr dirty="0"/>
              <a:t>Created a </a:t>
            </a:r>
            <a:r>
              <a:rPr sz="1800" dirty="0">
                <a:latin typeface="Courier"/>
              </a:rPr>
              <a:t>Stan</a:t>
            </a:r>
            <a:r>
              <a:rPr dirty="0"/>
              <a:t> docker container with job submissions to cluster (128 cores)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marL="0" lvl="0" indent="0">
              <a:buNone/>
            </a:pPr>
            <a:r>
              <a:t>Stochastic Volatility: Setup</a:t>
            </a:r>
          </a:p>
        </p:txBody>
      </p:sp>
      <p:sp>
        <p:nvSpPr>
          <p:cNvPr id="3" name="Content Placeholder 2"/>
          <p:cNvSpPr>
            <a:spLocks noGrp="1"/>
          </p:cNvSpPr>
          <p:nvPr>
            <p:ph sz="half" idx="1"/>
          </p:nvPr>
        </p:nvSpPr>
        <p:spPr/>
        <p:txBody>
          <a:bodyPr/>
          <a:lstStyle/>
          <a:p>
            <a:pPr marL="0" lvl="0" indent="0">
              <a:spcBef>
                <a:spcPts val="3000"/>
              </a:spcBef>
              <a:buNone/>
            </a:pPr>
            <a:r>
              <a:rPr b="1"/>
              <a:t>Conceptual Analysis</a:t>
            </a:r>
          </a:p>
          <a:p>
            <a:pPr marL="0" lvl="0" indent="0">
              <a:buNone/>
            </a:pPr>
            <a:r>
              <a:t>Mean of lane positioning is constant but with changing volatility. The SV model has additional parameters to deal with the structure of this data. Latent variables and generative nature of model allows for additional complexity.</a:t>
            </a:r>
          </a:p>
          <a:p>
            <a:pPr marL="0" lvl="0" indent="0">
              <a:spcBef>
                <a:spcPts val="3000"/>
              </a:spcBef>
              <a:buNone/>
            </a:pPr>
            <a:r>
              <a:rPr b="1"/>
              <a:t>Define observations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𝑇</m:t>
                  </m:r>
                  <m:r>
                    <a:rPr>
                      <a:latin typeface="Cambria Math" panose="02040503050406030204" pitchFamily="18" charset="0"/>
                    </a:rPr>
                    <m:t>:</m:t>
                  </m:r>
                  <m:r>
                    <m:rPr>
                      <m:sty m:val="p"/>
                    </m:rPr>
                    <a:rPr>
                      <a:latin typeface="Cambria Math" panose="02040503050406030204" pitchFamily="18" charset="0"/>
                    </a:rPr>
                    <m:t>Number</m:t>
                  </m:r>
                  <m:r>
                    <a:rPr>
                      <a:latin typeface="Cambria Math" panose="02040503050406030204" pitchFamily="18" charset="0"/>
                    </a:rPr>
                    <m:t> </m:t>
                  </m:r>
                  <m:r>
                    <m:rPr>
                      <m:sty m:val="p"/>
                    </m:rPr>
                    <a:rPr>
                      <a:latin typeface="Cambria Math" panose="02040503050406030204" pitchFamily="18" charset="0"/>
                    </a:rPr>
                    <m:t>of</m:t>
                  </m:r>
                  <m:r>
                    <a:rPr>
                      <a:latin typeface="Cambria Math" panose="02040503050406030204" pitchFamily="18" charset="0"/>
                    </a:rPr>
                    <m:t> </m:t>
                  </m:r>
                  <m:r>
                    <m:rPr>
                      <m:sty m:val="p"/>
                    </m:rPr>
                    <a:rPr>
                      <a:latin typeface="Cambria Math" panose="02040503050406030204" pitchFamily="18" charset="0"/>
                    </a:rPr>
                    <m:t>observations</m:t>
                  </m:r>
                </m:oMath>
              </m:oMathPara>
            </a14:m>
            <a:endParaRPr b="1"/>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𝑁</m:t>
                      </m:r>
                    </m:e>
                    <m:sub>
                      <m:r>
                        <a:rPr>
                          <a:latin typeface="Cambria Math" panose="02040503050406030204" pitchFamily="18" charset="0"/>
                        </a:rPr>
                        <m:t>𝑡𝑒𝑥𝑡𝑖𝑛𝑔</m:t>
                      </m:r>
                    </m:sub>
                  </m:sSub>
                  <m:r>
                    <a:rPr>
                      <a:latin typeface="Cambria Math" panose="02040503050406030204" pitchFamily="18" charset="0"/>
                    </a:rPr>
                    <m:t>:</m:t>
                  </m:r>
                  <m:r>
                    <m:rPr>
                      <m:sty m:val="p"/>
                    </m:rPr>
                    <a:rPr>
                      <a:latin typeface="Cambria Math" panose="02040503050406030204" pitchFamily="18" charset="0"/>
                    </a:rPr>
                    <m:t>Number</m:t>
                  </m:r>
                  <m:r>
                    <a:rPr>
                      <a:latin typeface="Cambria Math" panose="02040503050406030204" pitchFamily="18" charset="0"/>
                    </a:rPr>
                    <m:t> </m:t>
                  </m:r>
                  <m:r>
                    <m:rPr>
                      <m:sty m:val="p"/>
                    </m:rPr>
                    <a:rPr>
                      <a:latin typeface="Cambria Math" panose="02040503050406030204" pitchFamily="18" charset="0"/>
                    </a:rPr>
                    <m:t>of</m:t>
                  </m:r>
                  <m:r>
                    <a:rPr>
                      <a:latin typeface="Cambria Math" panose="02040503050406030204" pitchFamily="18" charset="0"/>
                    </a:rPr>
                    <m:t> </m:t>
                  </m:r>
                  <m:r>
                    <m:rPr>
                      <m:sty m:val="p"/>
                    </m:rPr>
                    <a:rPr>
                      <a:latin typeface="Cambria Math" panose="02040503050406030204" pitchFamily="18" charset="0"/>
                    </a:rPr>
                    <m:t>texting</m:t>
                  </m:r>
                  <m:r>
                    <a:rPr>
                      <a:latin typeface="Cambria Math" panose="02040503050406030204" pitchFamily="18" charset="0"/>
                    </a:rPr>
                    <m:t> </m:t>
                  </m:r>
                  <m:r>
                    <m:rPr>
                      <m:sty m:val="p"/>
                    </m:rPr>
                    <a:rPr>
                      <a:latin typeface="Cambria Math" panose="02040503050406030204" pitchFamily="18" charset="0"/>
                    </a:rPr>
                    <m:t>states</m:t>
                  </m:r>
                  <m:r>
                    <a:rPr>
                      <a:latin typeface="Cambria Math" panose="02040503050406030204" pitchFamily="18" charset="0"/>
                    </a:rPr>
                    <m:t> (</m:t>
                  </m:r>
                  <m:r>
                    <a:rPr>
                      <a:latin typeface="Cambria Math" panose="02040503050406030204" pitchFamily="18" charset="0"/>
                    </a:rPr>
                    <m:t>𝑗</m:t>
                  </m:r>
                  <m:r>
                    <a:rPr>
                      <a:latin typeface="Cambria Math" panose="02040503050406030204" pitchFamily="18" charset="0"/>
                    </a:rPr>
                    <m:t>)</m:t>
                  </m:r>
                </m:oMath>
              </m:oMathPara>
            </a14:m>
            <a:endParaRPr b="1"/>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r>
                    <m:rPr>
                      <m:sty m:val="p"/>
                    </m:rPr>
                    <a:rPr>
                      <a:latin typeface="Cambria Math" panose="02040503050406030204" pitchFamily="18" charset="0"/>
                    </a:rPr>
                    <m:t>Lane</m:t>
                  </m:r>
                  <m:r>
                    <a:rPr>
                      <a:latin typeface="Cambria Math" panose="02040503050406030204" pitchFamily="18" charset="0"/>
                    </a:rPr>
                    <m:t> </m:t>
                  </m:r>
                  <m:r>
                    <m:rPr>
                      <m:sty m:val="p"/>
                    </m:rPr>
                    <a:rPr>
                      <a:latin typeface="Cambria Math" panose="02040503050406030204" pitchFamily="18" charset="0"/>
                    </a:rPr>
                    <m:t>Position</m:t>
                  </m:r>
                  <m:r>
                    <a:rPr>
                      <a:latin typeface="Cambria Math" panose="02040503050406030204" pitchFamily="18" charset="0"/>
                    </a:rPr>
                    <m:t> (</m:t>
                  </m:r>
                  <m:r>
                    <m:rPr>
                      <m:sty m:val="p"/>
                    </m:rPr>
                    <a:rPr>
                      <a:latin typeface="Cambria Math" panose="02040503050406030204" pitchFamily="18" charset="0"/>
                    </a:rPr>
                    <m:t>meters</m:t>
                  </m:r>
                  <m:r>
                    <a:rPr>
                      <a:latin typeface="Cambria Math" panose="02040503050406030204" pitchFamily="18" charset="0"/>
                    </a:rPr>
                    <m:t>), </m:t>
                  </m:r>
                  <m:r>
                    <m:rPr>
                      <m:sty m:val="p"/>
                    </m:rPr>
                    <a:rPr>
                      <a:latin typeface="Cambria Math" panose="02040503050406030204" pitchFamily="18" charset="0"/>
                    </a:rPr>
                    <m:t>mean</m:t>
                  </m:r>
                  <m:r>
                    <a:rPr>
                      <a:latin typeface="Cambria Math" panose="02040503050406030204" pitchFamily="18" charset="0"/>
                    </a:rPr>
                    <m:t> </m:t>
                  </m:r>
                  <m:r>
                    <m:rPr>
                      <m:sty m:val="p"/>
                    </m:rPr>
                    <a:rPr>
                      <a:latin typeface="Cambria Math" panose="02040503050406030204" pitchFamily="18" charset="0"/>
                    </a:rPr>
                    <m:t>corrected</m:t>
                  </m:r>
                </m:oMath>
              </m:oMathPara>
            </a14:m>
            <a:endParaRPr b="1"/>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𝑡</m:t>
                      </m:r>
                    </m:sub>
                  </m:sSub>
                  <m:r>
                    <a:rPr>
                      <a:latin typeface="Cambria Math" panose="02040503050406030204" pitchFamily="18" charset="0"/>
                    </a:rPr>
                    <m:t>:</m:t>
                  </m:r>
                  <m:r>
                    <m:rPr>
                      <m:sty m:val="p"/>
                    </m:rPr>
                    <a:rPr>
                      <a:latin typeface="Cambria Math" panose="02040503050406030204" pitchFamily="18" charset="0"/>
                    </a:rPr>
                    <m:t>Texting</m:t>
                  </m:r>
                  <m:r>
                    <a:rPr>
                      <a:latin typeface="Cambria Math" panose="02040503050406030204" pitchFamily="18" charset="0"/>
                    </a:rPr>
                    <m:t> </m:t>
                  </m:r>
                  <m:r>
                    <m:rPr>
                      <m:sty m:val="p"/>
                    </m:rPr>
                    <a:rPr>
                      <a:latin typeface="Cambria Math" panose="02040503050406030204" pitchFamily="18" charset="0"/>
                    </a:rPr>
                    <m:t>indicator</m:t>
                  </m:r>
                  <m:r>
                    <a:rPr>
                      <a:latin typeface="Cambria Math" panose="02040503050406030204" pitchFamily="18" charset="0"/>
                    </a:rPr>
                    <m:t> (1: </m:t>
                  </m:r>
                  <m:r>
                    <m:rPr>
                      <m:sty m:val="p"/>
                    </m:rPr>
                    <a:rPr>
                      <a:latin typeface="Cambria Math" panose="02040503050406030204" pitchFamily="18" charset="0"/>
                    </a:rPr>
                    <m:t>ND</m:t>
                  </m:r>
                  <m:r>
                    <a:rPr>
                      <a:latin typeface="Cambria Math" panose="02040503050406030204" pitchFamily="18" charset="0"/>
                    </a:rPr>
                    <m:t>, 2: </m:t>
                  </m:r>
                  <m:r>
                    <m:rPr>
                      <m:sty m:val="p"/>
                    </m:rPr>
                    <a:rPr>
                      <a:latin typeface="Cambria Math" panose="02040503050406030204" pitchFamily="18" charset="0"/>
                    </a:rPr>
                    <m:t>MD</m:t>
                  </m:r>
                  <m:r>
                    <a:rPr>
                      <a:latin typeface="Cambria Math" panose="02040503050406030204" pitchFamily="18" charset="0"/>
                    </a:rPr>
                    <m:t>)</m:t>
                  </m:r>
                </m:oMath>
              </m:oMathPara>
            </a14:m>
            <a:endParaRPr b="1"/>
          </a:p>
        </p:txBody>
      </p:sp>
      <p:sp>
        <p:nvSpPr>
          <p:cNvPr id="4" name="Content Placeholder 3"/>
          <p:cNvSpPr>
            <a:spLocks noGrp="1"/>
          </p:cNvSpPr>
          <p:nvPr>
            <p:ph sz="half" idx="2"/>
          </p:nvPr>
        </p:nvSpPr>
        <p:spPr/>
        <p:txBody>
          <a:bodyPr/>
          <a:lstStyle/>
          <a:p>
            <a:pPr marL="0" lvl="0" indent="0">
              <a:spcBef>
                <a:spcPts val="3000"/>
              </a:spcBef>
              <a:buNone/>
            </a:pPr>
            <a:r>
              <a:rPr b="1"/>
              <a:t>Likelihood and priors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r>
                    <a:rPr>
                      <a:latin typeface="Cambria Math" panose="02040503050406030204" pitchFamily="18" charset="0"/>
                    </a:rPr>
                    <m:t>𝒩</m:t>
                  </m:r>
                  <m:r>
                    <a:rPr>
                      <a:latin typeface="Cambria Math" panose="02040503050406030204" pitchFamily="18" charset="0"/>
                    </a:rPr>
                    <m:t>(0,</m:t>
                  </m:r>
                  <m:r>
                    <m:rPr>
                      <m:sty m:val="p"/>
                    </m:rPr>
                    <a:rPr>
                      <a:latin typeface="Cambria Math" panose="02040503050406030204" pitchFamily="18" charset="0"/>
                    </a:rPr>
                    <m:t>exp</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h</m:t>
                      </m:r>
                    </m:e>
                    <m:sub>
                      <m:r>
                        <a:rPr>
                          <a:latin typeface="Cambria Math" panose="02040503050406030204" pitchFamily="18" charset="0"/>
                        </a:rPr>
                        <m:t>𝑡</m:t>
                      </m:r>
                    </m:sub>
                  </m:sSub>
                  <m:r>
                    <a:rPr>
                      <a:latin typeface="Cambria Math" panose="02040503050406030204" pitchFamily="18" charset="0"/>
                    </a:rPr>
                    <m:t>/2))</m:t>
                  </m:r>
                </m:oMath>
              </m:oMathPara>
            </a14:m>
            <a:endParaRPr b="1"/>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h</m:t>
                      </m:r>
                    </m:e>
                    <m:sub>
                      <m:r>
                        <a:rPr>
                          <a:latin typeface="Cambria Math" panose="02040503050406030204" pitchFamily="18" charset="0"/>
                        </a:rPr>
                        <m:t>𝑡</m:t>
                      </m:r>
                    </m:sub>
                  </m:sSub>
                  <m:r>
                    <a:rPr>
                      <a:latin typeface="Cambria Math" panose="02040503050406030204" pitchFamily="18" charset="0"/>
                    </a:rPr>
                    <m:t>∼</m:t>
                  </m:r>
                  <m:r>
                    <a:rPr>
                      <a:latin typeface="Cambria Math" panose="02040503050406030204" pitchFamily="18" charset="0"/>
                    </a:rPr>
                    <m:t>𝒩</m:t>
                  </m:r>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m:t>
                  </m:r>
                  <m:r>
                    <a:rPr>
                      <a:latin typeface="Cambria Math" panose="02040503050406030204" pitchFamily="18" charset="0"/>
                    </a:rPr>
                    <m:t>𝛿</m:t>
                  </m:r>
                  <m:r>
                    <a:rPr>
                      <a:latin typeface="Cambria Math" panose="02040503050406030204" pitchFamily="18" charset="0"/>
                    </a:rPr>
                    <m:t>+</m:t>
                  </m:r>
                  <m:r>
                    <a:rPr>
                      <a:latin typeface="Cambria Math" panose="02040503050406030204" pitchFamily="18" charset="0"/>
                    </a:rPr>
                    <m:t>𝜙</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h</m:t>
                      </m:r>
                    </m:e>
                    <m:sub>
                      <m:r>
                        <a:rPr>
                          <a:latin typeface="Cambria Math" panose="02040503050406030204" pitchFamily="18" charset="0"/>
                        </a:rPr>
                        <m:t>𝑡</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m:t>
                  </m:r>
                  <m:r>
                    <a:rPr>
                      <a:latin typeface="Cambria Math" panose="02040503050406030204" pitchFamily="18" charset="0"/>
                    </a:rPr>
                    <m:t>𝜎</m:t>
                  </m:r>
                  <m:r>
                    <a:rPr>
                      <a:latin typeface="Cambria Math" panose="02040503050406030204" pitchFamily="18" charset="0"/>
                    </a:rPr>
                    <m:t>)</m:t>
                  </m:r>
                </m:oMath>
              </m:oMathPara>
            </a14:m>
            <a:endParaRPr b="1"/>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h</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𝒩</m:t>
                  </m:r>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𝜎</m:t>
                      </m:r>
                    </m:num>
                    <m:den>
                      <m:rad>
                        <m:radPr>
                          <m:ctrlPr>
                            <a:rPr i="1">
                              <a:latin typeface="Cambria Math" panose="02040503050406030204" pitchFamily="18" charset="0"/>
                            </a:rPr>
                          </m:ctrlPr>
                        </m:radPr>
                        <m:deg/>
                        <m:e>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𝜙</m:t>
                              </m:r>
                            </m:e>
                            <m:sup>
                              <m:r>
                                <a:rPr>
                                  <a:latin typeface="Cambria Math" panose="02040503050406030204" pitchFamily="18" charset="0"/>
                                </a:rPr>
                                <m:t>2</m:t>
                              </m:r>
                            </m:sup>
                          </m:sSup>
                        </m:e>
                      </m:rad>
                    </m:den>
                  </m:f>
                  <m:r>
                    <a:rPr>
                      <a:latin typeface="Cambria Math" panose="02040503050406030204" pitchFamily="18" charset="0"/>
                    </a:rPr>
                    <m:t>)</m:t>
                  </m:r>
                </m:oMath>
              </m:oMathPara>
            </a14:m>
            <a:endParaRPr b="1"/>
          </a:p>
          <a:p>
            <a:pPr marL="0" lvl="0" indent="0">
              <a:buNone/>
            </a:pPr>
            <a:endParaRPr b="1"/>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𝜇</m:t>
                  </m:r>
                  <m:r>
                    <a:rPr>
                      <a:latin typeface="Cambria Math" panose="02040503050406030204" pitchFamily="18" charset="0"/>
                    </a:rPr>
                    <m:t>∼</m:t>
                  </m:r>
                  <m:r>
                    <a:rPr>
                      <a:latin typeface="Cambria Math" panose="02040503050406030204" pitchFamily="18" charset="0"/>
                    </a:rPr>
                    <m:t>𝒩</m:t>
                  </m:r>
                  <m:r>
                    <a:rPr>
                      <a:latin typeface="Cambria Math" panose="02040503050406030204" pitchFamily="18" charset="0"/>
                    </a:rPr>
                    <m:t>(0,1):</m:t>
                  </m:r>
                  <m:r>
                    <m:rPr>
                      <m:sty m:val="p"/>
                    </m:rPr>
                    <a:rPr>
                      <a:latin typeface="Cambria Math" panose="02040503050406030204" pitchFamily="18" charset="0"/>
                    </a:rPr>
                    <m:t>Mean</m:t>
                  </m:r>
                  <m:r>
                    <a:rPr>
                      <a:latin typeface="Cambria Math" panose="02040503050406030204" pitchFamily="18" charset="0"/>
                    </a:rPr>
                    <m:t> </m:t>
                  </m:r>
                  <m:r>
                    <m:rPr>
                      <m:sty m:val="p"/>
                    </m:rPr>
                    <a:rPr>
                      <a:latin typeface="Cambria Math" panose="02040503050406030204" pitchFamily="18" charset="0"/>
                    </a:rPr>
                    <m:t>log</m:t>
                  </m:r>
                  <m:r>
                    <a:rPr>
                      <a:latin typeface="Cambria Math" panose="02040503050406030204" pitchFamily="18" charset="0"/>
                    </a:rPr>
                    <m:t> </m:t>
                  </m:r>
                  <m:r>
                    <m:rPr>
                      <m:sty m:val="p"/>
                    </m:rPr>
                    <a:rPr>
                      <a:latin typeface="Cambria Math" panose="02040503050406030204" pitchFamily="18" charset="0"/>
                    </a:rPr>
                    <m:t>volatility</m:t>
                  </m:r>
                </m:oMath>
              </m:oMathPara>
            </a14:m>
            <a:endParaRPr b="1"/>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𝜙</m:t>
                  </m:r>
                  <m:r>
                    <a:rPr>
                      <a:latin typeface="Cambria Math" panose="02040503050406030204" pitchFamily="18" charset="0"/>
                    </a:rPr>
                    <m:t>∼</m:t>
                  </m:r>
                  <m:r>
                    <m:rPr>
                      <m:sty m:val="p"/>
                    </m:rPr>
                    <a:rPr>
                      <a:latin typeface="Cambria Math" panose="02040503050406030204" pitchFamily="18" charset="0"/>
                    </a:rPr>
                    <m:t>Uniform</m:t>
                  </m:r>
                  <m:r>
                    <a:rPr>
                      <a:latin typeface="Cambria Math" panose="02040503050406030204" pitchFamily="18" charset="0"/>
                    </a:rPr>
                    <m:t>(−1,1):</m:t>
                  </m:r>
                  <m:r>
                    <m:rPr>
                      <m:sty m:val="p"/>
                    </m:rPr>
                    <a:rPr>
                      <a:latin typeface="Cambria Math" panose="02040503050406030204" pitchFamily="18" charset="0"/>
                    </a:rPr>
                    <m:t>Persistence</m:t>
                  </m:r>
                  <m:r>
                    <a:rPr>
                      <a:latin typeface="Cambria Math" panose="02040503050406030204" pitchFamily="18" charset="0"/>
                    </a:rPr>
                    <m:t> </m:t>
                  </m:r>
                  <m:r>
                    <m:rPr>
                      <m:sty m:val="p"/>
                    </m:rPr>
                    <a:rPr>
                      <a:latin typeface="Cambria Math" panose="02040503050406030204" pitchFamily="18" charset="0"/>
                    </a:rPr>
                    <m:t>of</m:t>
                  </m:r>
                  <m:r>
                    <a:rPr>
                      <a:latin typeface="Cambria Math" panose="02040503050406030204" pitchFamily="18" charset="0"/>
                    </a:rPr>
                    <m:t> </m:t>
                  </m:r>
                  <m:r>
                    <m:rPr>
                      <m:sty m:val="p"/>
                    </m:rPr>
                    <a:rPr>
                      <a:latin typeface="Cambria Math" panose="02040503050406030204" pitchFamily="18" charset="0"/>
                    </a:rPr>
                    <m:t>volatility</m:t>
                  </m:r>
                </m:oMath>
              </m:oMathPara>
            </a14:m>
            <a:endParaRPr b="1"/>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𝜎</m:t>
                  </m:r>
                  <m:r>
                    <a:rPr>
                      <a:latin typeface="Cambria Math" panose="02040503050406030204" pitchFamily="18" charset="0"/>
                    </a:rPr>
                    <m:t>∼</m:t>
                  </m:r>
                  <m:r>
                    <a:rPr>
                      <a:latin typeface="Cambria Math" panose="02040503050406030204" pitchFamily="18" charset="0"/>
                    </a:rPr>
                    <m:t>𝒩</m:t>
                  </m:r>
                  <m:r>
                    <a:rPr>
                      <a:latin typeface="Cambria Math" panose="02040503050406030204" pitchFamily="18" charset="0"/>
                    </a:rPr>
                    <m:t>(0,1)</m:t>
                  </m:r>
                </m:oMath>
              </m:oMathPara>
            </a14:m>
            <a:endParaRPr b="1"/>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𝛿</m:t>
                  </m:r>
                  <m:r>
                    <a:rPr>
                      <a:latin typeface="Cambria Math" panose="02040503050406030204" pitchFamily="18" charset="0"/>
                    </a:rPr>
                    <m:t>∼</m:t>
                  </m:r>
                  <m:r>
                    <a:rPr>
                      <a:latin typeface="Cambria Math" panose="02040503050406030204" pitchFamily="18" charset="0"/>
                    </a:rPr>
                    <m:t>𝒩</m:t>
                  </m:r>
                  <m:r>
                    <a:rPr>
                      <a:latin typeface="Cambria Math" panose="02040503050406030204" pitchFamily="18" charset="0"/>
                    </a:rPr>
                    <m:t>(0,0.05):</m:t>
                  </m:r>
                  <m:r>
                    <m:rPr>
                      <m:sty m:val="p"/>
                    </m:rPr>
                    <a:rPr>
                      <a:latin typeface="Cambria Math" panose="02040503050406030204" pitchFamily="18" charset="0"/>
                    </a:rPr>
                    <m:t>Texting</m:t>
                  </m:r>
                  <m:r>
                    <a:rPr>
                      <a:latin typeface="Cambria Math" panose="02040503050406030204" pitchFamily="18" charset="0"/>
                    </a:rPr>
                    <m:t> </m:t>
                  </m:r>
                  <m:r>
                    <m:rPr>
                      <m:sty m:val="p"/>
                    </m:rPr>
                    <a:rPr>
                      <a:latin typeface="Cambria Math" panose="02040503050406030204" pitchFamily="18" charset="0"/>
                    </a:rPr>
                    <m:t>effect</m:t>
                  </m:r>
                </m:oMath>
              </m:oMathPara>
            </a14:m>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marL="0" lvl="0" indent="0">
              <a:buNone/>
            </a:pPr>
            <a:r>
              <a:t>T021 Driver</a:t>
            </a:r>
          </a:p>
        </p:txBody>
      </p:sp>
      <p:pic>
        <p:nvPicPr>
          <p:cNvPr id="3" name="Picture 1" descr="week_7_files/figure-pptx/t021-1.png"/>
          <p:cNvPicPr>
            <a:picLocks noGrp="1" noChangeAspect="1"/>
          </p:cNvPicPr>
          <p:nvPr/>
        </p:nvPicPr>
        <p:blipFill>
          <a:blip r:embed="rId2"/>
          <a:stretch>
            <a:fillRect/>
          </a:stretch>
        </p:blipFill>
        <p:spPr bwMode="auto">
          <a:xfrm>
            <a:off x="838200" y="1917700"/>
            <a:ext cx="5181600" cy="4140200"/>
          </a:xfrm>
          <a:prstGeom prst="rect">
            <a:avLst/>
          </a:prstGeom>
          <a:noFill/>
          <a:ln w="9525">
            <a:noFill/>
            <a:headEnd/>
            <a:tailEnd/>
          </a:ln>
        </p:spPr>
      </p:pic>
      <p:pic>
        <p:nvPicPr>
          <p:cNvPr id="4" name="Picture 1" descr="week_7_files/figure-pptx/prelim_plot_all-1.png"/>
          <p:cNvPicPr>
            <a:picLocks noGrp="1" noChangeAspect="1"/>
          </p:cNvPicPr>
          <p:nvPr/>
        </p:nvPicPr>
        <p:blipFill>
          <a:blip r:embed="rId3"/>
          <a:stretch>
            <a:fillRect/>
          </a:stretch>
        </p:blipFill>
        <p:spPr bwMode="auto">
          <a:xfrm>
            <a:off x="6172200" y="1917700"/>
            <a:ext cx="5181600" cy="41402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marL="0" lvl="0" indent="0">
              <a:buNone/>
            </a:pPr>
            <a:r>
              <a:t>Prior Predictive Fit Tests</a:t>
            </a:r>
          </a:p>
        </p:txBody>
      </p:sp>
      <p:pic>
        <p:nvPicPr>
          <p:cNvPr id="3" name="Picture 1" descr="/Users/bryanyu/Dropbox/STATS/STAT685/etc/Shrinkage.png"/>
          <p:cNvPicPr>
            <a:picLocks noGrp="1" noChangeAspect="1"/>
          </p:cNvPicPr>
          <p:nvPr/>
        </p:nvPicPr>
        <p:blipFill>
          <a:blip r:embed="rId2"/>
          <a:stretch>
            <a:fillRect/>
          </a:stretch>
        </p:blipFill>
        <p:spPr bwMode="auto">
          <a:xfrm>
            <a:off x="838200" y="2286000"/>
            <a:ext cx="5181600" cy="3403600"/>
          </a:xfrm>
          <a:prstGeom prst="rect">
            <a:avLst/>
          </a:prstGeom>
          <a:noFill/>
          <a:ln w="9525">
            <a:noFill/>
            <a:headEnd/>
            <a:tailEnd/>
          </a:ln>
        </p:spPr>
      </p:pic>
      <p:pic>
        <p:nvPicPr>
          <p:cNvPr id="4" name="Picture 1" descr="/Users/bryanyu/Dropbox/STATS/STAT685/etc/sbc.png"/>
          <p:cNvPicPr>
            <a:picLocks noGrp="1" noChangeAspect="1"/>
          </p:cNvPicPr>
          <p:nvPr/>
        </p:nvPicPr>
        <p:blipFill>
          <a:blip r:embed="rId3"/>
          <a:stretch>
            <a:fillRect/>
          </a:stretch>
        </p:blipFill>
        <p:spPr bwMode="auto">
          <a:xfrm>
            <a:off x="6172200" y="2197100"/>
            <a:ext cx="5181600" cy="35687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marL="0" lvl="0" indent="0">
              <a:buNone/>
            </a:pPr>
            <a:r>
              <a:t>Stochastic Volatility: Prior Predictive Fits</a:t>
            </a:r>
          </a:p>
        </p:txBody>
      </p:sp>
      <p:pic>
        <p:nvPicPr>
          <p:cNvPr id="3" name="Picture 1" descr="/Users/bryanyu/Dropbox/STATS/STAT685/src/presentation/graphics/prior/sv2.png"/>
          <p:cNvPicPr>
            <a:picLocks noGrp="1" noChangeAspect="1"/>
          </p:cNvPicPr>
          <p:nvPr/>
        </p:nvPicPr>
        <p:blipFill>
          <a:blip r:embed="rId2"/>
          <a:stretch>
            <a:fillRect/>
          </a:stretch>
        </p:blipFill>
        <p:spPr bwMode="auto">
          <a:xfrm>
            <a:off x="838200" y="2044700"/>
            <a:ext cx="5181600" cy="3886200"/>
          </a:xfrm>
          <a:prstGeom prst="rect">
            <a:avLst/>
          </a:prstGeom>
          <a:noFill/>
          <a:ln w="9525">
            <a:noFill/>
            <a:headEnd/>
            <a:tailEnd/>
          </a:ln>
        </p:spPr>
      </p:pic>
      <p:pic>
        <p:nvPicPr>
          <p:cNvPr id="4" name="Picture 1" descr="/Users/bryanyu/Dropbox/STATS/STAT685/src/presentation/graphics/prior/sv2_sbc_shrink.png"/>
          <p:cNvPicPr>
            <a:picLocks noGrp="1" noChangeAspect="1"/>
          </p:cNvPicPr>
          <p:nvPr/>
        </p:nvPicPr>
        <p:blipFill>
          <a:blip r:embed="rId3"/>
          <a:stretch>
            <a:fillRect/>
          </a:stretch>
        </p:blipFill>
        <p:spPr bwMode="auto">
          <a:xfrm>
            <a:off x="6172200" y="2044700"/>
            <a:ext cx="5181600" cy="38862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marL="0" lvl="0" indent="0">
              <a:buNone/>
            </a:pPr>
            <a:r>
              <a:t>Stochastic Volatility: Output</a:t>
            </a:r>
          </a:p>
        </p:txBody>
      </p:sp>
      <p:pic>
        <p:nvPicPr>
          <p:cNvPr id="3" name="Picture 1" descr="week_7_files/figure-pptx/sv2-1.png"/>
          <p:cNvPicPr>
            <a:picLocks noGrp="1" noChangeAspect="1"/>
          </p:cNvPicPr>
          <p:nvPr/>
        </p:nvPicPr>
        <p:blipFill>
          <a:blip r:embed="rId2"/>
          <a:stretch>
            <a:fillRect/>
          </a:stretch>
        </p:blipFill>
        <p:spPr bwMode="auto">
          <a:xfrm>
            <a:off x="838200" y="1917700"/>
            <a:ext cx="5181600" cy="4140200"/>
          </a:xfrm>
          <a:prstGeom prst="rect">
            <a:avLst/>
          </a:prstGeom>
          <a:noFill/>
          <a:ln w="9525">
            <a:noFill/>
            <a:headEnd/>
            <a:tailEnd/>
          </a:ln>
        </p:spPr>
      </p:pic>
      <p:pic>
        <p:nvPicPr>
          <p:cNvPr id="4" name="Picture 1" descr="week_7_files/figure-pptx/sv2_plot-1.png"/>
          <p:cNvPicPr>
            <a:picLocks noGrp="1" noChangeAspect="1"/>
          </p:cNvPicPr>
          <p:nvPr/>
        </p:nvPicPr>
        <p:blipFill>
          <a:blip r:embed="rId3"/>
          <a:stretch>
            <a:fillRect/>
          </a:stretch>
        </p:blipFill>
        <p:spPr bwMode="auto">
          <a:xfrm>
            <a:off x="6172200" y="1917700"/>
            <a:ext cx="5181600" cy="41402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marL="0" lvl="0" indent="0">
              <a:buNone/>
            </a:pPr>
            <a:r>
              <a:t>References</a:t>
            </a:r>
          </a:p>
        </p:txBody>
      </p:sp>
      <p:sp>
        <p:nvSpPr>
          <p:cNvPr id="3" name="Content Placeholder 2"/>
          <p:cNvSpPr>
            <a:spLocks noGrp="1"/>
          </p:cNvSpPr>
          <p:nvPr>
            <p:ph idx="1"/>
          </p:nvPr>
        </p:nvSpPr>
        <p:spPr/>
        <p:txBody>
          <a:bodyPr>
            <a:noAutofit/>
          </a:bodyPr>
          <a:lstStyle/>
          <a:p>
            <a:pPr lvl="1">
              <a:buAutoNum type="arabicPeriod"/>
            </a:pPr>
            <a:r>
              <a:rPr sz="2000" dirty="0" err="1"/>
              <a:t>Taamneh</a:t>
            </a:r>
            <a:r>
              <a:rPr sz="2000" dirty="0"/>
              <a:t>, S. et al. A multimodal dataset for various forms of distracted driving. Sci. Data 4:170110 </a:t>
            </a:r>
            <a:r>
              <a:rPr sz="2000" dirty="0" err="1"/>
              <a:t>doi</a:t>
            </a:r>
            <a:r>
              <a:rPr sz="2000" dirty="0"/>
              <a:t>: 10.1038/sdata.2017.110 (2017).</a:t>
            </a:r>
          </a:p>
          <a:p>
            <a:pPr lvl="1">
              <a:buAutoNum type="arabicPeriod"/>
            </a:pPr>
            <a:r>
              <a:rPr sz="2000" dirty="0"/>
              <a:t>Betancourt, Michael. 2018. “A Principled Bayesian Workflow” June 2018</a:t>
            </a:r>
          </a:p>
          <a:p>
            <a:pPr lvl="1">
              <a:buAutoNum type="arabicPeriod"/>
            </a:pPr>
            <a:r>
              <a:rPr sz="2000" dirty="0"/>
              <a:t>Kim, Shephard, </a:t>
            </a:r>
            <a:r>
              <a:rPr sz="2000" dirty="0" err="1"/>
              <a:t>Chib</a:t>
            </a:r>
            <a:r>
              <a:rPr sz="2000" dirty="0"/>
              <a:t> (1998) “Stochastic Volatility: Likelihood Inference and Comparison with ARCH Models” </a:t>
            </a:r>
            <a:r>
              <a:rPr sz="2000" i="1" dirty="0"/>
              <a:t>The Review of Economic Studies Vol. 65, No. 3</a:t>
            </a:r>
          </a:p>
          <a:p>
            <a:pPr lvl="1">
              <a:buAutoNum type="arabicPeriod"/>
            </a:pPr>
            <a:r>
              <a:rPr sz="2000" dirty="0"/>
              <a:t>Stan Development Team. “Stan Modeling Language User’s Guide and Reference Manual” Version 2.17.0, Sept 2017</a:t>
            </a:r>
          </a:p>
          <a:p>
            <a:pPr lvl="1">
              <a:buAutoNum type="arabicPeriod"/>
            </a:pPr>
            <a:r>
              <a:rPr sz="2000" dirty="0"/>
              <a:t>Betancourt, Michael. “Calibrating Model-Based Inferences and Decisions” March 2018</a:t>
            </a:r>
          </a:p>
          <a:p>
            <a:pPr lvl="1">
              <a:buAutoNum type="arabicPeriod"/>
            </a:pPr>
            <a:r>
              <a:rPr sz="2000" dirty="0"/>
              <a:t>Sean </a:t>
            </a:r>
            <a:r>
              <a:rPr sz="2000" dirty="0" err="1"/>
              <a:t>Talts</a:t>
            </a:r>
            <a:r>
              <a:rPr sz="2000" dirty="0"/>
              <a:t>, Michael Betancourt, Daniel Simpson, Aki </a:t>
            </a:r>
            <a:r>
              <a:rPr sz="2000" dirty="0" err="1"/>
              <a:t>Vehtari</a:t>
            </a:r>
            <a:r>
              <a:rPr sz="2000" dirty="0"/>
              <a:t>, Andrew Gelman “Validating Bayesian Inference Algorithms with Simulation-Based Calibration” April 2018</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1D39BC31-7E5E-AC49-8EEC-CD73BC318BDD}" vid="{1A3ABE07-7122-D444-B4E2-BF5F37C1E633}"/>
    </a:ext>
  </a:extLst>
</a:theme>
</file>

<file path=docProps/app.xml><?xml version="1.0" encoding="utf-8"?>
<Properties xmlns="http://schemas.openxmlformats.org/officeDocument/2006/extended-properties" xmlns:vt="http://schemas.openxmlformats.org/officeDocument/2006/docPropsVTypes">
  <TotalTime>3</TotalTime>
  <Words>323</Words>
  <Application>Microsoft Macintosh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 Math</vt:lpstr>
      <vt:lpstr>Courier</vt:lpstr>
      <vt:lpstr>Office Theme</vt:lpstr>
      <vt:lpstr>STAT 685: Distracted Driving</vt:lpstr>
      <vt:lpstr>Summary (Assignment 7)</vt:lpstr>
      <vt:lpstr>Computing Cluster Setup (Amazon Web Services)</vt:lpstr>
      <vt:lpstr>Stochastic Volatility: Setup</vt:lpstr>
      <vt:lpstr>T021 Driver</vt:lpstr>
      <vt:lpstr>Prior Predictive Fit Tests</vt:lpstr>
      <vt:lpstr>Stochastic Volatility: Prior Predictive Fits</vt:lpstr>
      <vt:lpstr>Stochastic Volatility: Output</vt:lpstr>
      <vt:lpstr>References</vt:lpstr>
      <vt:lpstr>Future steps</vt:lpstr>
    </vt:vector>
  </TitlesOfParts>
  <LinksUpToDate>false</LinksUpToDate>
  <SharedDoc>false</SharedDoc>
  <HyperlinksChanged>false</HyperlinksChanged>
  <AppVersion>16.0016</AppVersion>
</Properties>
</file>

<file path=docProps/app0.xml><?xml version="1.0" encoding="utf-8"?>
<Properties xmlns="http://schemas.openxmlformats.org/officeDocument/2006/extended-properties" xmlns:vt="http://schemas.openxmlformats.org/officeDocument/2006/docPropsVTypes">
  <Template/>
  <TotalTime>20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685: Distracted Driving</dc:title>
  <dc:creator>Bryan Yu | bryanyu@tamu.edu</dc:creator>
  <cp:keywords/>
  <cp:lastModifiedBy>Bryan Yu</cp:lastModifiedBy>
  <cp:revision>2</cp:revision>
  <cp:lastPrinted>2018-08-27T06:20:17Z</cp:lastPrinted>
  <dcterms:created xsi:type="dcterms:W3CDTF">2018-08-27T06:13:05Z</dcterms:created>
  <dcterms:modified xsi:type="dcterms:W3CDTF">2018-08-27T06:20:35Z</dcterms:modified>
</cp:coreProperties>
</file>