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Anton" pitchFamily="2" charset="0"/>
      <p:regular r:id="rId14"/>
    </p:embeddedFont>
    <p:embeddedFont>
      <p:font typeface="Fira Sans" panose="020B0503050000020004" pitchFamily="34" charset="0"/>
      <p:regular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6DE"/>
    <a:srgbClr val="B4ACB3"/>
    <a:srgbClr val="ABA4AA"/>
    <a:srgbClr val="1F1F1F"/>
    <a:srgbClr val="FF9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44" d="100"/>
          <a:sy n="44" d="100"/>
        </p:scale>
        <p:origin x="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45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wjddl7899/22381615724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blog.naver.com/lovelyday338/22381604851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regex101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정규표현식</a:t>
            </a:r>
            <a:r>
              <a:rPr lang="en-US" sz="445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소프트웨어학과 손영빈 (2021663041)</a:t>
            </a:r>
            <a:endParaRPr lang="en-US" sz="17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27D92A-C028-2D38-7809-084EAB6AB106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6886" y="610076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주의점 및 꿀팁</a:t>
            </a:r>
            <a:endParaRPr lang="en-US" sz="43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75880" y="3126343"/>
            <a:ext cx="3630692" cy="730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1</a:t>
            </a:r>
            <a:endParaRPr lang="en-US" sz="5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806886" y="413408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단순화</a:t>
            </a:r>
            <a:endParaRPr lang="en-US" sz="21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375880" y="4612957"/>
            <a:ext cx="36306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과도하게 복잡한 패턴은 가독성과 성능을 저하시킵니다. 가능한 단순하게 유지하세요.</a:t>
            </a:r>
            <a:endParaRPr lang="en-US" sz="17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5269170" y="3126344"/>
            <a:ext cx="3630692" cy="730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2</a:t>
            </a:r>
            <a:endParaRPr lang="en-US" sz="5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00176" y="4134089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검증</a:t>
            </a:r>
            <a:endParaRPr lang="en-US" sz="21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5269170" y="4612958"/>
            <a:ext cx="36306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작은 단위부터 점진적으로 패턴을 확장하고 항상 테스트하세요. 눈으로 결과를 확인하는 습관이 중요합니다.</a:t>
            </a:r>
            <a:endParaRPr lang="en-US" sz="17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0162461" y="3126343"/>
            <a:ext cx="3630692" cy="730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3</a:t>
            </a:r>
            <a:endParaRPr lang="en-US" sz="5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593467" y="4134088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실습</a:t>
            </a:r>
            <a:endParaRPr lang="en-US" sz="21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162461" y="4612958"/>
            <a:ext cx="363069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다양한 실전 예제로 숙련도를 높이세요. 정규표현식은 많이 써볼수록 익숙해집니다.</a:t>
            </a:r>
            <a:endParaRPr lang="en-US" sz="17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B99261-91F9-16AC-1CD7-5882B6969435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출처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정규표현식 깔끔하게 이해하기 : 네이버 블로그</a:t>
            </a: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(</a:t>
            </a: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https://blog.naver.com/wjddl7899/223816157246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정규표현식 제대로 살펴보기 : 네이버 블로그</a:t>
            </a: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(</a:t>
            </a: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https://blog.naver.com/lovelyday338/223816048513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ChatGPT</a:t>
            </a: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(</a:t>
            </a:r>
            <a:r>
              <a:rPr lang="en-US" sz="1750" u="sng" dirty="0">
                <a:solidFill>
                  <a:srgbClr val="FA95A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4466D4-F9E9-BDEF-4ECE-D1C29600FA17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E1975-F28E-5460-1128-B0A51F046799}"/>
              </a:ext>
            </a:extLst>
          </p:cNvPr>
          <p:cNvSpPr txBox="1"/>
          <p:nvPr/>
        </p:nvSpPr>
        <p:spPr>
          <a:xfrm>
            <a:off x="622569" y="698398"/>
            <a:ext cx="391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88389-F587-C6A6-AE27-34475AE3F291}"/>
              </a:ext>
            </a:extLst>
          </p:cNvPr>
          <p:cNvSpPr txBox="1"/>
          <p:nvPr/>
        </p:nvSpPr>
        <p:spPr>
          <a:xfrm>
            <a:off x="622568" y="2221974"/>
            <a:ext cx="902726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정의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배워야 하는 이유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대표적인 패턴과 의미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자주 사용하는 정규표현식 예제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실전 예제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정규표현식 실전 도구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간단 실습</a:t>
            </a:r>
            <a:endParaRPr lang="en-US" altLang="ko-KR" sz="4000" dirty="0">
              <a:solidFill>
                <a:srgbClr val="FF9BB5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400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주의점 및 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498916-7D52-7778-96A1-52018F2A0169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577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44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정규표현식(Regex)이란?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6507004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패턴 언어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07004" y="3210282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특정 규칙을 가진 문자열의 집합을 표현하는 형식 언어입니다. 문자열 속 특정 패턴을 찾아냅니다.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39868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다양한 활용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98681" y="3210282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텍스트 내에서 원하는 패턴을 정의하여 탐색, 추출, 변환이 가능합니다. 데이터 처리 작업을 자동화합니다.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5115520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5070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보편적 명칭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07004" y="58327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Regular Expression, Regex로도 불리며 전 세계 개발자들이 사용하는 표준 도구입니다.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96048E-7B94-A6BB-1157-C612E113618C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2421"/>
            <a:ext cx="7179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9BB5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정규표현식을</a:t>
            </a: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 배워야 하는 이유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713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6515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자동화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4555569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이메일, 전화번호 등 패턴을 자동으로 탐지하고 검증합니다. 수작업이 필요 없습니다.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32713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406515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데이터 처리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93493" y="4555569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데이터 정제, 로그 분석, 텍스트 치환 등 실무에서 필수적인 작업을 효율적으로 수행합니다.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327136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406515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범용성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06795" y="4555569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파이썬, 자바스크립트, 자바 등 다양한 프로그래밍 언어에서 표준으로 지원됩니다.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E66EEB-220C-E397-7C24-E575B8AF6FBA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457" y="329565"/>
            <a:ext cx="2996446" cy="374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40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대표적인 패턴과 의미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19457" y="943808"/>
            <a:ext cx="13791486" cy="7032784"/>
          </a:xfrm>
          <a:prstGeom prst="roundRect">
            <a:avLst>
              <a:gd name="adj" fmla="val 25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427077" y="967377"/>
            <a:ext cx="13776246" cy="31897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6854" y="1030962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패턴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38787" y="1030962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의미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427077" y="1302306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6854" y="1381839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38787" y="1381839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문자 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427077" y="1653183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6854" y="173271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xyz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438787" y="173271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문자열 xyz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427077" y="2004060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46854" y="208359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[xyz]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438787" y="208359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x, y, z 중 하나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427077" y="2354937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546854" y="2434471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[a-z]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438787" y="2434471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a부터 z까지 중 하나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427077" y="2705814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46854" y="2785348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[^xyz]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438787" y="2785348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x, y, z가 아닌 문자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427077" y="3056692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546854" y="3136225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{숫자}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438787" y="3136225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반복 횟수 지정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427077" y="3407569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546854" y="3487103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438787" y="3487103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x로 시작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" name="Shape 26"/>
          <p:cNvSpPr/>
          <p:nvPr/>
        </p:nvSpPr>
        <p:spPr>
          <a:xfrm>
            <a:off x="427077" y="3758446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546854" y="3837980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x$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7438787" y="3837980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x로 끝남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Shape 29"/>
          <p:cNvSpPr/>
          <p:nvPr/>
        </p:nvSpPr>
        <p:spPr>
          <a:xfrm>
            <a:off x="427077" y="4109323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546854" y="418885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.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7438787" y="418885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아무 문자 하나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4" name="Shape 32"/>
          <p:cNvSpPr/>
          <p:nvPr/>
        </p:nvSpPr>
        <p:spPr>
          <a:xfrm>
            <a:off x="427077" y="4460200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5" name="Text 33"/>
          <p:cNvSpPr/>
          <p:nvPr/>
        </p:nvSpPr>
        <p:spPr>
          <a:xfrm>
            <a:off x="546854" y="453973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x+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6" name="Text 34"/>
          <p:cNvSpPr/>
          <p:nvPr/>
        </p:nvSpPr>
        <p:spPr>
          <a:xfrm>
            <a:off x="7438787" y="453973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1개 이상의 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427077" y="4811077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546854" y="4890611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x*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9" name="Text 37"/>
          <p:cNvSpPr/>
          <p:nvPr/>
        </p:nvSpPr>
        <p:spPr>
          <a:xfrm>
            <a:off x="7438787" y="4890611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0개 이상의 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427077" y="5161955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1" name="Text 39"/>
          <p:cNvSpPr/>
          <p:nvPr/>
        </p:nvSpPr>
        <p:spPr>
          <a:xfrm>
            <a:off x="546854" y="5241488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x?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Text 40"/>
          <p:cNvSpPr/>
          <p:nvPr/>
        </p:nvSpPr>
        <p:spPr>
          <a:xfrm>
            <a:off x="7438787" y="5241488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0 또는 1개의 x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3" name="Shape 41"/>
          <p:cNvSpPr/>
          <p:nvPr/>
        </p:nvSpPr>
        <p:spPr>
          <a:xfrm>
            <a:off x="427077" y="5512832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Text 42"/>
          <p:cNvSpPr/>
          <p:nvPr/>
        </p:nvSpPr>
        <p:spPr>
          <a:xfrm>
            <a:off x="546854" y="5592366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\d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5" name="Text 43"/>
          <p:cNvSpPr/>
          <p:nvPr/>
        </p:nvSpPr>
        <p:spPr>
          <a:xfrm>
            <a:off x="7438787" y="5592366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숫자 (0~9)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6" name="Shape 44"/>
          <p:cNvSpPr/>
          <p:nvPr/>
        </p:nvSpPr>
        <p:spPr>
          <a:xfrm>
            <a:off x="427077" y="5863709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7" name="Text 45"/>
          <p:cNvSpPr/>
          <p:nvPr/>
        </p:nvSpPr>
        <p:spPr>
          <a:xfrm>
            <a:off x="546854" y="5943243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\D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8" name="Text 46"/>
          <p:cNvSpPr/>
          <p:nvPr/>
        </p:nvSpPr>
        <p:spPr>
          <a:xfrm>
            <a:off x="7438787" y="5943243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숫자가 아닌 문자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9" name="Shape 47"/>
          <p:cNvSpPr/>
          <p:nvPr/>
        </p:nvSpPr>
        <p:spPr>
          <a:xfrm>
            <a:off x="427077" y="6214586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0" name="Text 48"/>
          <p:cNvSpPr/>
          <p:nvPr/>
        </p:nvSpPr>
        <p:spPr>
          <a:xfrm>
            <a:off x="546854" y="6294120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\w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1" name="Text 49"/>
          <p:cNvSpPr/>
          <p:nvPr/>
        </p:nvSpPr>
        <p:spPr>
          <a:xfrm>
            <a:off x="7438787" y="6294120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영문자, 숫자, 언더바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2" name="Shape 50"/>
          <p:cNvSpPr/>
          <p:nvPr/>
        </p:nvSpPr>
        <p:spPr>
          <a:xfrm>
            <a:off x="427077" y="6565463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3" name="Text 51"/>
          <p:cNvSpPr/>
          <p:nvPr/>
        </p:nvSpPr>
        <p:spPr>
          <a:xfrm>
            <a:off x="546854" y="664499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\s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4" name="Text 52"/>
          <p:cNvSpPr/>
          <p:nvPr/>
        </p:nvSpPr>
        <p:spPr>
          <a:xfrm>
            <a:off x="7438787" y="6644997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공백 문자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5" name="Shape 53"/>
          <p:cNvSpPr/>
          <p:nvPr/>
        </p:nvSpPr>
        <p:spPr>
          <a:xfrm>
            <a:off x="427077" y="6916341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6" name="Text 54"/>
          <p:cNvSpPr/>
          <p:nvPr/>
        </p:nvSpPr>
        <p:spPr>
          <a:xfrm>
            <a:off x="546854" y="699587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\S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7" name="Text 55"/>
          <p:cNvSpPr/>
          <p:nvPr/>
        </p:nvSpPr>
        <p:spPr>
          <a:xfrm>
            <a:off x="7438787" y="6995874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공백 아닌 문자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8" name="Shape 56"/>
          <p:cNvSpPr/>
          <p:nvPr/>
        </p:nvSpPr>
        <p:spPr>
          <a:xfrm>
            <a:off x="427077" y="7267218"/>
            <a:ext cx="13776246" cy="35087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9" name="Text 57"/>
          <p:cNvSpPr/>
          <p:nvPr/>
        </p:nvSpPr>
        <p:spPr>
          <a:xfrm>
            <a:off x="546854" y="7346752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\t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0" name="Text 58"/>
          <p:cNvSpPr/>
          <p:nvPr/>
        </p:nvSpPr>
        <p:spPr>
          <a:xfrm>
            <a:off x="7438787" y="7346752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탭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1" name="Shape 59"/>
          <p:cNvSpPr/>
          <p:nvPr/>
        </p:nvSpPr>
        <p:spPr>
          <a:xfrm>
            <a:off x="427077" y="7618095"/>
            <a:ext cx="13776246" cy="35087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2" name="Text 60"/>
          <p:cNvSpPr/>
          <p:nvPr/>
        </p:nvSpPr>
        <p:spPr>
          <a:xfrm>
            <a:off x="546854" y="7697629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\n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3" name="Text 61"/>
          <p:cNvSpPr/>
          <p:nvPr/>
        </p:nvSpPr>
        <p:spPr>
          <a:xfrm>
            <a:off x="7438787" y="7697629"/>
            <a:ext cx="6644759" cy="1918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줄바꿈</a:t>
            </a:r>
            <a:endParaRPr lang="en-US" sz="14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667E6A-2C64-812E-1E62-D4481BA6B557}"/>
              </a:ext>
            </a:extLst>
          </p:cNvPr>
          <p:cNvSpPr/>
          <p:nvPr/>
        </p:nvSpPr>
        <p:spPr>
          <a:xfrm>
            <a:off x="12573000" y="7697628"/>
            <a:ext cx="1924050" cy="411838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3188"/>
            <a:ext cx="7179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자주 사용하는 정규표현식 예제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905595"/>
            <a:ext cx="13042821" cy="5580698"/>
          </a:xfrm>
          <a:prstGeom prst="roundRect">
            <a:avLst>
              <a:gd name="adj" fmla="val 61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01410" y="191321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20569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표현식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45824" y="205692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사용 예시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801410" y="256353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28224" y="27072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^[0-9]$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45824" y="27072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숫자만 허용 → 123456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01410" y="321385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28224" y="335756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^[a-zA-z]$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45824" y="335756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영문자만 혀용 → abcDEF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801410" y="386417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28224" y="400788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^[가-힣]$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45824" y="400788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한글만 허용 → 가나다라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01410" y="451449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028224" y="465820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^\d{2,3}-\d{3,4}-\d{4}$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45824" y="465820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전화번호(숫자 둘 또는 세 자리 - 숫자 셋 또는 네 자리 - 숫자 네 자리) → 02-1234-5678, 010-1234-5678 등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801410" y="552771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1028224" y="567142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^[a-zA-Z0-9]{6,12}$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45824" y="567142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비밀번호</a:t>
            </a: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 </a:t>
            </a:r>
            <a:r>
              <a:rPr lang="ko-KR" alt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제한</a:t>
            </a: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(알파벳 + 숫자로 6~12 자리) → aB123456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801410" y="617803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028224" y="63217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[a-zA-Z0-9._%+-]+@[a-zA-Z0-9.-]+\.[a-</a:t>
            </a:r>
            <a:r>
              <a:rPr lang="en-US" altLang="ko-KR" sz="1750" dirty="0" err="1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zA</a:t>
            </a:r>
            <a:r>
              <a:rPr lang="en-US" altLang="ko-KR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-Z]{2,}</a:t>
            </a:r>
            <a:endParaRPr lang="en-US" sz="1750" dirty="0">
              <a:solidFill>
                <a:srgbClr val="E0D6DE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545824" y="632174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이메일 → test@naver.com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801410" y="682835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1028224" y="697206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/^[a-z0-9_-]{2,10}$/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545824" y="697206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아이디 제한(소문자, 숫자, _ , - 만 허용하며 2~10 자리) → ab_12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C8A90-7FC0-BAEF-4A62-9348DDEA5B17}"/>
              </a:ext>
            </a:extLst>
          </p:cNvPr>
          <p:cNvSpPr/>
          <p:nvPr/>
        </p:nvSpPr>
        <p:spPr>
          <a:xfrm>
            <a:off x="12573000" y="7630000"/>
            <a:ext cx="1924050" cy="479466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실전 예제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이메일 검증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5923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[a-zA-Z0-9._]+@[a-zA-Z0-9]+\.[a-zA-Z]{2,}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16306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전화번호 추출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16306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010-\d{3,4}-\d{4}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17531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HTML 태그 제거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1753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&lt;.*?&gt;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4FD3EA-3FE8-B4B2-26CE-C4A20A45BF98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정규표현식 실습 도구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1743789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웹 기반 도구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785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regex101, regextester와 같은 사이트에서 실시간으로 패턴을 테스트하고 결과를 확인할 수 있습니다.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717" y="4483775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텍스트 에디터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9937790" y="3170515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VS Code, Sublime Text 등의 에디터는 강력한 정규표현식 검색 및 치환 기능을 내장하고 있습니다.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326" y="3142536"/>
            <a:ext cx="339328" cy="3393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프로그래밍 언어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37790" y="562308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Python의 re 모듈, JavaScript의 RegExp 객체 등 각 언어별 내장 모듈을 활용할 수 있습니다.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326" y="5867400"/>
            <a:ext cx="339328" cy="42422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760730-F824-A4A5-BBE3-96D14BCD2EF8}"/>
              </a:ext>
            </a:extLst>
          </p:cNvPr>
          <p:cNvSpPr/>
          <p:nvPr/>
        </p:nvSpPr>
        <p:spPr>
          <a:xfrm>
            <a:off x="12573000" y="7366516"/>
            <a:ext cx="1924050" cy="742950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B0B93E-835C-0DE5-BA0D-0DCE4EE338C2}"/>
              </a:ext>
            </a:extLst>
          </p:cNvPr>
          <p:cNvSpPr txBox="1"/>
          <p:nvPr/>
        </p:nvSpPr>
        <p:spPr>
          <a:xfrm>
            <a:off x="933189" y="5962828"/>
            <a:ext cx="40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9"/>
              </a:rPr>
              <a:t>regex101: build, test, and debug regex</a:t>
            </a:r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5093" y="56804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FA95AF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실습 예시</a:t>
            </a:r>
            <a:endParaRPr lang="en-US" sz="44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486400" y="1313074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5996583" y="1313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Anton" pitchFamily="34" charset="-120"/>
              </a:rPr>
              <a:t>HTML</a:t>
            </a:r>
            <a:endParaRPr lang="en-US" sz="22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9" name="Text 6"/>
          <p:cNvSpPr/>
          <p:nvPr/>
        </p:nvSpPr>
        <p:spPr>
          <a:xfrm>
            <a:off x="5996583" y="1803492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바탕" panose="02030600000101010101" pitchFamily="18" charset="-127"/>
                <a:ea typeface="바탕" panose="02030600000101010101" pitchFamily="18" charset="-127"/>
                <a:cs typeface="Fira Sans" pitchFamily="34" charset="-120"/>
              </a:rPr>
              <a:t>HTML 문서에서 모든 태그를 제거하고 순수한 텍스트만 남깁니다. 복잡한 문서도 간단히 처리합니다.</a:t>
            </a:r>
            <a:endParaRPr lang="en-US" sz="175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656422" y="28921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파이썬 </a:t>
            </a:r>
            <a:r>
              <a:rPr lang="en-US" altLang="ko-KR" sz="22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re </a:t>
            </a:r>
            <a:r>
              <a:rPr lang="ko-KR" altLang="en-US" sz="22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활용 예시</a:t>
            </a:r>
            <a:endParaRPr lang="en-US" sz="220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671102" y="3223787"/>
            <a:ext cx="6365796" cy="4875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08A662-38BE-9C84-74F3-DBF3F23C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1" y="3254091"/>
            <a:ext cx="9144000" cy="49755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581</Words>
  <Application>Microsoft Office PowerPoint</Application>
  <PresentationFormat>사용자 지정</PresentationFormat>
  <Paragraphs>126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Anton</vt:lpstr>
      <vt:lpstr>Fira Sans</vt:lpstr>
      <vt:lpstr>바탕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영빈 손</cp:lastModifiedBy>
  <cp:revision>4</cp:revision>
  <dcterms:created xsi:type="dcterms:W3CDTF">2025-05-24T11:11:34Z</dcterms:created>
  <dcterms:modified xsi:type="dcterms:W3CDTF">2025-05-24T13:04:55Z</dcterms:modified>
</cp:coreProperties>
</file>