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6.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 id="2147483707" r:id="rId2"/>
  </p:sldMasterIdLst>
  <p:notesMasterIdLst>
    <p:notesMasterId r:id="rId35"/>
  </p:notesMasterIdLst>
  <p:handoutMasterIdLst>
    <p:handoutMasterId r:id="rId36"/>
  </p:handoutMasterIdLst>
  <p:sldIdLst>
    <p:sldId id="2775" r:id="rId3"/>
    <p:sldId id="2797" r:id="rId4"/>
    <p:sldId id="2790" r:id="rId5"/>
    <p:sldId id="2791" r:id="rId6"/>
    <p:sldId id="2799" r:id="rId7"/>
    <p:sldId id="2801" r:id="rId8"/>
    <p:sldId id="2802" r:id="rId9"/>
    <p:sldId id="2803" r:id="rId10"/>
    <p:sldId id="2812" r:id="rId11"/>
    <p:sldId id="2806" r:id="rId12"/>
    <p:sldId id="2798" r:id="rId13"/>
    <p:sldId id="2813" r:id="rId14"/>
    <p:sldId id="2807" r:id="rId15"/>
    <p:sldId id="2808" r:id="rId16"/>
    <p:sldId id="2809" r:id="rId17"/>
    <p:sldId id="2810" r:id="rId18"/>
    <p:sldId id="2811" r:id="rId19"/>
    <p:sldId id="2818" r:id="rId20"/>
    <p:sldId id="2721" r:id="rId21"/>
    <p:sldId id="2816" r:id="rId22"/>
    <p:sldId id="2817" r:id="rId23"/>
    <p:sldId id="2821" r:id="rId24"/>
    <p:sldId id="2832" r:id="rId25"/>
    <p:sldId id="2792" r:id="rId26"/>
    <p:sldId id="2824" r:id="rId27"/>
    <p:sldId id="2829" r:id="rId28"/>
    <p:sldId id="2825" r:id="rId29"/>
    <p:sldId id="2833" r:id="rId30"/>
    <p:sldId id="2823" r:id="rId31"/>
    <p:sldId id="2826" r:id="rId32"/>
    <p:sldId id="2831" r:id="rId33"/>
    <p:sldId id="2794" r:id="rId34"/>
  </p:sldIdLst>
  <p:sldSz cx="12858750" cy="7232650"/>
  <p:notesSz cx="6858000" cy="9144000"/>
  <p:custDataLst>
    <p:tags r:id="rId3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C6B"/>
    <a:srgbClr val="058D2A"/>
    <a:srgbClr val="FFC000"/>
    <a:srgbClr val="000000"/>
    <a:srgbClr val="003366"/>
    <a:srgbClr val="2DDE45"/>
    <a:srgbClr val="66CCFF"/>
    <a:srgbClr val="125B26"/>
    <a:srgbClr val="27B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4" autoAdjust="0"/>
    <p:restoredTop sz="95317" autoAdjust="0"/>
  </p:normalViewPr>
  <p:slideViewPr>
    <p:cSldViewPr>
      <p:cViewPr varScale="1">
        <p:scale>
          <a:sx n="64" d="100"/>
          <a:sy n="64" d="100"/>
        </p:scale>
        <p:origin x="126" y="78"/>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86" d="100"/>
        <a:sy n="86"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4753\Desktop\UBI&#35843;&#30740;\&#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4753\Desktop\UBI&#35843;&#30740;\&#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4753\Desktop\UBI&#35843;&#30740;\&#26032;&#24314;%20Microsoft%20Excel%20&#24037;&#20316;&#349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4753\Desktop\UBI&#35843;&#30740;\&#26032;&#24314;%20Microsoft%20Excel%20&#24037;&#20316;&#34920;.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预计</a:t>
            </a:r>
            <a:r>
              <a:rPr lang="en-US" altLang="zh-CN"/>
              <a:t>2020</a:t>
            </a:r>
            <a:r>
              <a:rPr lang="zh-CN" altLang="en-US"/>
              <a:t>年</a:t>
            </a:r>
            <a:r>
              <a:rPr lang="en-US" altLang="zh-CN"/>
              <a:t>UBI</a:t>
            </a:r>
            <a:r>
              <a:rPr lang="zh-CN" altLang="en-US"/>
              <a:t>市场规模</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Sheet1!$A$2</c:f>
              <c:strCache>
                <c:ptCount val="1"/>
                <c:pt idx="0">
                  <c:v>车险保费</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2014年</c:v>
                </c:pt>
                <c:pt idx="1">
                  <c:v>2015年</c:v>
                </c:pt>
                <c:pt idx="2">
                  <c:v>2016年</c:v>
                </c:pt>
                <c:pt idx="3">
                  <c:v>2017年</c:v>
                </c:pt>
                <c:pt idx="4">
                  <c:v>2018年</c:v>
                </c:pt>
                <c:pt idx="5">
                  <c:v>2019年</c:v>
                </c:pt>
                <c:pt idx="6">
                  <c:v>2020年</c:v>
                </c:pt>
              </c:strCache>
            </c:strRef>
          </c:cat>
          <c:val>
            <c:numRef>
              <c:f>Sheet1!$B$2:$H$2</c:f>
              <c:numCache>
                <c:formatCode>General</c:formatCode>
                <c:ptCount val="7"/>
                <c:pt idx="0">
                  <c:v>5516</c:v>
                </c:pt>
                <c:pt idx="1">
                  <c:v>6199</c:v>
                </c:pt>
                <c:pt idx="2">
                  <c:v>6757</c:v>
                </c:pt>
                <c:pt idx="3">
                  <c:v>7365</c:v>
                </c:pt>
                <c:pt idx="4">
                  <c:v>8028</c:v>
                </c:pt>
                <c:pt idx="5">
                  <c:v>8750</c:v>
                </c:pt>
                <c:pt idx="6">
                  <c:v>9420</c:v>
                </c:pt>
              </c:numCache>
            </c:numRef>
          </c:val>
          <c:extLst>
            <c:ext xmlns:c16="http://schemas.microsoft.com/office/drawing/2014/chart" uri="{C3380CC4-5D6E-409C-BE32-E72D297353CC}">
              <c16:uniqueId val="{00000000-672D-4933-9899-AF51881EB1BE}"/>
            </c:ext>
          </c:extLst>
        </c:ser>
        <c:ser>
          <c:idx val="1"/>
          <c:order val="1"/>
          <c:tx>
            <c:strRef>
              <c:f>Sheet1!$A$3</c:f>
              <c:strCache>
                <c:ptCount val="1"/>
                <c:pt idx="0">
                  <c:v>UBI</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2014年</c:v>
                </c:pt>
                <c:pt idx="1">
                  <c:v>2015年</c:v>
                </c:pt>
                <c:pt idx="2">
                  <c:v>2016年</c:v>
                </c:pt>
                <c:pt idx="3">
                  <c:v>2017年</c:v>
                </c:pt>
                <c:pt idx="4">
                  <c:v>2018年</c:v>
                </c:pt>
                <c:pt idx="5">
                  <c:v>2019年</c:v>
                </c:pt>
                <c:pt idx="6">
                  <c:v>2020年</c:v>
                </c:pt>
              </c:strCache>
            </c:strRef>
          </c:cat>
          <c:val>
            <c:numRef>
              <c:f>Sheet1!$B$3:$H$3</c:f>
              <c:numCache>
                <c:formatCode>General</c:formatCode>
                <c:ptCount val="7"/>
                <c:pt idx="0">
                  <c:v>0</c:v>
                </c:pt>
                <c:pt idx="1">
                  <c:v>0</c:v>
                </c:pt>
                <c:pt idx="2">
                  <c:v>338</c:v>
                </c:pt>
                <c:pt idx="3">
                  <c:v>368</c:v>
                </c:pt>
                <c:pt idx="4">
                  <c:v>803</c:v>
                </c:pt>
                <c:pt idx="5">
                  <c:v>875</c:v>
                </c:pt>
                <c:pt idx="6">
                  <c:v>1413</c:v>
                </c:pt>
              </c:numCache>
            </c:numRef>
          </c:val>
          <c:extLst>
            <c:ext xmlns:c16="http://schemas.microsoft.com/office/drawing/2014/chart" uri="{C3380CC4-5D6E-409C-BE32-E72D297353CC}">
              <c16:uniqueId val="{00000001-672D-4933-9899-AF51881EB1BE}"/>
            </c:ext>
          </c:extLst>
        </c:ser>
        <c:dLbls>
          <c:showLegendKey val="0"/>
          <c:showVal val="1"/>
          <c:showCatName val="0"/>
          <c:showSerName val="0"/>
          <c:showPercent val="0"/>
          <c:showBubbleSize val="0"/>
        </c:dLbls>
        <c:gapWidth val="150"/>
        <c:axId val="511699488"/>
        <c:axId val="511702768"/>
      </c:barChart>
      <c:lineChart>
        <c:grouping val="standard"/>
        <c:varyColors val="0"/>
        <c:ser>
          <c:idx val="2"/>
          <c:order val="2"/>
          <c:tx>
            <c:strRef>
              <c:f>Sheet1!$A$4</c:f>
              <c:strCache>
                <c:ptCount val="1"/>
                <c:pt idx="0">
                  <c:v>UBI增速</c:v>
                </c:pt>
              </c:strCache>
            </c:strRef>
          </c:tx>
          <c:spPr>
            <a:ln w="28575" cap="rnd">
              <a:solidFill>
                <a:schemeClr val="accent3"/>
              </a:solidFill>
              <a:round/>
            </a:ln>
            <a:effectLst/>
          </c:spPr>
          <c:marker>
            <c:symbol val="none"/>
          </c:marker>
          <c:dLbls>
            <c:delete val="1"/>
          </c:dLbls>
          <c:cat>
            <c:strRef>
              <c:f>Sheet1!$B$1:$H$1</c:f>
              <c:strCache>
                <c:ptCount val="7"/>
                <c:pt idx="0">
                  <c:v>2014年</c:v>
                </c:pt>
                <c:pt idx="1">
                  <c:v>2015年</c:v>
                </c:pt>
                <c:pt idx="2">
                  <c:v>2016年</c:v>
                </c:pt>
                <c:pt idx="3">
                  <c:v>2017年</c:v>
                </c:pt>
                <c:pt idx="4">
                  <c:v>2018年</c:v>
                </c:pt>
                <c:pt idx="5">
                  <c:v>2019年</c:v>
                </c:pt>
                <c:pt idx="6">
                  <c:v>2020年</c:v>
                </c:pt>
              </c:strCache>
            </c:strRef>
          </c:cat>
          <c:val>
            <c:numRef>
              <c:f>Sheet1!$B$4:$H$4</c:f>
              <c:numCache>
                <c:formatCode>General</c:formatCode>
                <c:ptCount val="7"/>
                <c:pt idx="3" formatCode="0%">
                  <c:v>0</c:v>
                </c:pt>
                <c:pt idx="4" formatCode="0%">
                  <c:v>1.2</c:v>
                </c:pt>
                <c:pt idx="5" formatCode="0%">
                  <c:v>0.16</c:v>
                </c:pt>
                <c:pt idx="6" formatCode="0%">
                  <c:v>0.63</c:v>
                </c:pt>
              </c:numCache>
            </c:numRef>
          </c:val>
          <c:smooth val="0"/>
          <c:extLst>
            <c:ext xmlns:c16="http://schemas.microsoft.com/office/drawing/2014/chart" uri="{C3380CC4-5D6E-409C-BE32-E72D297353CC}">
              <c16:uniqueId val="{00000002-672D-4933-9899-AF51881EB1BE}"/>
            </c:ext>
          </c:extLst>
        </c:ser>
        <c:dLbls>
          <c:showLegendKey val="0"/>
          <c:showVal val="1"/>
          <c:showCatName val="0"/>
          <c:showSerName val="0"/>
          <c:showPercent val="0"/>
          <c:showBubbleSize val="0"/>
        </c:dLbls>
        <c:marker val="1"/>
        <c:smooth val="0"/>
        <c:axId val="511703752"/>
        <c:axId val="511701784"/>
      </c:lineChart>
      <c:catAx>
        <c:axId val="51169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1702768"/>
        <c:crosses val="autoZero"/>
        <c:auto val="1"/>
        <c:lblAlgn val="ctr"/>
        <c:lblOffset val="100"/>
        <c:noMultiLvlLbl val="0"/>
      </c:catAx>
      <c:valAx>
        <c:axId val="511702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1699488"/>
        <c:crosses val="autoZero"/>
        <c:crossBetween val="between"/>
      </c:valAx>
      <c:valAx>
        <c:axId val="51170178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1703752"/>
        <c:crosses val="max"/>
        <c:crossBetween val="between"/>
      </c:valAx>
      <c:catAx>
        <c:axId val="511703752"/>
        <c:scaling>
          <c:orientation val="minMax"/>
        </c:scaling>
        <c:delete val="1"/>
        <c:axPos val="b"/>
        <c:numFmt formatCode="General" sourceLinked="1"/>
        <c:majorTickMark val="none"/>
        <c:minorTickMark val="none"/>
        <c:tickLblPos val="nextTo"/>
        <c:crossAx val="51170178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altLang="zh-CN"/>
              <a:t>2020</a:t>
            </a:r>
            <a:r>
              <a:rPr lang="zh-CN" altLang="en-US"/>
              <a:t>年</a:t>
            </a:r>
            <a:r>
              <a:rPr lang="en-US" altLang="zh-CN"/>
              <a:t>UBI</a:t>
            </a:r>
            <a:r>
              <a:rPr lang="zh-CN" altLang="en-US"/>
              <a:t>相关产业的市场规模</a:t>
            </a:r>
          </a:p>
        </c:rich>
      </c:tx>
      <c:layout>
        <c:manualLayout>
          <c:xMode val="edge"/>
          <c:yMode val="edge"/>
          <c:x val="0.22222222222222221"/>
          <c:y val="2.7777777777777776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1"/>
          <c:order val="0"/>
          <c:spPr>
            <a:noFill/>
            <a:ln>
              <a:noFill/>
            </a:ln>
            <a:effectLst/>
          </c:spPr>
          <c:invertIfNegative val="0"/>
          <c:dLbls>
            <c:delete val="1"/>
          </c:dLbls>
          <c:cat>
            <c:strRef>
              <c:f>Sheet2!$A$2:$A$6</c:f>
              <c:strCache>
                <c:ptCount val="5"/>
                <c:pt idx="0">
                  <c:v>产业规模</c:v>
                </c:pt>
                <c:pt idx="1">
                  <c:v>UBI保费</c:v>
                </c:pt>
                <c:pt idx="2">
                  <c:v>车联网设备</c:v>
                </c:pt>
                <c:pt idx="3">
                  <c:v>OBD</c:v>
                </c:pt>
                <c:pt idx="4">
                  <c:v>数据与服务</c:v>
                </c:pt>
              </c:strCache>
            </c:strRef>
          </c:cat>
          <c:val>
            <c:numRef>
              <c:f>Sheet2!$C$2:$C$6</c:f>
              <c:numCache>
                <c:formatCode>General</c:formatCode>
                <c:ptCount val="5"/>
                <c:pt idx="0">
                  <c:v>0</c:v>
                </c:pt>
                <c:pt idx="1">
                  <c:v>992</c:v>
                </c:pt>
                <c:pt idx="2">
                  <c:v>542</c:v>
                </c:pt>
                <c:pt idx="3">
                  <c:v>500</c:v>
                </c:pt>
                <c:pt idx="4">
                  <c:v>0</c:v>
                </c:pt>
              </c:numCache>
            </c:numRef>
          </c:val>
          <c:extLst>
            <c:ext xmlns:c16="http://schemas.microsoft.com/office/drawing/2014/chart" uri="{C3380CC4-5D6E-409C-BE32-E72D297353CC}">
              <c16:uniqueId val="{00000000-14C3-4ECD-8B3E-4586763456FD}"/>
            </c:ext>
          </c:extLst>
        </c:ser>
        <c:ser>
          <c:idx val="0"/>
          <c:order val="1"/>
          <c:spPr>
            <a:solidFill>
              <a:srgbClr val="C00000"/>
            </a:solidFill>
            <a:ln>
              <a:noFill/>
            </a:ln>
            <a:effectLst/>
          </c:spPr>
          <c:invertIfNegative val="0"/>
          <c:dPt>
            <c:idx val="1"/>
            <c:invertIfNegative val="0"/>
            <c:bubble3D val="0"/>
            <c:spPr>
              <a:solidFill>
                <a:schemeClr val="bg1">
                  <a:lumMod val="50000"/>
                </a:schemeClr>
              </a:solidFill>
              <a:ln>
                <a:noFill/>
              </a:ln>
              <a:effectLst/>
            </c:spPr>
            <c:extLst>
              <c:ext xmlns:c16="http://schemas.microsoft.com/office/drawing/2014/chart" uri="{C3380CC4-5D6E-409C-BE32-E72D297353CC}">
                <c16:uniqueId val="{00000002-14C3-4ECD-8B3E-4586763456FD}"/>
              </c:ext>
            </c:extLst>
          </c:dPt>
          <c:dPt>
            <c:idx val="2"/>
            <c:invertIfNegative val="0"/>
            <c:bubble3D val="0"/>
            <c:spPr>
              <a:solidFill>
                <a:schemeClr val="bg1">
                  <a:lumMod val="50000"/>
                </a:schemeClr>
              </a:solidFill>
              <a:ln>
                <a:noFill/>
              </a:ln>
              <a:effectLst/>
            </c:spPr>
            <c:extLst>
              <c:ext xmlns:c16="http://schemas.microsoft.com/office/drawing/2014/chart" uri="{C3380CC4-5D6E-409C-BE32-E72D297353CC}">
                <c16:uniqueId val="{00000004-14C3-4ECD-8B3E-4586763456FD}"/>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6-14C3-4ECD-8B3E-4586763456FD}"/>
              </c:ext>
            </c:extLst>
          </c:dPt>
          <c:dPt>
            <c:idx val="4"/>
            <c:invertIfNegative val="0"/>
            <c:bubble3D val="0"/>
            <c:spPr>
              <a:solidFill>
                <a:schemeClr val="bg1">
                  <a:lumMod val="50000"/>
                </a:schemeClr>
              </a:solidFill>
              <a:ln>
                <a:noFill/>
              </a:ln>
              <a:effectLst/>
            </c:spPr>
            <c:extLst>
              <c:ext xmlns:c16="http://schemas.microsoft.com/office/drawing/2014/chart" uri="{C3380CC4-5D6E-409C-BE32-E72D297353CC}">
                <c16:uniqueId val="{00000008-14C3-4ECD-8B3E-4586763456FD}"/>
              </c:ext>
            </c:extLst>
          </c:dPt>
          <c:dLbls>
            <c:dLbl>
              <c:idx val="0"/>
              <c:layout>
                <c:manualLayout>
                  <c:x val="0"/>
                  <c:y val="-0.3472222222222222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4C3-4ECD-8B3E-4586763456FD}"/>
                </c:ext>
              </c:extLst>
            </c:dLbl>
            <c:dLbl>
              <c:idx val="1"/>
              <c:layout>
                <c:manualLayout>
                  <c:x val="-5.0925337632079971E-17"/>
                  <c:y val="-0.2314814814814815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4C3-4ECD-8B3E-4586763456FD}"/>
                </c:ext>
              </c:extLst>
            </c:dLbl>
            <c:dLbl>
              <c:idx val="2"/>
              <c:layout>
                <c:manualLayout>
                  <c:x val="-1.0185067526415994E-16"/>
                  <c:y val="-9.722222222222222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4C3-4ECD-8B3E-4586763456FD}"/>
                </c:ext>
              </c:extLst>
            </c:dLbl>
            <c:dLbl>
              <c:idx val="3"/>
              <c:layout>
                <c:manualLayout>
                  <c:x val="0"/>
                  <c:y val="-4.166666666666666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4C3-4ECD-8B3E-4586763456FD}"/>
                </c:ext>
              </c:extLst>
            </c:dLbl>
            <c:dLbl>
              <c:idx val="4"/>
              <c:layout>
                <c:manualLayout>
                  <c:x val="5.5555555555554534E-3"/>
                  <c:y val="-0.1111111111111112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4C3-4ECD-8B3E-4586763456F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Sheet2!$A$2:$A$6</c:f>
              <c:strCache>
                <c:ptCount val="5"/>
                <c:pt idx="0">
                  <c:v>产业规模</c:v>
                </c:pt>
                <c:pt idx="1">
                  <c:v>UBI保费</c:v>
                </c:pt>
                <c:pt idx="2">
                  <c:v>车联网设备</c:v>
                </c:pt>
                <c:pt idx="3">
                  <c:v>OBD</c:v>
                </c:pt>
                <c:pt idx="4">
                  <c:v>数据与服务</c:v>
                </c:pt>
              </c:strCache>
            </c:strRef>
          </c:cat>
          <c:val>
            <c:numRef>
              <c:f>Sheet2!$B$2:$B$6</c:f>
              <c:numCache>
                <c:formatCode>General</c:formatCode>
                <c:ptCount val="5"/>
                <c:pt idx="0">
                  <c:v>2405</c:v>
                </c:pt>
                <c:pt idx="1">
                  <c:v>1413</c:v>
                </c:pt>
                <c:pt idx="2">
                  <c:v>450</c:v>
                </c:pt>
                <c:pt idx="3">
                  <c:v>42</c:v>
                </c:pt>
                <c:pt idx="4">
                  <c:v>500</c:v>
                </c:pt>
              </c:numCache>
            </c:numRef>
          </c:val>
          <c:extLst>
            <c:ext xmlns:c16="http://schemas.microsoft.com/office/drawing/2014/chart" uri="{C3380CC4-5D6E-409C-BE32-E72D297353CC}">
              <c16:uniqueId val="{0000000A-14C3-4ECD-8B3E-4586763456FD}"/>
            </c:ext>
          </c:extLst>
        </c:ser>
        <c:dLbls>
          <c:dLblPos val="ctr"/>
          <c:showLegendKey val="0"/>
          <c:showVal val="1"/>
          <c:showCatName val="0"/>
          <c:showSerName val="0"/>
          <c:showPercent val="0"/>
          <c:showBubbleSize val="0"/>
        </c:dLbls>
        <c:gapWidth val="150"/>
        <c:overlap val="100"/>
        <c:axId val="657240528"/>
        <c:axId val="657243480"/>
      </c:barChart>
      <c:catAx>
        <c:axId val="65724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57243480"/>
        <c:crosses val="autoZero"/>
        <c:auto val="1"/>
        <c:lblAlgn val="ctr"/>
        <c:lblOffset val="100"/>
        <c:noMultiLvlLbl val="0"/>
      </c:catAx>
      <c:valAx>
        <c:axId val="657243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572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人保、平安、太保三年的成本率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Sheet3!$A$2</c:f>
              <c:strCache>
                <c:ptCount val="1"/>
                <c:pt idx="0">
                  <c:v>2011年</c:v>
                </c:pt>
              </c:strCache>
            </c:strRef>
          </c:tx>
          <c:spPr>
            <a:solidFill>
              <a:schemeClr val="accent1"/>
            </a:solidFill>
            <a:ln>
              <a:noFill/>
            </a:ln>
            <a:effectLst/>
          </c:spPr>
          <c:invertIfNegative val="0"/>
          <c:cat>
            <c:strRef>
              <c:f>Sheet3!$B$1:$D$1</c:f>
              <c:strCache>
                <c:ptCount val="3"/>
                <c:pt idx="0">
                  <c:v>中国人保</c:v>
                </c:pt>
                <c:pt idx="1">
                  <c:v>中国平安</c:v>
                </c:pt>
                <c:pt idx="2">
                  <c:v>中国太保</c:v>
                </c:pt>
              </c:strCache>
            </c:strRef>
          </c:cat>
          <c:val>
            <c:numRef>
              <c:f>Sheet3!$B$2:$D$2</c:f>
              <c:numCache>
                <c:formatCode>0.00%</c:formatCode>
                <c:ptCount val="3"/>
                <c:pt idx="0">
                  <c:v>0.94099999999999995</c:v>
                </c:pt>
                <c:pt idx="1">
                  <c:v>0.93420000000000003</c:v>
                </c:pt>
                <c:pt idx="2">
                  <c:v>0.96930000000000005</c:v>
                </c:pt>
              </c:numCache>
            </c:numRef>
          </c:val>
          <c:extLst>
            <c:ext xmlns:c16="http://schemas.microsoft.com/office/drawing/2014/chart" uri="{C3380CC4-5D6E-409C-BE32-E72D297353CC}">
              <c16:uniqueId val="{00000000-F4A1-4E80-9848-27491CF80C59}"/>
            </c:ext>
          </c:extLst>
        </c:ser>
        <c:ser>
          <c:idx val="1"/>
          <c:order val="1"/>
          <c:tx>
            <c:strRef>
              <c:f>Sheet3!$A$3</c:f>
              <c:strCache>
                <c:ptCount val="1"/>
                <c:pt idx="0">
                  <c:v>2012年</c:v>
                </c:pt>
              </c:strCache>
            </c:strRef>
          </c:tx>
          <c:spPr>
            <a:solidFill>
              <a:schemeClr val="accent2"/>
            </a:solidFill>
            <a:ln>
              <a:noFill/>
            </a:ln>
            <a:effectLst/>
          </c:spPr>
          <c:invertIfNegative val="0"/>
          <c:cat>
            <c:strRef>
              <c:f>Sheet3!$B$1:$D$1</c:f>
              <c:strCache>
                <c:ptCount val="3"/>
                <c:pt idx="0">
                  <c:v>中国人保</c:v>
                </c:pt>
                <c:pt idx="1">
                  <c:v>中国平安</c:v>
                </c:pt>
                <c:pt idx="2">
                  <c:v>中国太保</c:v>
                </c:pt>
              </c:strCache>
            </c:strRef>
          </c:cat>
          <c:val>
            <c:numRef>
              <c:f>Sheet3!$B$3:$D$3</c:f>
              <c:numCache>
                <c:formatCode>0.00%</c:formatCode>
                <c:ptCount val="3"/>
                <c:pt idx="0">
                  <c:v>0.95209999999999995</c:v>
                </c:pt>
                <c:pt idx="1">
                  <c:v>0.95320000000000005</c:v>
                </c:pt>
                <c:pt idx="2">
                  <c:v>0.97529999999999994</c:v>
                </c:pt>
              </c:numCache>
            </c:numRef>
          </c:val>
          <c:extLst>
            <c:ext xmlns:c16="http://schemas.microsoft.com/office/drawing/2014/chart" uri="{C3380CC4-5D6E-409C-BE32-E72D297353CC}">
              <c16:uniqueId val="{00000001-F4A1-4E80-9848-27491CF80C59}"/>
            </c:ext>
          </c:extLst>
        </c:ser>
        <c:ser>
          <c:idx val="2"/>
          <c:order val="2"/>
          <c:tx>
            <c:strRef>
              <c:f>Sheet3!$A$4</c:f>
              <c:strCache>
                <c:ptCount val="1"/>
                <c:pt idx="0">
                  <c:v>2013年</c:v>
                </c:pt>
              </c:strCache>
            </c:strRef>
          </c:tx>
          <c:spPr>
            <a:solidFill>
              <a:schemeClr val="accent3"/>
            </a:solidFill>
            <a:ln>
              <a:noFill/>
            </a:ln>
            <a:effectLst/>
          </c:spPr>
          <c:invertIfNegative val="0"/>
          <c:cat>
            <c:strRef>
              <c:f>Sheet3!$B$1:$D$1</c:f>
              <c:strCache>
                <c:ptCount val="3"/>
                <c:pt idx="0">
                  <c:v>中国人保</c:v>
                </c:pt>
                <c:pt idx="1">
                  <c:v>中国平安</c:v>
                </c:pt>
                <c:pt idx="2">
                  <c:v>中国太保</c:v>
                </c:pt>
              </c:strCache>
            </c:strRef>
          </c:cat>
          <c:val>
            <c:numRef>
              <c:f>Sheet3!$B$4:$D$4</c:f>
              <c:numCache>
                <c:formatCode>0.00%</c:formatCode>
                <c:ptCount val="3"/>
                <c:pt idx="0">
                  <c:v>0.96919999999999995</c:v>
                </c:pt>
                <c:pt idx="1">
                  <c:v>0.97609999999999997</c:v>
                </c:pt>
                <c:pt idx="2">
                  <c:v>0.99150000000000005</c:v>
                </c:pt>
              </c:numCache>
            </c:numRef>
          </c:val>
          <c:extLst>
            <c:ext xmlns:c16="http://schemas.microsoft.com/office/drawing/2014/chart" uri="{C3380CC4-5D6E-409C-BE32-E72D297353CC}">
              <c16:uniqueId val="{00000002-F4A1-4E80-9848-27491CF80C59}"/>
            </c:ext>
          </c:extLst>
        </c:ser>
        <c:dLbls>
          <c:showLegendKey val="0"/>
          <c:showVal val="0"/>
          <c:showCatName val="0"/>
          <c:showSerName val="0"/>
          <c:showPercent val="0"/>
          <c:showBubbleSize val="0"/>
        </c:dLbls>
        <c:gapWidth val="219"/>
        <c:overlap val="-27"/>
        <c:axId val="521682472"/>
        <c:axId val="521682800"/>
      </c:barChart>
      <c:catAx>
        <c:axId val="521682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21682800"/>
        <c:crosses val="autoZero"/>
        <c:auto val="1"/>
        <c:lblAlgn val="ctr"/>
        <c:lblOffset val="100"/>
        <c:noMultiLvlLbl val="0"/>
      </c:catAx>
      <c:valAx>
        <c:axId val="5216828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21682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altLang="zh-CN"/>
              <a:t>2020</a:t>
            </a:r>
            <a:r>
              <a:rPr lang="zh-CN" altLang="en-US"/>
              <a:t>年</a:t>
            </a:r>
            <a:r>
              <a:rPr lang="en-US" altLang="zh-CN"/>
              <a:t>UBI</a:t>
            </a:r>
            <a:r>
              <a:rPr lang="zh-CN" altLang="en-US"/>
              <a:t>相关产业的市场规模</a:t>
            </a:r>
          </a:p>
        </c:rich>
      </c:tx>
      <c:layout>
        <c:manualLayout>
          <c:xMode val="edge"/>
          <c:yMode val="edge"/>
          <c:x val="0.22222222222222221"/>
          <c:y val="2.7777777777777776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4799744472836346E-2"/>
          <c:y val="0.11813943071581112"/>
          <c:w val="0.93520025552716368"/>
          <c:h val="0.82611323609546028"/>
        </c:manualLayout>
      </c:layout>
      <c:barChart>
        <c:barDir val="col"/>
        <c:grouping val="stacked"/>
        <c:varyColors val="0"/>
        <c:ser>
          <c:idx val="1"/>
          <c:order val="0"/>
          <c:spPr>
            <a:noFill/>
            <a:ln>
              <a:noFill/>
            </a:ln>
            <a:effectLst/>
          </c:spPr>
          <c:invertIfNegative val="0"/>
          <c:dLbls>
            <c:delete val="1"/>
          </c:dLbls>
          <c:cat>
            <c:strRef>
              <c:f>Sheet2!$A$2:$A$6</c:f>
              <c:strCache>
                <c:ptCount val="5"/>
                <c:pt idx="0">
                  <c:v>产业规模</c:v>
                </c:pt>
                <c:pt idx="1">
                  <c:v>UBI保费</c:v>
                </c:pt>
                <c:pt idx="2">
                  <c:v>车联网设备</c:v>
                </c:pt>
                <c:pt idx="3">
                  <c:v>OBD</c:v>
                </c:pt>
                <c:pt idx="4">
                  <c:v>数据与服务</c:v>
                </c:pt>
              </c:strCache>
            </c:strRef>
          </c:cat>
          <c:val>
            <c:numRef>
              <c:f>Sheet2!$C$2:$C$6</c:f>
              <c:numCache>
                <c:formatCode>General</c:formatCode>
                <c:ptCount val="5"/>
                <c:pt idx="0">
                  <c:v>0</c:v>
                </c:pt>
                <c:pt idx="1">
                  <c:v>992</c:v>
                </c:pt>
                <c:pt idx="2">
                  <c:v>542</c:v>
                </c:pt>
                <c:pt idx="3">
                  <c:v>500</c:v>
                </c:pt>
                <c:pt idx="4">
                  <c:v>0</c:v>
                </c:pt>
              </c:numCache>
            </c:numRef>
          </c:val>
          <c:extLst>
            <c:ext xmlns:c16="http://schemas.microsoft.com/office/drawing/2014/chart" uri="{C3380CC4-5D6E-409C-BE32-E72D297353CC}">
              <c16:uniqueId val="{00000000-14C3-4ECD-8B3E-4586763456FD}"/>
            </c:ext>
          </c:extLst>
        </c:ser>
        <c:ser>
          <c:idx val="0"/>
          <c:order val="1"/>
          <c:spPr>
            <a:solidFill>
              <a:srgbClr val="C00000"/>
            </a:solidFill>
            <a:ln>
              <a:noFill/>
            </a:ln>
            <a:effectLst/>
          </c:spPr>
          <c:invertIfNegative val="0"/>
          <c:dPt>
            <c:idx val="1"/>
            <c:invertIfNegative val="0"/>
            <c:bubble3D val="0"/>
            <c:spPr>
              <a:solidFill>
                <a:schemeClr val="bg1">
                  <a:lumMod val="50000"/>
                </a:schemeClr>
              </a:solidFill>
              <a:ln>
                <a:noFill/>
              </a:ln>
              <a:effectLst/>
            </c:spPr>
            <c:extLst>
              <c:ext xmlns:c16="http://schemas.microsoft.com/office/drawing/2014/chart" uri="{C3380CC4-5D6E-409C-BE32-E72D297353CC}">
                <c16:uniqueId val="{00000002-14C3-4ECD-8B3E-4586763456FD}"/>
              </c:ext>
            </c:extLst>
          </c:dPt>
          <c:dPt>
            <c:idx val="2"/>
            <c:invertIfNegative val="0"/>
            <c:bubble3D val="0"/>
            <c:spPr>
              <a:solidFill>
                <a:schemeClr val="bg1">
                  <a:lumMod val="50000"/>
                </a:schemeClr>
              </a:solidFill>
              <a:ln>
                <a:noFill/>
              </a:ln>
              <a:effectLst/>
            </c:spPr>
            <c:extLst>
              <c:ext xmlns:c16="http://schemas.microsoft.com/office/drawing/2014/chart" uri="{C3380CC4-5D6E-409C-BE32-E72D297353CC}">
                <c16:uniqueId val="{00000004-14C3-4ECD-8B3E-4586763456FD}"/>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6-14C3-4ECD-8B3E-4586763456FD}"/>
              </c:ext>
            </c:extLst>
          </c:dPt>
          <c:dPt>
            <c:idx val="4"/>
            <c:invertIfNegative val="0"/>
            <c:bubble3D val="0"/>
            <c:spPr>
              <a:solidFill>
                <a:schemeClr val="bg1">
                  <a:lumMod val="50000"/>
                </a:schemeClr>
              </a:solidFill>
              <a:ln>
                <a:noFill/>
              </a:ln>
              <a:effectLst/>
            </c:spPr>
            <c:extLst>
              <c:ext xmlns:c16="http://schemas.microsoft.com/office/drawing/2014/chart" uri="{C3380CC4-5D6E-409C-BE32-E72D297353CC}">
                <c16:uniqueId val="{00000008-14C3-4ECD-8B3E-4586763456FD}"/>
              </c:ext>
            </c:extLst>
          </c:dPt>
          <c:dLbls>
            <c:dLbl>
              <c:idx val="0"/>
              <c:layout>
                <c:manualLayout>
                  <c:x val="0"/>
                  <c:y val="-0.3472222222222222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4C3-4ECD-8B3E-4586763456FD}"/>
                </c:ext>
              </c:extLst>
            </c:dLbl>
            <c:dLbl>
              <c:idx val="1"/>
              <c:layout>
                <c:manualLayout>
                  <c:x val="-5.0925337632079971E-17"/>
                  <c:y val="-0.2314814814814815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4C3-4ECD-8B3E-4586763456FD}"/>
                </c:ext>
              </c:extLst>
            </c:dLbl>
            <c:dLbl>
              <c:idx val="2"/>
              <c:layout>
                <c:manualLayout>
                  <c:x val="-1.0185067526415994E-16"/>
                  <c:y val="-9.722222222222222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4C3-4ECD-8B3E-4586763456FD}"/>
                </c:ext>
              </c:extLst>
            </c:dLbl>
            <c:dLbl>
              <c:idx val="3"/>
              <c:layout>
                <c:manualLayout>
                  <c:x val="0"/>
                  <c:y val="-4.166666666666666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4C3-4ECD-8B3E-4586763456FD}"/>
                </c:ext>
              </c:extLst>
            </c:dLbl>
            <c:dLbl>
              <c:idx val="4"/>
              <c:layout>
                <c:manualLayout>
                  <c:x val="5.5555555555554534E-3"/>
                  <c:y val="-0.1111111111111112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4C3-4ECD-8B3E-4586763456F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Sheet2!$A$2:$A$6</c:f>
              <c:strCache>
                <c:ptCount val="5"/>
                <c:pt idx="0">
                  <c:v>产业规模</c:v>
                </c:pt>
                <c:pt idx="1">
                  <c:v>UBI保费</c:v>
                </c:pt>
                <c:pt idx="2">
                  <c:v>车联网设备</c:v>
                </c:pt>
                <c:pt idx="3">
                  <c:v>OBD</c:v>
                </c:pt>
                <c:pt idx="4">
                  <c:v>数据与服务</c:v>
                </c:pt>
              </c:strCache>
            </c:strRef>
          </c:cat>
          <c:val>
            <c:numRef>
              <c:f>Sheet2!$B$2:$B$6</c:f>
              <c:numCache>
                <c:formatCode>General</c:formatCode>
                <c:ptCount val="5"/>
                <c:pt idx="0">
                  <c:v>2405</c:v>
                </c:pt>
                <c:pt idx="1">
                  <c:v>1413</c:v>
                </c:pt>
                <c:pt idx="2">
                  <c:v>450</c:v>
                </c:pt>
                <c:pt idx="3">
                  <c:v>42</c:v>
                </c:pt>
                <c:pt idx="4">
                  <c:v>500</c:v>
                </c:pt>
              </c:numCache>
            </c:numRef>
          </c:val>
          <c:extLst>
            <c:ext xmlns:c16="http://schemas.microsoft.com/office/drawing/2014/chart" uri="{C3380CC4-5D6E-409C-BE32-E72D297353CC}">
              <c16:uniqueId val="{0000000A-14C3-4ECD-8B3E-4586763456FD}"/>
            </c:ext>
          </c:extLst>
        </c:ser>
        <c:dLbls>
          <c:dLblPos val="ctr"/>
          <c:showLegendKey val="0"/>
          <c:showVal val="1"/>
          <c:showCatName val="0"/>
          <c:showSerName val="0"/>
          <c:showPercent val="0"/>
          <c:showBubbleSize val="0"/>
        </c:dLbls>
        <c:gapWidth val="150"/>
        <c:overlap val="100"/>
        <c:axId val="657240528"/>
        <c:axId val="657243480"/>
      </c:barChart>
      <c:catAx>
        <c:axId val="65724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57243480"/>
        <c:crosses val="autoZero"/>
        <c:auto val="1"/>
        <c:lblAlgn val="ctr"/>
        <c:lblOffset val="100"/>
        <c:noMultiLvlLbl val="0"/>
      </c:catAx>
      <c:valAx>
        <c:axId val="657243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572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2018/3/5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2018/3/5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80098FE-C805-4532-821B-05992FEE3077}" type="slidenum">
              <a:rPr lang="zh-CN" altLang="en-US" smtClean="0">
                <a:latin typeface="Calibri" panose="020F0502020204030204" pitchFamily="34" charset="0"/>
              </a:rPr>
              <a:pPr/>
              <a:t>3</a:t>
            </a:fld>
            <a:endParaRPr lang="zh-CN" altLang="en-US">
              <a:latin typeface="Calibri" panose="020F0502020204030204" pitchFamily="34" charset="0"/>
            </a:endParaRPr>
          </a:p>
        </p:txBody>
      </p:sp>
    </p:spTree>
    <p:extLst>
      <p:ext uri="{BB962C8B-B14F-4D97-AF65-F5344CB8AC3E}">
        <p14:creationId xmlns:p14="http://schemas.microsoft.com/office/powerpoint/2010/main" val="357439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extLst>
      <p:ext uri="{BB962C8B-B14F-4D97-AF65-F5344CB8AC3E}">
        <p14:creationId xmlns:p14="http://schemas.microsoft.com/office/powerpoint/2010/main" val="100528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9</a:t>
            </a:fld>
            <a:endParaRPr lang="zh-CN" altLang="en-US"/>
          </a:p>
        </p:txBody>
      </p:sp>
    </p:spTree>
    <p:extLst>
      <p:ext uri="{BB962C8B-B14F-4D97-AF65-F5344CB8AC3E}">
        <p14:creationId xmlns:p14="http://schemas.microsoft.com/office/powerpoint/2010/main" val="159810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13</a:t>
            </a:fld>
            <a:endParaRPr lang="zh-CN" altLang="en-US"/>
          </a:p>
        </p:txBody>
      </p:sp>
    </p:spTree>
    <p:extLst>
      <p:ext uri="{BB962C8B-B14F-4D97-AF65-F5344CB8AC3E}">
        <p14:creationId xmlns:p14="http://schemas.microsoft.com/office/powerpoint/2010/main" val="54930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19</a:t>
            </a:fld>
            <a:endParaRPr lang="zh-CN" altLang="en-US"/>
          </a:p>
        </p:txBody>
      </p:sp>
    </p:spTree>
    <p:extLst>
      <p:ext uri="{BB962C8B-B14F-4D97-AF65-F5344CB8AC3E}">
        <p14:creationId xmlns:p14="http://schemas.microsoft.com/office/powerpoint/2010/main" val="2468271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24</a:t>
            </a:fld>
            <a:endParaRPr lang="zh-CN" altLang="en-US"/>
          </a:p>
        </p:txBody>
      </p:sp>
    </p:spTree>
    <p:extLst>
      <p:ext uri="{BB962C8B-B14F-4D97-AF65-F5344CB8AC3E}">
        <p14:creationId xmlns:p14="http://schemas.microsoft.com/office/powerpoint/2010/main" val="412008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29</a:t>
            </a:fld>
            <a:endParaRPr lang="zh-CN" altLang="en-US"/>
          </a:p>
        </p:txBody>
      </p:sp>
    </p:spTree>
    <p:extLst>
      <p:ext uri="{BB962C8B-B14F-4D97-AF65-F5344CB8AC3E}">
        <p14:creationId xmlns:p14="http://schemas.microsoft.com/office/powerpoint/2010/main" val="231013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2018/3/5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571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a:t>单击此处编辑母版标题样式</a:t>
            </a:r>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373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a:t>单击此处编辑母版标题样式</a:t>
            </a:r>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endParaRPr lang="zh-CN" altLang="en-US"/>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6886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68783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89642"/>
            <a:ext cx="2893219" cy="617119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7" y="289642"/>
            <a:ext cx="8465344" cy="617119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4282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t>2018/3/5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94090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t>2018/3/5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423165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462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64406" y="2246810"/>
            <a:ext cx="10929938" cy="1550332"/>
          </a:xfrm>
        </p:spPr>
        <p:txBody>
          <a:bodyPr/>
          <a:lstStyle/>
          <a:p>
            <a:r>
              <a:rPr lang="zh-CN" altLang="en-US"/>
              <a:t>单击此处编辑母版标题样式</a:t>
            </a:r>
          </a:p>
        </p:txBody>
      </p:sp>
      <p:sp>
        <p:nvSpPr>
          <p:cNvPr id="3" name="副标题 2"/>
          <p:cNvSpPr>
            <a:spLocks noGrp="1"/>
          </p:cNvSpPr>
          <p:nvPr>
            <p:ph type="subTitle" idx="1"/>
          </p:nvPr>
        </p:nvSpPr>
        <p:spPr>
          <a:xfrm>
            <a:off x="1928813" y="4098502"/>
            <a:ext cx="9001125" cy="1848344"/>
          </a:xfrm>
        </p:spPr>
        <p:txBody>
          <a:bodyPr/>
          <a:lstStyle>
            <a:lvl1pPr marL="0" indent="0" algn="ctr">
              <a:buNone/>
              <a:defRPr>
                <a:solidFill>
                  <a:schemeClr val="tx1">
                    <a:tint val="75000"/>
                  </a:schemeClr>
                </a:solidFill>
              </a:defRPr>
            </a:lvl1pPr>
            <a:lvl2pPr marL="574015" indent="0" algn="ctr">
              <a:buNone/>
              <a:defRPr>
                <a:solidFill>
                  <a:schemeClr val="tx1">
                    <a:tint val="75000"/>
                  </a:schemeClr>
                </a:solidFill>
              </a:defRPr>
            </a:lvl2pPr>
            <a:lvl3pPr marL="1148029" indent="0" algn="ctr">
              <a:buNone/>
              <a:defRPr>
                <a:solidFill>
                  <a:schemeClr val="tx1">
                    <a:tint val="75000"/>
                  </a:schemeClr>
                </a:solidFill>
              </a:defRPr>
            </a:lvl3pPr>
            <a:lvl4pPr marL="1722044" indent="0" algn="ctr">
              <a:buNone/>
              <a:defRPr>
                <a:solidFill>
                  <a:schemeClr val="tx1">
                    <a:tint val="75000"/>
                  </a:schemeClr>
                </a:solidFill>
              </a:defRPr>
            </a:lvl4pPr>
            <a:lvl5pPr marL="2296058" indent="0" algn="ctr">
              <a:buNone/>
              <a:defRPr>
                <a:solidFill>
                  <a:schemeClr val="tx1">
                    <a:tint val="75000"/>
                  </a:schemeClr>
                </a:solidFill>
              </a:defRPr>
            </a:lvl5pPr>
            <a:lvl6pPr marL="2870073" indent="0" algn="ctr">
              <a:buNone/>
              <a:defRPr>
                <a:solidFill>
                  <a:schemeClr val="tx1">
                    <a:tint val="75000"/>
                  </a:schemeClr>
                </a:solidFill>
              </a:defRPr>
            </a:lvl6pPr>
            <a:lvl7pPr marL="3444088" indent="0" algn="ctr">
              <a:buNone/>
              <a:defRPr>
                <a:solidFill>
                  <a:schemeClr val="tx1">
                    <a:tint val="75000"/>
                  </a:schemeClr>
                </a:solidFill>
              </a:defRPr>
            </a:lvl7pPr>
            <a:lvl8pPr marL="4018102" indent="0" algn="ctr">
              <a:buNone/>
              <a:defRPr>
                <a:solidFill>
                  <a:schemeClr val="tx1">
                    <a:tint val="75000"/>
                  </a:schemeClr>
                </a:solidFill>
              </a:defRPr>
            </a:lvl8pPr>
            <a:lvl9pPr marL="4592117"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119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6193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a:t>单击此处编辑母版标题样式</a:t>
            </a:r>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solidFill>
                  <a:schemeClr val="tx1">
                    <a:tint val="75000"/>
                  </a:schemeClr>
                </a:solidFill>
              </a:defRPr>
            </a:lvl1pPr>
            <a:lvl2pPr marL="574015" indent="0">
              <a:buNone/>
              <a:defRPr sz="2300">
                <a:solidFill>
                  <a:schemeClr val="tx1">
                    <a:tint val="75000"/>
                  </a:schemeClr>
                </a:solidFill>
              </a:defRPr>
            </a:lvl2pPr>
            <a:lvl3pPr marL="1148029" indent="0">
              <a:buNone/>
              <a:defRPr sz="2000">
                <a:solidFill>
                  <a:schemeClr val="tx1">
                    <a:tint val="75000"/>
                  </a:schemeClr>
                </a:solidFill>
              </a:defRPr>
            </a:lvl3pPr>
            <a:lvl4pPr marL="1722044" indent="0">
              <a:buNone/>
              <a:defRPr sz="1800">
                <a:solidFill>
                  <a:schemeClr val="tx1">
                    <a:tint val="75000"/>
                  </a:schemeClr>
                </a:solidFill>
              </a:defRPr>
            </a:lvl4pPr>
            <a:lvl5pPr marL="2296058" indent="0">
              <a:buNone/>
              <a:defRPr sz="1800">
                <a:solidFill>
                  <a:schemeClr val="tx1">
                    <a:tint val="75000"/>
                  </a:schemeClr>
                </a:solidFill>
              </a:defRPr>
            </a:lvl5pPr>
            <a:lvl6pPr marL="2870073" indent="0">
              <a:buNone/>
              <a:defRPr sz="1800">
                <a:solidFill>
                  <a:schemeClr val="tx1">
                    <a:tint val="75000"/>
                  </a:schemeClr>
                </a:solidFill>
              </a:defRPr>
            </a:lvl6pPr>
            <a:lvl7pPr marL="3444088" indent="0">
              <a:buNone/>
              <a:defRPr sz="1800">
                <a:solidFill>
                  <a:schemeClr val="tx1">
                    <a:tint val="75000"/>
                  </a:schemeClr>
                </a:solidFill>
              </a:defRPr>
            </a:lvl7pPr>
            <a:lvl8pPr marL="4018102" indent="0">
              <a:buNone/>
              <a:defRPr sz="1800">
                <a:solidFill>
                  <a:schemeClr val="tx1">
                    <a:tint val="75000"/>
                  </a:schemeClr>
                </a:solidFill>
              </a:defRPr>
            </a:lvl8pPr>
            <a:lvl9pPr marL="4592117" indent="0">
              <a:buNone/>
              <a:defRPr sz="18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540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687619"/>
            <a:ext cx="5679281" cy="4773215"/>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36531" y="1687619"/>
            <a:ext cx="5679281" cy="4773215"/>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29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464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7265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2018/3/5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2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42938" y="289641"/>
            <a:ext cx="11572875" cy="1205442"/>
          </a:xfrm>
          <a:prstGeom prst="rect">
            <a:avLst/>
          </a:prstGeom>
        </p:spPr>
        <p:txBody>
          <a:bodyPr vert="horz" lIns="114803" tIns="57401" rIns="114803" bIns="57401" rtlCol="0" anchor="ctr">
            <a:normAutofit/>
          </a:bodyPr>
          <a:lstStyle/>
          <a:p>
            <a:r>
              <a:rPr lang="zh-CN" altLang="en-US"/>
              <a:t>单击此处编辑母版标题样式</a:t>
            </a:r>
          </a:p>
        </p:txBody>
      </p:sp>
      <p:sp>
        <p:nvSpPr>
          <p:cNvPr id="3" name="文本占位符 2"/>
          <p:cNvSpPr>
            <a:spLocks noGrp="1"/>
          </p:cNvSpPr>
          <p:nvPr>
            <p:ph type="body" idx="1"/>
          </p:nvPr>
        </p:nvSpPr>
        <p:spPr>
          <a:xfrm>
            <a:off x="642938" y="1687619"/>
            <a:ext cx="11572875" cy="4773215"/>
          </a:xfrm>
          <a:prstGeom prst="rect">
            <a:avLst/>
          </a:prstGeom>
        </p:spPr>
        <p:txBody>
          <a:bodyPr vert="horz" lIns="114803" tIns="57401" rIns="114803" bIns="5740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42937" y="6703595"/>
            <a:ext cx="3000375" cy="385072"/>
          </a:xfrm>
          <a:prstGeom prst="rect">
            <a:avLst/>
          </a:prstGeom>
        </p:spPr>
        <p:txBody>
          <a:bodyPr vert="horz" lIns="114803" tIns="57401" rIns="114803" bIns="57401" rtlCol="0" anchor="ctr"/>
          <a:lstStyle>
            <a:lvl1pPr algn="l">
              <a:defRPr sz="1500">
                <a:solidFill>
                  <a:schemeClr val="tx1">
                    <a:tint val="75000"/>
                  </a:schemeClr>
                </a:solidFill>
              </a:defRPr>
            </a:lvl1pPr>
          </a:lstStyle>
          <a:p>
            <a:pPr defTabSz="1148029"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1148029" fontAlgn="auto">
                <a:spcBef>
                  <a:spcPts val="0"/>
                </a:spcBef>
                <a:spcAft>
                  <a:spcPts val="0"/>
                </a:spcAft>
              </a:pPr>
              <a:t>2018/3/5</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393406" y="6703595"/>
            <a:ext cx="4071938" cy="385072"/>
          </a:xfrm>
          <a:prstGeom prst="rect">
            <a:avLst/>
          </a:prstGeom>
        </p:spPr>
        <p:txBody>
          <a:bodyPr vert="horz" lIns="114803" tIns="57401" rIns="114803" bIns="57401" rtlCol="0" anchor="ctr"/>
          <a:lstStyle>
            <a:lvl1pPr algn="ctr">
              <a:defRPr sz="1500">
                <a:solidFill>
                  <a:schemeClr val="tx1">
                    <a:tint val="75000"/>
                  </a:schemeClr>
                </a:solidFill>
              </a:defRPr>
            </a:lvl1pPr>
          </a:lstStyle>
          <a:p>
            <a:pPr defTabSz="1148029"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9215438" y="6703595"/>
            <a:ext cx="3000375" cy="385072"/>
          </a:xfrm>
          <a:prstGeom prst="rect">
            <a:avLst/>
          </a:prstGeom>
        </p:spPr>
        <p:txBody>
          <a:bodyPr vert="horz" lIns="114803" tIns="57401" rIns="114803" bIns="57401" rtlCol="0" anchor="ctr"/>
          <a:lstStyle>
            <a:lvl1pPr algn="r">
              <a:defRPr sz="1500">
                <a:solidFill>
                  <a:schemeClr val="tx1">
                    <a:tint val="75000"/>
                  </a:schemeClr>
                </a:solidFill>
              </a:defRPr>
            </a:lvl1pPr>
          </a:lstStyle>
          <a:p>
            <a:pPr defTabSz="1148029"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defTabSz="1148029"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46893244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xStyles>
    <p:titleStyle>
      <a:lvl1pPr algn="ctr" defTabSz="1148029" rtl="0" eaLnBrk="1" latinLnBrk="0" hangingPunct="1">
        <a:spcBef>
          <a:spcPct val="0"/>
        </a:spcBef>
        <a:buNone/>
        <a:defRPr sz="5500" kern="1200">
          <a:solidFill>
            <a:schemeClr val="tx1"/>
          </a:solidFill>
          <a:latin typeface="+mj-lt"/>
          <a:ea typeface="+mj-ea"/>
          <a:cs typeface="+mj-cs"/>
        </a:defRPr>
      </a:lvl1pPr>
    </p:titleStyle>
    <p:bodyStyle>
      <a:lvl1pPr marL="430511" indent="-430511" algn="l" defTabSz="1148029"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932774" indent="-358759" algn="l" defTabSz="1148029"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35037" indent="-287007" algn="l" defTabSz="1148029"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2009051"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83066"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57080"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31095"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05110"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79124" indent="-287007" algn="l" defTabSz="1148029"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tags" Target="../tags/tag69.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notesSlide" Target="../notesSlides/notesSlide4.xml"/><Relationship Id="rId5" Type="http://schemas.openxmlformats.org/officeDocument/2006/relationships/tags" Target="../tags/tag66.xml"/><Relationship Id="rId10" Type="http://schemas.openxmlformats.org/officeDocument/2006/relationships/slideLayout" Target="../slideLayouts/slideLayout15.xml"/><Relationship Id="rId4" Type="http://schemas.openxmlformats.org/officeDocument/2006/relationships/tags" Target="../tags/tag65.xml"/><Relationship Id="rId9" Type="http://schemas.openxmlformats.org/officeDocument/2006/relationships/tags" Target="../tags/tag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notesSlide" Target="../notesSlides/notesSlide5.xml"/><Relationship Id="rId5" Type="http://schemas.openxmlformats.org/officeDocument/2006/relationships/tags" Target="../tags/tag75.xml"/><Relationship Id="rId10" Type="http://schemas.openxmlformats.org/officeDocument/2006/relationships/slideLayout" Target="../slideLayouts/slideLayout2.xml"/><Relationship Id="rId4" Type="http://schemas.openxmlformats.org/officeDocument/2006/relationships/tags" Target="../tags/tag74.xml"/><Relationship Id="rId9" Type="http://schemas.openxmlformats.org/officeDocument/2006/relationships/tags" Target="../tags/tag7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tags" Target="../tags/tag87.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notesSlide" Target="../notesSlides/notesSlide6.xml"/><Relationship Id="rId5" Type="http://schemas.openxmlformats.org/officeDocument/2006/relationships/tags" Target="../tags/tag84.xml"/><Relationship Id="rId10" Type="http://schemas.openxmlformats.org/officeDocument/2006/relationships/slideLayout" Target="../slideLayouts/slideLayout2.xml"/><Relationship Id="rId4" Type="http://schemas.openxmlformats.org/officeDocument/2006/relationships/tags" Target="../tags/tag83.xml"/><Relationship Id="rId9" Type="http://schemas.openxmlformats.org/officeDocument/2006/relationships/tags" Target="../tags/tag8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notesSlide" Target="../notesSlides/notesSlide7.xml"/><Relationship Id="rId5" Type="http://schemas.openxmlformats.org/officeDocument/2006/relationships/tags" Target="../tags/tag93.xml"/><Relationship Id="rId10" Type="http://schemas.openxmlformats.org/officeDocument/2006/relationships/slideLayout" Target="../slideLayouts/slideLayout2.xml"/><Relationship Id="rId4" Type="http://schemas.openxmlformats.org/officeDocument/2006/relationships/tags" Target="../tags/tag92.xml"/><Relationship Id="rId9" Type="http://schemas.openxmlformats.org/officeDocument/2006/relationships/tags" Target="../tags/tag97.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41" Type="http://schemas.openxmlformats.org/officeDocument/2006/relationships/tags" Target="../tags/tag4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notesSlide" Target="../notesSlides/notesSlide2.xml"/><Relationship Id="rId5" Type="http://schemas.openxmlformats.org/officeDocument/2006/relationships/tags" Target="../tags/tag48.xml"/><Relationship Id="rId10" Type="http://schemas.openxmlformats.org/officeDocument/2006/relationships/slideLayout" Target="../slideLayouts/slideLayout2.xml"/><Relationship Id="rId4" Type="http://schemas.openxmlformats.org/officeDocument/2006/relationships/tags" Target="../tags/tag47.xml"/><Relationship Id="rId9" Type="http://schemas.openxmlformats.org/officeDocument/2006/relationships/tags" Target="../tags/tag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notesSlide" Target="../notesSlides/notesSlide3.xml"/><Relationship Id="rId5" Type="http://schemas.openxmlformats.org/officeDocument/2006/relationships/tags" Target="../tags/tag57.xml"/><Relationship Id="rId10" Type="http://schemas.openxmlformats.org/officeDocument/2006/relationships/slideLayout" Target="../slideLayouts/slideLayout15.xml"/><Relationship Id="rId4" Type="http://schemas.openxmlformats.org/officeDocument/2006/relationships/tags" Target="../tags/tag56.xml"/><Relationship Id="rId9" Type="http://schemas.openxmlformats.org/officeDocument/2006/relationships/tags" Target="../tags/tag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354" y="5187510"/>
            <a:ext cx="9453357" cy="2045141"/>
          </a:xfrm>
          <a:custGeom>
            <a:avLst/>
            <a:gdLst>
              <a:gd name="T0" fmla="*/ 2 w 4183"/>
              <a:gd name="T1" fmla="*/ 0 h 904"/>
              <a:gd name="T2" fmla="*/ 4183 w 4183"/>
              <a:gd name="T3" fmla="*/ 902 h 904"/>
              <a:gd name="T4" fmla="*/ 0 w 4183"/>
              <a:gd name="T5" fmla="*/ 904 h 904"/>
              <a:gd name="T6" fmla="*/ 2 w 4183"/>
              <a:gd name="T7" fmla="*/ 0 h 904"/>
            </a:gdLst>
            <a:ahLst/>
            <a:cxnLst>
              <a:cxn ang="0">
                <a:pos x="T0" y="T1"/>
              </a:cxn>
              <a:cxn ang="0">
                <a:pos x="T2" y="T3"/>
              </a:cxn>
              <a:cxn ang="0">
                <a:pos x="T4" y="T5"/>
              </a:cxn>
              <a:cxn ang="0">
                <a:pos x="T6" y="T7"/>
              </a:cxn>
            </a:cxnLst>
            <a:rect l="0" t="0" r="r" b="b"/>
            <a:pathLst>
              <a:path w="4183" h="904">
                <a:moveTo>
                  <a:pt x="2" y="0"/>
                </a:moveTo>
                <a:lnTo>
                  <a:pt x="4183" y="902"/>
                </a:lnTo>
                <a:lnTo>
                  <a:pt x="0" y="904"/>
                </a:lnTo>
                <a:lnTo>
                  <a:pt x="2" y="0"/>
                </a:lnTo>
                <a:close/>
              </a:path>
            </a:pathLst>
          </a:custGeom>
          <a:solidFill>
            <a:srgbClr val="1F4C6B"/>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1"/>
            <a:ext cx="12858043" cy="2081338"/>
          </a:xfrm>
          <a:custGeom>
            <a:avLst/>
            <a:gdLst>
              <a:gd name="T0" fmla="*/ 0 w 5687"/>
              <a:gd name="T1" fmla="*/ 0 h 920"/>
              <a:gd name="T2" fmla="*/ 5687 w 5687"/>
              <a:gd name="T3" fmla="*/ 0 h 920"/>
              <a:gd name="T4" fmla="*/ 5687 w 5687"/>
              <a:gd name="T5" fmla="*/ 920 h 920"/>
              <a:gd name="T6" fmla="*/ 0 w 5687"/>
              <a:gd name="T7" fmla="*/ 0 h 920"/>
            </a:gdLst>
            <a:ahLst/>
            <a:cxnLst>
              <a:cxn ang="0">
                <a:pos x="T0" y="T1"/>
              </a:cxn>
              <a:cxn ang="0">
                <a:pos x="T2" y="T3"/>
              </a:cxn>
              <a:cxn ang="0">
                <a:pos x="T4" y="T5"/>
              </a:cxn>
              <a:cxn ang="0">
                <a:pos x="T6" y="T7"/>
              </a:cxn>
            </a:cxnLst>
            <a:rect l="0" t="0" r="r" b="b"/>
            <a:pathLst>
              <a:path w="5687" h="920">
                <a:moveTo>
                  <a:pt x="0" y="0"/>
                </a:moveTo>
                <a:lnTo>
                  <a:pt x="5687" y="0"/>
                </a:lnTo>
                <a:lnTo>
                  <a:pt x="5687" y="920"/>
                </a:lnTo>
                <a:lnTo>
                  <a:pt x="0" y="0"/>
                </a:lnTo>
                <a:close/>
              </a:path>
            </a:pathLst>
          </a:custGeom>
          <a:solidFill>
            <a:srgbClr val="1F4C6B"/>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8" name="Freeform 8"/>
          <p:cNvSpPr>
            <a:spLocks/>
          </p:cNvSpPr>
          <p:nvPr/>
        </p:nvSpPr>
        <p:spPr bwMode="auto">
          <a:xfrm>
            <a:off x="354" y="1"/>
            <a:ext cx="12858043" cy="2081338"/>
          </a:xfrm>
          <a:custGeom>
            <a:avLst/>
            <a:gdLst>
              <a:gd name="T0" fmla="*/ 0 w 5687"/>
              <a:gd name="T1" fmla="*/ 0 h 920"/>
              <a:gd name="T2" fmla="*/ 5687 w 5687"/>
              <a:gd name="T3" fmla="*/ 920 h 920"/>
              <a:gd name="T4" fmla="*/ 0 w 5687"/>
              <a:gd name="T5" fmla="*/ 320 h 920"/>
              <a:gd name="T6" fmla="*/ 0 w 5687"/>
              <a:gd name="T7" fmla="*/ 0 h 920"/>
            </a:gdLst>
            <a:ahLst/>
            <a:cxnLst>
              <a:cxn ang="0">
                <a:pos x="T0" y="T1"/>
              </a:cxn>
              <a:cxn ang="0">
                <a:pos x="T2" y="T3"/>
              </a:cxn>
              <a:cxn ang="0">
                <a:pos x="T4" y="T5"/>
              </a:cxn>
              <a:cxn ang="0">
                <a:pos x="T6" y="T7"/>
              </a:cxn>
            </a:cxnLst>
            <a:rect l="0" t="0" r="r" b="b"/>
            <a:pathLst>
              <a:path w="5687" h="920">
                <a:moveTo>
                  <a:pt x="0" y="0"/>
                </a:moveTo>
                <a:lnTo>
                  <a:pt x="5687" y="920"/>
                </a:lnTo>
                <a:lnTo>
                  <a:pt x="0" y="320"/>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0" name="矩形 259"/>
          <p:cNvSpPr>
            <a:spLocks noChangeArrowheads="1"/>
          </p:cNvSpPr>
          <p:nvPr/>
        </p:nvSpPr>
        <p:spPr bwMode="auto">
          <a:xfrm>
            <a:off x="1609246" y="3155925"/>
            <a:ext cx="94533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5400" b="1" cap="all" dirty="0">
                <a:solidFill>
                  <a:schemeClr val="accent1">
                    <a:lumMod val="60000"/>
                    <a:lumOff val="40000"/>
                  </a:schemeClr>
                </a:solidFill>
                <a:cs typeface="Arial" panose="020B0604020202020204" pitchFamily="34" charset="0"/>
              </a:rPr>
              <a:t>中国乘用车</a:t>
            </a:r>
            <a:r>
              <a:rPr lang="en-US" altLang="zh-CN" sz="5400" b="1" cap="all" dirty="0">
                <a:solidFill>
                  <a:schemeClr val="accent1">
                    <a:lumMod val="60000"/>
                    <a:lumOff val="40000"/>
                  </a:schemeClr>
                </a:solidFill>
                <a:cs typeface="Arial" panose="020B0604020202020204" pitchFamily="34" charset="0"/>
              </a:rPr>
              <a:t>UBI</a:t>
            </a:r>
            <a:r>
              <a:rPr lang="zh-CN" altLang="en-US" sz="5400" b="1" cap="all" dirty="0">
                <a:solidFill>
                  <a:schemeClr val="accent1">
                    <a:lumMod val="60000"/>
                    <a:lumOff val="40000"/>
                  </a:schemeClr>
                </a:solidFill>
                <a:cs typeface="Arial" panose="020B0604020202020204" pitchFamily="34" charset="0"/>
              </a:rPr>
              <a:t>市场研究报告</a:t>
            </a:r>
          </a:p>
        </p:txBody>
      </p:sp>
    </p:spTree>
    <p:extLst>
      <p:ext uri="{BB962C8B-B14F-4D97-AF65-F5344CB8AC3E}">
        <p14:creationId xmlns:p14="http://schemas.microsoft.com/office/powerpoint/2010/main" val="28316985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11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0"/>
                                        </p:tgtEl>
                                      </p:cBhvr>
                                    </p:animEffect>
                                    <p:animScale>
                                      <p:cBhvr>
                                        <p:cTn id="15"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4CAC8-BA12-41CC-BAE0-C147BA7828B9}"/>
              </a:ext>
            </a:extLst>
          </p:cNvPr>
          <p:cNvSpPr>
            <a:spLocks noGrp="1"/>
          </p:cNvSpPr>
          <p:nvPr>
            <p:ph type="title"/>
          </p:nvPr>
        </p:nvSpPr>
        <p:spPr/>
        <p:txBody>
          <a:bodyPr>
            <a:normAutofit/>
          </a:bodyPr>
          <a:lstStyle/>
          <a:p>
            <a:pPr algn="l"/>
            <a:r>
              <a:rPr lang="zh-CN" altLang="en-US" sz="3600" dirty="0">
                <a:solidFill>
                  <a:schemeClr val="accent1"/>
                </a:solidFill>
              </a:rPr>
              <a:t>我国汽车保有量</a:t>
            </a:r>
          </a:p>
        </p:txBody>
      </p:sp>
      <p:sp>
        <p:nvSpPr>
          <p:cNvPr id="4" name="内容占位符 3">
            <a:extLst>
              <a:ext uri="{FF2B5EF4-FFF2-40B4-BE49-F238E27FC236}">
                <a16:creationId xmlns:a16="http://schemas.microsoft.com/office/drawing/2014/main" id="{2EA0A6D9-AB04-43A9-9AAB-E0B6DD307470}"/>
              </a:ext>
            </a:extLst>
          </p:cNvPr>
          <p:cNvSpPr>
            <a:spLocks noGrp="1"/>
          </p:cNvSpPr>
          <p:nvPr>
            <p:ph idx="1"/>
          </p:nvPr>
        </p:nvSpPr>
        <p:spPr>
          <a:xfrm>
            <a:off x="642938" y="1240061"/>
            <a:ext cx="11572875" cy="5220773"/>
          </a:xfrm>
        </p:spPr>
        <p:txBody>
          <a:bodyPr>
            <a:normAutofit/>
          </a:bodyPr>
          <a:lstStyle/>
          <a:p>
            <a:pPr marL="0" indent="0">
              <a:buNone/>
            </a:pPr>
            <a:r>
              <a:rPr lang="zh-CN" altLang="en-US" sz="2000" dirty="0">
                <a:latin typeface="楷体" panose="02010609060101010101" pitchFamily="49" charset="-122"/>
                <a:ea typeface="楷体" panose="02010609060101010101" pitchFamily="49" charset="-122"/>
              </a:rPr>
              <a:t>我国是汽车保有量大国，也是车险大国。截至 </a:t>
            </a:r>
            <a:r>
              <a:rPr lang="en-US" altLang="zh-CN" sz="2000" dirty="0">
                <a:latin typeface="楷体" panose="02010609060101010101" pitchFamily="49" charset="-122"/>
                <a:ea typeface="楷体" panose="02010609060101010101" pitchFamily="49" charset="-122"/>
              </a:rPr>
              <a:t>2015 </a:t>
            </a:r>
            <a:r>
              <a:rPr lang="zh-CN" altLang="en-US" sz="2000" dirty="0">
                <a:latin typeface="楷体" panose="02010609060101010101" pitchFamily="49" charset="-122"/>
                <a:ea typeface="楷体" panose="02010609060101010101" pitchFamily="49" charset="-122"/>
              </a:rPr>
              <a:t>年年底，我国机动车保有量达到 </a:t>
            </a:r>
            <a:r>
              <a:rPr lang="en-US" altLang="zh-CN" sz="2000" dirty="0">
                <a:latin typeface="楷体" panose="02010609060101010101" pitchFamily="49" charset="-122"/>
                <a:ea typeface="楷体" panose="02010609060101010101" pitchFamily="49" charset="-122"/>
              </a:rPr>
              <a:t>2.79 </a:t>
            </a:r>
            <a:r>
              <a:rPr lang="zh-CN" altLang="en-US" sz="2000" dirty="0">
                <a:latin typeface="楷体" panose="02010609060101010101" pitchFamily="49" charset="-122"/>
                <a:ea typeface="楷体" panose="02010609060101010101" pitchFamily="49" charset="-122"/>
              </a:rPr>
              <a:t>亿辆，其中汽车保有量 </a:t>
            </a:r>
            <a:r>
              <a:rPr lang="en-US" altLang="zh-CN" sz="2000" dirty="0">
                <a:latin typeface="楷体" panose="02010609060101010101" pitchFamily="49" charset="-122"/>
                <a:ea typeface="楷体" panose="02010609060101010101" pitchFamily="49" charset="-122"/>
              </a:rPr>
              <a:t>1.72 </a:t>
            </a:r>
            <a:r>
              <a:rPr lang="zh-CN" altLang="en-US" sz="2000" dirty="0">
                <a:latin typeface="楷体" panose="02010609060101010101" pitchFamily="49" charset="-122"/>
                <a:ea typeface="楷体" panose="02010609060101010101" pitchFamily="49" charset="-122"/>
              </a:rPr>
              <a:t>亿辆。如果我们按每辆汽车平均售价 </a:t>
            </a:r>
            <a:r>
              <a:rPr lang="en-US" altLang="zh-CN" sz="2000" dirty="0">
                <a:latin typeface="楷体" panose="02010609060101010101" pitchFamily="49" charset="-122"/>
                <a:ea typeface="楷体" panose="02010609060101010101" pitchFamily="49" charset="-122"/>
              </a:rPr>
              <a:t>15 </a:t>
            </a:r>
            <a:r>
              <a:rPr lang="zh-CN" altLang="en-US" sz="2000" dirty="0">
                <a:latin typeface="楷体" panose="02010609060101010101" pitchFamily="49" charset="-122"/>
                <a:ea typeface="楷体" panose="02010609060101010101" pitchFamily="49" charset="-122"/>
              </a:rPr>
              <a:t>万元，平均保险费用 </a:t>
            </a:r>
            <a:r>
              <a:rPr lang="en-US" altLang="zh-CN" sz="2000" dirty="0">
                <a:latin typeface="楷体" panose="02010609060101010101" pitchFamily="49" charset="-122"/>
                <a:ea typeface="楷体" panose="02010609060101010101" pitchFamily="49" charset="-122"/>
              </a:rPr>
              <a:t>4000 </a:t>
            </a:r>
            <a:r>
              <a:rPr lang="zh-CN" altLang="en-US" sz="2000" dirty="0">
                <a:latin typeface="楷体" panose="02010609060101010101" pitchFamily="49" charset="-122"/>
                <a:ea typeface="楷体" panose="02010609060101010101" pitchFamily="49" charset="-122"/>
              </a:rPr>
              <a:t>元估算，我国汽车保险市场的规模可以达到 </a:t>
            </a:r>
            <a:r>
              <a:rPr lang="en-US" altLang="zh-CN" sz="2000" dirty="0">
                <a:latin typeface="楷体" panose="02010609060101010101" pitchFamily="49" charset="-122"/>
                <a:ea typeface="楷体" panose="02010609060101010101" pitchFamily="49" charset="-122"/>
              </a:rPr>
              <a:t>5000 </a:t>
            </a:r>
            <a:r>
              <a:rPr lang="zh-CN" altLang="en-US" sz="2000" dirty="0">
                <a:latin typeface="楷体" panose="02010609060101010101" pitchFamily="49" charset="-122"/>
                <a:ea typeface="楷体" panose="02010609060101010101" pitchFamily="49" charset="-122"/>
              </a:rPr>
              <a:t>亿元。预计到 </a:t>
            </a:r>
            <a:r>
              <a:rPr lang="en-US" altLang="zh-CN" sz="2000" dirty="0">
                <a:latin typeface="楷体" panose="02010609060101010101" pitchFamily="49" charset="-122"/>
                <a:ea typeface="楷体" panose="02010609060101010101" pitchFamily="49" charset="-122"/>
              </a:rPr>
              <a:t>2020 </a:t>
            </a:r>
            <a:r>
              <a:rPr lang="zh-CN" altLang="en-US" sz="2000" dirty="0">
                <a:latin typeface="楷体" panose="02010609060101010101" pitchFamily="49" charset="-122"/>
                <a:ea typeface="楷体" panose="02010609060101010101" pitchFamily="49" charset="-122"/>
              </a:rPr>
              <a:t>年我国车险市场的规模有望突破万亿。</a:t>
            </a:r>
          </a:p>
          <a:p>
            <a:endParaRPr lang="zh-CN" altLang="en-US" sz="2000"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F466F34C-B2AF-4E21-8028-05715E1DB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831" y="2476153"/>
            <a:ext cx="9793088" cy="3984681"/>
          </a:xfrm>
          <a:prstGeom prst="rect">
            <a:avLst/>
          </a:prstGeom>
        </p:spPr>
      </p:pic>
    </p:spTree>
    <p:extLst>
      <p:ext uri="{BB962C8B-B14F-4D97-AF65-F5344CB8AC3E}">
        <p14:creationId xmlns:p14="http://schemas.microsoft.com/office/powerpoint/2010/main" val="20971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28C2F563-2C27-496A-8E93-0E743454258D}"/>
              </a:ext>
            </a:extLst>
          </p:cNvPr>
          <p:cNvSpPr>
            <a:spLocks noGrp="1"/>
          </p:cNvSpPr>
          <p:nvPr>
            <p:ph idx="1"/>
          </p:nvPr>
        </p:nvSpPr>
        <p:spPr>
          <a:xfrm>
            <a:off x="642938" y="447973"/>
            <a:ext cx="11572875" cy="6012861"/>
          </a:xfrm>
        </p:spPr>
        <p:txBody>
          <a:bodyPr>
            <a:normAutofit/>
          </a:bodyPr>
          <a:lstStyle/>
          <a:p>
            <a:pPr marL="0" indent="0">
              <a:buNone/>
            </a:pPr>
            <a:r>
              <a:rPr lang="zh-CN" altLang="en-US" sz="2000" dirty="0">
                <a:latin typeface="楷体" panose="02010609060101010101" pitchFamily="49" charset="-122"/>
                <a:ea typeface="楷体" panose="02010609060101010101" pitchFamily="49" charset="-122"/>
              </a:rPr>
              <a:t>现阶段中国 </a:t>
            </a:r>
            <a:r>
              <a:rPr lang="en-US" altLang="zh-CN" sz="2000" dirty="0">
                <a:latin typeface="楷体" panose="02010609060101010101" pitchFamily="49" charset="-122"/>
                <a:ea typeface="楷体" panose="02010609060101010101" pitchFamily="49" charset="-122"/>
              </a:rPr>
              <a:t>UBI </a:t>
            </a:r>
            <a:r>
              <a:rPr lang="zh-CN" altLang="en-US" sz="2000" dirty="0">
                <a:latin typeface="楷体" panose="02010609060101010101" pitchFamily="49" charset="-122"/>
                <a:ea typeface="楷体" panose="02010609060101010101" pitchFamily="49" charset="-122"/>
              </a:rPr>
              <a:t>产品市场处于探索期，预计未来两年以 </a:t>
            </a:r>
            <a:r>
              <a:rPr lang="en-US" altLang="zh-CN" sz="2000" dirty="0">
                <a:latin typeface="楷体" panose="02010609060101010101" pitchFamily="49" charset="-122"/>
                <a:ea typeface="楷体" panose="02010609060101010101" pitchFamily="49" charset="-122"/>
              </a:rPr>
              <a:t>T-BOX+UBI </a:t>
            </a:r>
            <a:r>
              <a:rPr lang="zh-CN" altLang="en-US" sz="2000" dirty="0">
                <a:latin typeface="楷体" panose="02010609060101010101" pitchFamily="49" charset="-122"/>
                <a:ea typeface="楷体" panose="02010609060101010101" pitchFamily="49" charset="-122"/>
              </a:rPr>
              <a:t>模式以及 </a:t>
            </a:r>
            <a:r>
              <a:rPr lang="en-US" altLang="zh-CN" sz="2000" dirty="0">
                <a:latin typeface="楷体" panose="02010609060101010101" pitchFamily="49" charset="-122"/>
                <a:ea typeface="楷体" panose="02010609060101010101" pitchFamily="49" charset="-122"/>
              </a:rPr>
              <a:t>ADAS+ABI </a:t>
            </a:r>
            <a:r>
              <a:rPr lang="zh-CN" altLang="en-US" sz="2000" dirty="0">
                <a:latin typeface="楷体" panose="02010609060101010101" pitchFamily="49" charset="-122"/>
                <a:ea typeface="楷体" panose="02010609060101010101" pitchFamily="49" charset="-122"/>
              </a:rPr>
              <a:t>模式为主导的产品逐步落地，产业规模逐步形成。普华永 道思略特预测，若车险费率市场化完全放开，同时伴随着车联网 </a:t>
            </a:r>
            <a:r>
              <a:rPr lang="en-US" altLang="zh-CN" sz="2000" dirty="0">
                <a:latin typeface="楷体" panose="02010609060101010101" pitchFamily="49" charset="-122"/>
                <a:ea typeface="楷体" panose="02010609060101010101" pitchFamily="49" charset="-122"/>
              </a:rPr>
              <a:t>50% </a:t>
            </a:r>
            <a:r>
              <a:rPr lang="zh-CN" altLang="en-US" sz="2000" dirty="0">
                <a:latin typeface="楷体" panose="02010609060101010101" pitchFamily="49" charset="-122"/>
                <a:ea typeface="楷体" panose="02010609060101010101" pitchFamily="49" charset="-122"/>
              </a:rPr>
              <a:t>的新车渗透率预期，保守估计 </a:t>
            </a:r>
            <a:r>
              <a:rPr lang="en-US" altLang="zh-CN" sz="2000" dirty="0">
                <a:latin typeface="楷体" panose="02010609060101010101" pitchFamily="49" charset="-122"/>
                <a:ea typeface="楷体" panose="02010609060101010101" pitchFamily="49" charset="-122"/>
              </a:rPr>
              <a:t>UBI </a:t>
            </a:r>
            <a:r>
              <a:rPr lang="zh-CN" altLang="en-US" sz="2000" dirty="0">
                <a:latin typeface="楷体" panose="02010609060101010101" pitchFamily="49" charset="-122"/>
                <a:ea typeface="楷体" panose="02010609060101010101" pitchFamily="49" charset="-122"/>
              </a:rPr>
              <a:t>的渗透率在 </a:t>
            </a:r>
            <a:r>
              <a:rPr lang="en-US" altLang="zh-CN" sz="2000" dirty="0">
                <a:latin typeface="楷体" panose="02010609060101010101" pitchFamily="49" charset="-122"/>
                <a:ea typeface="楷体" panose="02010609060101010101" pitchFamily="49" charset="-122"/>
              </a:rPr>
              <a:t>2020 </a:t>
            </a:r>
            <a:r>
              <a:rPr lang="zh-CN" altLang="en-US" sz="2000" dirty="0">
                <a:latin typeface="楷体" panose="02010609060101010101" pitchFamily="49" charset="-122"/>
                <a:ea typeface="楷体" panose="02010609060101010101" pitchFamily="49" charset="-122"/>
              </a:rPr>
              <a:t>年可以达到 </a:t>
            </a:r>
            <a:r>
              <a:rPr lang="en-US" altLang="zh-CN" sz="2000" dirty="0">
                <a:latin typeface="楷体" panose="02010609060101010101" pitchFamily="49" charset="-122"/>
                <a:ea typeface="楷体" panose="02010609060101010101" pitchFamily="49" charset="-122"/>
              </a:rPr>
              <a:t>10%-15%</a:t>
            </a: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UBI </a:t>
            </a:r>
            <a:r>
              <a:rPr lang="zh-CN" altLang="en-US" sz="2000" dirty="0">
                <a:latin typeface="楷体" panose="02010609060101010101" pitchFamily="49" charset="-122"/>
                <a:ea typeface="楷体" panose="02010609060101010101" pitchFamily="49" charset="-122"/>
              </a:rPr>
              <a:t>保险面临着 </a:t>
            </a:r>
            <a:r>
              <a:rPr lang="en-US" altLang="zh-CN" sz="2000" dirty="0">
                <a:latin typeface="楷体" panose="02010609060101010101" pitchFamily="49" charset="-122"/>
                <a:ea typeface="楷体" panose="02010609060101010101" pitchFamily="49" charset="-122"/>
              </a:rPr>
              <a:t>1400 </a:t>
            </a:r>
            <a:r>
              <a:rPr lang="zh-CN" altLang="en-US" sz="2000" dirty="0">
                <a:latin typeface="楷体" panose="02010609060101010101" pitchFamily="49" charset="-122"/>
                <a:ea typeface="楷体" panose="02010609060101010101" pitchFamily="49" charset="-122"/>
              </a:rPr>
              <a:t>亿元的市场空间。</a:t>
            </a:r>
          </a:p>
        </p:txBody>
      </p:sp>
      <p:graphicFrame>
        <p:nvGraphicFramePr>
          <p:cNvPr id="4" name="图表 3">
            <a:extLst>
              <a:ext uri="{FF2B5EF4-FFF2-40B4-BE49-F238E27FC236}">
                <a16:creationId xmlns:a16="http://schemas.microsoft.com/office/drawing/2014/main" id="{89F70553-B856-453E-B7F4-73AB4F12464C}"/>
              </a:ext>
            </a:extLst>
          </p:cNvPr>
          <p:cNvGraphicFramePr>
            <a:graphicFrameLocks/>
          </p:cNvGraphicFramePr>
          <p:nvPr>
            <p:extLst>
              <p:ext uri="{D42A27DB-BD31-4B8C-83A1-F6EECF244321}">
                <p14:modId xmlns:p14="http://schemas.microsoft.com/office/powerpoint/2010/main" val="2221717259"/>
              </p:ext>
            </p:extLst>
          </p:nvPr>
        </p:nvGraphicFramePr>
        <p:xfrm>
          <a:off x="1676847" y="2032149"/>
          <a:ext cx="8784976" cy="4752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655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28C2F563-2C27-496A-8E93-0E743454258D}"/>
              </a:ext>
            </a:extLst>
          </p:cNvPr>
          <p:cNvSpPr>
            <a:spLocks noGrp="1"/>
          </p:cNvSpPr>
          <p:nvPr>
            <p:ph idx="1"/>
          </p:nvPr>
        </p:nvSpPr>
        <p:spPr>
          <a:xfrm>
            <a:off x="642938" y="447973"/>
            <a:ext cx="11572875" cy="6012861"/>
          </a:xfrm>
        </p:spPr>
        <p:txBody>
          <a:bodyPr>
            <a:normAutofit/>
          </a:bodyPr>
          <a:lstStyle/>
          <a:p>
            <a:pPr marL="0" indent="0">
              <a:buNone/>
            </a:pP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除了带来保费收入和减亏增利外，可以同时带动车载硬件设备、车载服务等相关产业链的发展，思略特预计到</a:t>
            </a:r>
            <a:r>
              <a:rPr lang="en-US" altLang="zh-CN" sz="2400" dirty="0">
                <a:latin typeface="楷体" panose="02010609060101010101" pitchFamily="49" charset="-122"/>
                <a:ea typeface="楷体" panose="02010609060101010101" pitchFamily="49" charset="-122"/>
              </a:rPr>
              <a:t>2020</a:t>
            </a:r>
            <a:r>
              <a:rPr lang="zh-CN" altLang="en-US" sz="2400" dirty="0">
                <a:latin typeface="楷体" panose="02010609060101010101" pitchFamily="49" charset="-122"/>
                <a:ea typeface="楷体" panose="02010609060101010101" pitchFamily="49" charset="-122"/>
              </a:rPr>
              <a:t>年整个市场规模将达到</a:t>
            </a:r>
            <a:r>
              <a:rPr lang="en-US" altLang="zh-CN" sz="2400" dirty="0">
                <a:solidFill>
                  <a:srgbClr val="FF0000"/>
                </a:solidFill>
                <a:latin typeface="楷体" panose="02010609060101010101" pitchFamily="49" charset="-122"/>
                <a:ea typeface="楷体" panose="02010609060101010101" pitchFamily="49" charset="-122"/>
              </a:rPr>
              <a:t>2400</a:t>
            </a:r>
            <a:r>
              <a:rPr lang="zh-CN" altLang="en-US" sz="2400" dirty="0">
                <a:solidFill>
                  <a:srgbClr val="FF0000"/>
                </a:solidFill>
                <a:latin typeface="楷体" panose="02010609060101010101" pitchFamily="49" charset="-122"/>
                <a:ea typeface="楷体" panose="02010609060101010101" pitchFamily="49" charset="-122"/>
              </a:rPr>
              <a:t>亿</a:t>
            </a:r>
            <a:r>
              <a:rPr lang="zh-CN" altLang="en-US" sz="2400" dirty="0">
                <a:latin typeface="楷体" panose="02010609060101010101" pitchFamily="49" charset="-122"/>
                <a:ea typeface="楷体" panose="02010609060101010101" pitchFamily="49" charset="-122"/>
              </a:rPr>
              <a:t>元。</a:t>
            </a:r>
          </a:p>
        </p:txBody>
      </p:sp>
      <p:graphicFrame>
        <p:nvGraphicFramePr>
          <p:cNvPr id="7" name="图表 6">
            <a:extLst>
              <a:ext uri="{FF2B5EF4-FFF2-40B4-BE49-F238E27FC236}">
                <a16:creationId xmlns:a16="http://schemas.microsoft.com/office/drawing/2014/main" id="{23F296EA-4FE3-42C2-8699-222F085F1051}"/>
              </a:ext>
            </a:extLst>
          </p:cNvPr>
          <p:cNvGraphicFramePr>
            <a:graphicFrameLocks/>
          </p:cNvGraphicFramePr>
          <p:nvPr>
            <p:extLst>
              <p:ext uri="{D42A27DB-BD31-4B8C-83A1-F6EECF244321}">
                <p14:modId xmlns:p14="http://schemas.microsoft.com/office/powerpoint/2010/main" val="4034512802"/>
              </p:ext>
            </p:extLst>
          </p:nvPr>
        </p:nvGraphicFramePr>
        <p:xfrm>
          <a:off x="1532831" y="1744117"/>
          <a:ext cx="8640960" cy="45365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570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18"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28"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4"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012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8219527" y="3218380"/>
            <a:ext cx="397048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市场兴起的因素分析</a:t>
            </a:r>
          </a:p>
        </p:txBody>
      </p:sp>
    </p:spTree>
    <p:custDataLst>
      <p:tags r:id="rId1"/>
    </p:custDataLst>
    <p:extLst>
      <p:ext uri="{BB962C8B-B14F-4D97-AF65-F5344CB8AC3E}">
        <p14:creationId xmlns:p14="http://schemas.microsoft.com/office/powerpoint/2010/main" val="3154198962"/>
      </p:ext>
    </p:extLst>
  </p:cSld>
  <p:clrMapOvr>
    <a:masterClrMapping/>
  </p:clrMapOvr>
  <p:transition spd="slow" advTm="0">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4589D-ED00-420F-9DC2-60B4A20E88DA}"/>
              </a:ext>
            </a:extLst>
          </p:cNvPr>
          <p:cNvSpPr>
            <a:spLocks noGrp="1"/>
          </p:cNvSpPr>
          <p:nvPr>
            <p:ph type="title"/>
          </p:nvPr>
        </p:nvSpPr>
        <p:spPr/>
        <p:txBody>
          <a:bodyPr>
            <a:normAutofit fontScale="90000"/>
          </a:bodyPr>
          <a:lstStyle/>
          <a:p>
            <a:pPr algn="l"/>
            <a:r>
              <a:rPr lang="zh-CN" altLang="en-US" b="1" dirty="0">
                <a:solidFill>
                  <a:schemeClr val="accent1"/>
                </a:solidFill>
              </a:rPr>
              <a:t>车险费率化改革，</a:t>
            </a:r>
            <a:r>
              <a:rPr lang="en-US" altLang="zh-CN" b="1" dirty="0">
                <a:solidFill>
                  <a:schemeClr val="accent1"/>
                </a:solidFill>
              </a:rPr>
              <a:t>UBI</a:t>
            </a:r>
            <a:r>
              <a:rPr lang="zh-CN" altLang="en-US" b="1" dirty="0">
                <a:solidFill>
                  <a:schemeClr val="accent1"/>
                </a:solidFill>
              </a:rPr>
              <a:t>渐成焦点</a:t>
            </a:r>
            <a:br>
              <a:rPr lang="zh-CN" altLang="en-US" dirty="0"/>
            </a:br>
            <a:endParaRPr lang="zh-CN" altLang="en-US" dirty="0"/>
          </a:p>
        </p:txBody>
      </p:sp>
      <p:sp>
        <p:nvSpPr>
          <p:cNvPr id="3" name="内容占位符 2">
            <a:extLst>
              <a:ext uri="{FF2B5EF4-FFF2-40B4-BE49-F238E27FC236}">
                <a16:creationId xmlns:a16="http://schemas.microsoft.com/office/drawing/2014/main" id="{9A77E299-E2D3-4E2E-96D7-675D46D790BC}"/>
              </a:ext>
            </a:extLst>
          </p:cNvPr>
          <p:cNvSpPr>
            <a:spLocks noGrp="1"/>
          </p:cNvSpPr>
          <p:nvPr>
            <p:ph idx="1"/>
          </p:nvPr>
        </p:nvSpPr>
        <p:spPr>
          <a:xfrm>
            <a:off x="642938" y="1168053"/>
            <a:ext cx="11572875" cy="5292781"/>
          </a:xfrm>
        </p:spPr>
        <p:txBody>
          <a:bodyPr>
            <a:normAutofit/>
          </a:bodyPr>
          <a:lstStyle/>
          <a:p>
            <a:pPr marL="0" indent="0">
              <a:buNone/>
            </a:pPr>
            <a:r>
              <a:rPr lang="en-US" altLang="zh-CN" sz="3500" dirty="0">
                <a:solidFill>
                  <a:schemeClr val="accent1"/>
                </a:solidFill>
                <a:latin typeface="楷体" panose="02010609060101010101" pitchFamily="49" charset="-122"/>
                <a:ea typeface="楷体" panose="02010609060101010101" pitchFamily="49" charset="-122"/>
              </a:rPr>
              <a:t>1 .</a:t>
            </a:r>
            <a:r>
              <a:rPr lang="zh-CN" altLang="en-US" sz="3600" b="1" dirty="0">
                <a:solidFill>
                  <a:schemeClr val="accent1"/>
                </a:solidFill>
              </a:rPr>
              <a:t>前途大好，</a:t>
            </a:r>
            <a:r>
              <a:rPr lang="en-US" altLang="zh-CN" sz="3600" b="1" dirty="0">
                <a:solidFill>
                  <a:schemeClr val="accent1"/>
                </a:solidFill>
              </a:rPr>
              <a:t>UBI</a:t>
            </a:r>
            <a:r>
              <a:rPr lang="zh-CN" altLang="en-US" sz="3600" b="1" dirty="0">
                <a:solidFill>
                  <a:schemeClr val="accent1"/>
                </a:solidFill>
              </a:rPr>
              <a:t>将迎来集中爆发</a:t>
            </a:r>
            <a:endParaRPr lang="en-US" altLang="zh-CN" sz="3600" b="1" dirty="0">
              <a:solidFill>
                <a:schemeClr val="accent1"/>
              </a:solidFill>
            </a:endParaRPr>
          </a:p>
          <a:p>
            <a:pPr marL="0" indent="0">
              <a:buNone/>
            </a:pPr>
            <a:r>
              <a:rPr lang="en-US" altLang="zh-CN" sz="3500" dirty="0">
                <a:latin typeface="楷体" panose="02010609060101010101" pitchFamily="49" charset="-122"/>
                <a:ea typeface="楷体" panose="02010609060101010101" pitchFamily="49" charset="-122"/>
              </a:rPr>
              <a:t>UBI</a:t>
            </a:r>
            <a:r>
              <a:rPr lang="zh-CN" altLang="en-US" sz="3500" dirty="0">
                <a:latin typeface="楷体" panose="02010609060101010101" pitchFamily="49" charset="-122"/>
                <a:ea typeface="楷体" panose="02010609060101010101" pitchFamily="49" charset="-122"/>
              </a:rPr>
              <a:t>作为车联网价值链的最后端也是最高级</a:t>
            </a:r>
            <a:r>
              <a:rPr lang="en-US" altLang="zh-CN" sz="3500" dirty="0">
                <a:latin typeface="楷体" panose="02010609060101010101" pitchFamily="49" charset="-122"/>
                <a:ea typeface="楷体" panose="02010609060101010101" pitchFamily="49" charset="-122"/>
              </a:rPr>
              <a:t>—</a:t>
            </a:r>
            <a:r>
              <a:rPr lang="zh-CN" altLang="en-US" sz="3500" dirty="0">
                <a:latin typeface="楷体" panose="02010609060101010101" pitchFamily="49" charset="-122"/>
                <a:ea typeface="楷体" panose="02010609060101010101" pitchFamily="49" charset="-122"/>
              </a:rPr>
              <a:t>金融服务，其具有的市场空间和战略价值不可估量。随着车联网概念在</a:t>
            </a:r>
            <a:r>
              <a:rPr lang="en-US" altLang="zh-CN" sz="3500" dirty="0">
                <a:latin typeface="楷体" panose="02010609060101010101" pitchFamily="49" charset="-122"/>
                <a:ea typeface="楷体" panose="02010609060101010101" pitchFamily="49" charset="-122"/>
              </a:rPr>
              <a:t>2015</a:t>
            </a:r>
            <a:r>
              <a:rPr lang="zh-CN" altLang="en-US" sz="3500" dirty="0">
                <a:latin typeface="楷体" panose="02010609060101010101" pitchFamily="49" charset="-122"/>
                <a:ea typeface="楷体" panose="02010609060101010101" pitchFamily="49" charset="-122"/>
              </a:rPr>
              <a:t>年被推向高潮，越来越多的巨头已瞄准了车联网保险</a:t>
            </a:r>
            <a:r>
              <a:rPr lang="en-US" altLang="zh-CN" sz="3500" dirty="0">
                <a:latin typeface="楷体" panose="02010609060101010101" pitchFamily="49" charset="-122"/>
                <a:ea typeface="楷体" panose="02010609060101010101" pitchFamily="49" charset="-122"/>
              </a:rPr>
              <a:t>——UBI</a:t>
            </a:r>
            <a:r>
              <a:rPr lang="zh-CN" altLang="en-US" sz="3500" dirty="0">
                <a:latin typeface="楷体" panose="02010609060101010101" pitchFamily="49" charset="-122"/>
                <a:ea typeface="楷体" panose="02010609060101010101" pitchFamily="49" charset="-122"/>
              </a:rPr>
              <a:t>这块大蛋糕</a:t>
            </a:r>
            <a:br>
              <a:rPr lang="zh-CN" altLang="en-US" sz="3500" dirty="0">
                <a:latin typeface="楷体" panose="02010609060101010101" pitchFamily="49" charset="-122"/>
                <a:ea typeface="楷体" panose="02010609060101010101" pitchFamily="49" charset="-122"/>
              </a:rPr>
            </a:br>
            <a:br>
              <a:rPr lang="zh-CN" altLang="en-US" sz="3500" dirty="0">
                <a:latin typeface="楷体" panose="02010609060101010101" pitchFamily="49" charset="-122"/>
                <a:ea typeface="楷体" panose="02010609060101010101" pitchFamily="49" charset="-122"/>
              </a:rPr>
            </a:br>
            <a:r>
              <a:rPr lang="en-US" altLang="zh-CN" sz="3500" dirty="0">
                <a:solidFill>
                  <a:schemeClr val="accent1"/>
                </a:solidFill>
                <a:latin typeface="楷体" panose="02010609060101010101" pitchFamily="49" charset="-122"/>
                <a:ea typeface="楷体" panose="02010609060101010101" pitchFamily="49" charset="-122"/>
              </a:rPr>
              <a:t>2 .</a:t>
            </a:r>
            <a:r>
              <a:rPr lang="zh-CN" altLang="en-US" sz="3500" b="1" dirty="0">
                <a:solidFill>
                  <a:schemeClr val="accent1"/>
                </a:solidFill>
                <a:latin typeface="楷体" panose="02010609060101010101" pitchFamily="49" charset="-122"/>
                <a:ea typeface="楷体" panose="02010609060101010101" pitchFamily="49" charset="-122"/>
              </a:rPr>
              <a:t>政策驱动，</a:t>
            </a:r>
            <a:r>
              <a:rPr lang="en-US" altLang="zh-CN" sz="3500" b="1" dirty="0">
                <a:solidFill>
                  <a:schemeClr val="accent1"/>
                </a:solidFill>
                <a:latin typeface="楷体" panose="02010609060101010101" pitchFamily="49" charset="-122"/>
                <a:ea typeface="楷体" panose="02010609060101010101" pitchFamily="49" charset="-122"/>
              </a:rPr>
              <a:t>UBI</a:t>
            </a:r>
            <a:r>
              <a:rPr lang="zh-CN" altLang="en-US" sz="3500" b="1" dirty="0">
                <a:solidFill>
                  <a:srgbClr val="FF0000"/>
                </a:solidFill>
                <a:latin typeface="楷体" panose="02010609060101010101" pitchFamily="49" charset="-122"/>
                <a:ea typeface="楷体" panose="02010609060101010101" pitchFamily="49" charset="-122"/>
              </a:rPr>
              <a:t>千亿</a:t>
            </a:r>
            <a:r>
              <a:rPr lang="zh-CN" altLang="en-US" sz="3500" b="1" dirty="0">
                <a:solidFill>
                  <a:schemeClr val="accent1"/>
                </a:solidFill>
                <a:latin typeface="楷体" panose="02010609060101010101" pitchFamily="49" charset="-122"/>
                <a:ea typeface="楷体" panose="02010609060101010101" pitchFamily="49" charset="-122"/>
              </a:rPr>
              <a:t>市场待开发</a:t>
            </a:r>
            <a:br>
              <a:rPr lang="zh-CN" altLang="en-US" sz="3500" dirty="0">
                <a:latin typeface="楷体" panose="02010609060101010101" pitchFamily="49" charset="-122"/>
                <a:ea typeface="楷体" panose="02010609060101010101" pitchFamily="49" charset="-122"/>
              </a:rPr>
            </a:br>
            <a:r>
              <a:rPr lang="zh-CN" altLang="en-US" sz="3500" dirty="0">
                <a:latin typeface="楷体" panose="02010609060101010101" pitchFamily="49" charset="-122"/>
                <a:ea typeface="楷体" panose="02010609060101010101" pitchFamily="49" charset="-122"/>
              </a:rPr>
              <a:t>随着保监会政策放开，保险业发展助推</a:t>
            </a:r>
            <a:r>
              <a:rPr lang="en-US" altLang="zh-CN" sz="3500" dirty="0">
                <a:latin typeface="楷体" panose="02010609060101010101" pitchFamily="49" charset="-122"/>
                <a:ea typeface="楷体" panose="02010609060101010101" pitchFamily="49" charset="-122"/>
              </a:rPr>
              <a:t>UBI</a:t>
            </a:r>
            <a:r>
              <a:rPr lang="zh-CN" altLang="en-US" sz="3500" dirty="0">
                <a:latin typeface="楷体" panose="02010609060101010101" pitchFamily="49" charset="-122"/>
                <a:ea typeface="楷体" panose="02010609060101010101" pitchFamily="49" charset="-122"/>
              </a:rPr>
              <a:t>面临</a:t>
            </a:r>
            <a:r>
              <a:rPr lang="zh-CN" altLang="en-US" sz="3500" dirty="0">
                <a:solidFill>
                  <a:srgbClr val="FF0000"/>
                </a:solidFill>
                <a:latin typeface="楷体" panose="02010609060101010101" pitchFamily="49" charset="-122"/>
                <a:ea typeface="楷体" panose="02010609060101010101" pitchFamily="49" charset="-122"/>
              </a:rPr>
              <a:t>千亿</a:t>
            </a:r>
            <a:r>
              <a:rPr lang="zh-CN" altLang="en-US" sz="3500" dirty="0">
                <a:latin typeface="楷体" panose="02010609060101010101" pitchFamily="49" charset="-122"/>
                <a:ea typeface="楷体" panose="02010609060101010101" pitchFamily="49" charset="-122"/>
              </a:rPr>
              <a:t>级市场。</a:t>
            </a:r>
            <a:br>
              <a:rPr lang="zh-CN" altLang="en-US" dirty="0">
                <a:latin typeface="楷体" panose="02010609060101010101" pitchFamily="49" charset="-122"/>
                <a:ea typeface="楷体" panose="02010609060101010101" pitchFamily="49" charset="-122"/>
              </a:rPr>
            </a:b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9245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4589D-ED00-420F-9DC2-60B4A20E88DA}"/>
              </a:ext>
            </a:extLst>
          </p:cNvPr>
          <p:cNvSpPr>
            <a:spLocks noGrp="1"/>
          </p:cNvSpPr>
          <p:nvPr>
            <p:ph type="title"/>
          </p:nvPr>
        </p:nvSpPr>
        <p:spPr/>
        <p:txBody>
          <a:bodyPr>
            <a:normAutofit fontScale="90000"/>
          </a:bodyPr>
          <a:lstStyle/>
          <a:p>
            <a:pPr algn="l"/>
            <a:r>
              <a:rPr lang="en-US" altLang="zh-CN" b="1" dirty="0">
                <a:solidFill>
                  <a:schemeClr val="accent1"/>
                </a:solidFill>
              </a:rPr>
              <a:t>UBI</a:t>
            </a:r>
            <a:r>
              <a:rPr lang="zh-CN" altLang="en-US" b="1" dirty="0">
                <a:solidFill>
                  <a:schemeClr val="accent1"/>
                </a:solidFill>
              </a:rPr>
              <a:t>是车险业发展的内在需求</a:t>
            </a:r>
            <a:br>
              <a:rPr lang="zh-CN" altLang="en-US" dirty="0"/>
            </a:br>
            <a:endParaRPr lang="zh-CN" altLang="en-US" dirty="0"/>
          </a:p>
        </p:txBody>
      </p:sp>
      <p:sp>
        <p:nvSpPr>
          <p:cNvPr id="3" name="内容占位符 2">
            <a:extLst>
              <a:ext uri="{FF2B5EF4-FFF2-40B4-BE49-F238E27FC236}">
                <a16:creationId xmlns:a16="http://schemas.microsoft.com/office/drawing/2014/main" id="{9A77E299-E2D3-4E2E-96D7-675D46D790BC}"/>
              </a:ext>
            </a:extLst>
          </p:cNvPr>
          <p:cNvSpPr>
            <a:spLocks noGrp="1"/>
          </p:cNvSpPr>
          <p:nvPr>
            <p:ph idx="1"/>
          </p:nvPr>
        </p:nvSpPr>
        <p:spPr>
          <a:xfrm>
            <a:off x="642938" y="1168053"/>
            <a:ext cx="11572875" cy="5292781"/>
          </a:xfrm>
        </p:spPr>
        <p:txBody>
          <a:bodyPr>
            <a:normAutofit/>
          </a:bodyPr>
          <a:lstStyle/>
          <a:p>
            <a:pPr marL="0" indent="0">
              <a:buNone/>
            </a:pPr>
            <a:r>
              <a:rPr lang="en-US" altLang="zh-CN" sz="3500" dirty="0">
                <a:solidFill>
                  <a:schemeClr val="accent1"/>
                </a:solidFill>
                <a:latin typeface="楷体" panose="02010609060101010101" pitchFamily="49" charset="-122"/>
                <a:ea typeface="楷体" panose="02010609060101010101" pitchFamily="49" charset="-122"/>
              </a:rPr>
              <a:t>1 .</a:t>
            </a:r>
            <a:r>
              <a:rPr lang="zh-CN" altLang="en-US" sz="3600" b="1" dirty="0">
                <a:solidFill>
                  <a:schemeClr val="accent1"/>
                </a:solidFill>
              </a:rPr>
              <a:t>车险业务亏损现状要求进行改革与创新</a:t>
            </a:r>
            <a:endParaRPr lang="en-US" altLang="zh-CN" sz="3600" b="1" dirty="0">
              <a:solidFill>
                <a:schemeClr val="accent1"/>
              </a:solidFill>
            </a:endParaRPr>
          </a:p>
          <a:p>
            <a:pPr marL="0" indent="0">
              <a:buNone/>
            </a:pPr>
            <a:r>
              <a:rPr lang="en-US" altLang="zh-CN" sz="2400" dirty="0">
                <a:latin typeface="楷体" panose="02010609060101010101" pitchFamily="49" charset="-122"/>
                <a:ea typeface="楷体" panose="02010609060101010101" pitchFamily="49" charset="-122"/>
              </a:rPr>
              <a:t>2013</a:t>
            </a:r>
            <a:r>
              <a:rPr lang="zh-CN" altLang="en-US" sz="2400" dirty="0">
                <a:latin typeface="楷体" panose="02010609060101010101" pitchFamily="49" charset="-122"/>
                <a:ea typeface="楷体" panose="02010609060101010101" pitchFamily="49" charset="-122"/>
              </a:rPr>
              <a:t>年年报显示，在公布了车险承保利润的</a:t>
            </a:r>
            <a:r>
              <a:rPr lang="en-US" altLang="zh-CN" sz="2400" dirty="0">
                <a:latin typeface="楷体" panose="02010609060101010101" pitchFamily="49" charset="-122"/>
                <a:ea typeface="楷体" panose="02010609060101010101" pitchFamily="49" charset="-122"/>
              </a:rPr>
              <a:t>49</a:t>
            </a:r>
            <a:r>
              <a:rPr lang="zh-CN" altLang="en-US" sz="2400" dirty="0">
                <a:latin typeface="楷体" panose="02010609060101010101" pitchFamily="49" charset="-122"/>
                <a:ea typeface="楷体" panose="02010609060101010101" pitchFamily="49" charset="-122"/>
              </a:rPr>
              <a:t>保险公司中，除人保财险、平安财险、太保财险三家上市险企实现承保获利外，其余</a:t>
            </a:r>
            <a:r>
              <a:rPr lang="en-US" altLang="zh-CN" sz="2400" dirty="0">
                <a:latin typeface="楷体" panose="02010609060101010101" pitchFamily="49" charset="-122"/>
                <a:ea typeface="楷体" panose="02010609060101010101" pitchFamily="49" charset="-122"/>
              </a:rPr>
              <a:t>46</a:t>
            </a:r>
            <a:r>
              <a:rPr lang="zh-CN" altLang="en-US" sz="2400" dirty="0">
                <a:latin typeface="楷体" panose="02010609060101010101" pitchFamily="49" charset="-122"/>
                <a:ea typeface="楷体" panose="02010609060101010101" pitchFamily="49" charset="-122"/>
              </a:rPr>
              <a:t>家公司全线亏损，亏损达</a:t>
            </a:r>
            <a:r>
              <a:rPr lang="en-US" altLang="zh-CN" sz="2400" dirty="0">
                <a:solidFill>
                  <a:srgbClr val="FF0000"/>
                </a:solidFill>
                <a:latin typeface="楷体" panose="02010609060101010101" pitchFamily="49" charset="-122"/>
                <a:ea typeface="楷体" panose="02010609060101010101" pitchFamily="49" charset="-122"/>
              </a:rPr>
              <a:t>63.5</a:t>
            </a:r>
            <a:r>
              <a:rPr lang="zh-CN" altLang="en-US" sz="2400" dirty="0">
                <a:latin typeface="楷体" panose="02010609060101010101" pitchFamily="49" charset="-122"/>
                <a:ea typeface="楷体" panose="02010609060101010101" pitchFamily="49" charset="-122"/>
              </a:rPr>
              <a:t>亿元。</a:t>
            </a:r>
            <a:br>
              <a:rPr lang="zh-CN" altLang="en-US" sz="3600" dirty="0"/>
            </a:br>
            <a:br>
              <a:rPr lang="zh-CN" altLang="en-US" sz="3600" dirty="0"/>
            </a:br>
            <a:br>
              <a:rPr lang="zh-CN" altLang="en-US" sz="3500" dirty="0">
                <a:latin typeface="楷体" panose="02010609060101010101" pitchFamily="49" charset="-122"/>
                <a:ea typeface="楷体" panose="02010609060101010101" pitchFamily="49" charset="-122"/>
              </a:rPr>
            </a:br>
            <a:endParaRPr lang="zh-CN" altLang="en-US" dirty="0">
              <a:latin typeface="楷体" panose="02010609060101010101" pitchFamily="49" charset="-122"/>
              <a:ea typeface="楷体" panose="02010609060101010101" pitchFamily="49" charset="-122"/>
            </a:endParaRPr>
          </a:p>
        </p:txBody>
      </p:sp>
      <p:graphicFrame>
        <p:nvGraphicFramePr>
          <p:cNvPr id="6" name="图表 5">
            <a:extLst>
              <a:ext uri="{FF2B5EF4-FFF2-40B4-BE49-F238E27FC236}">
                <a16:creationId xmlns:a16="http://schemas.microsoft.com/office/drawing/2014/main" id="{94A907A5-11C3-4622-9358-8117B5D9A31F}"/>
              </a:ext>
            </a:extLst>
          </p:cNvPr>
          <p:cNvGraphicFramePr>
            <a:graphicFrameLocks/>
          </p:cNvGraphicFramePr>
          <p:nvPr>
            <p:extLst>
              <p:ext uri="{D42A27DB-BD31-4B8C-83A1-F6EECF244321}">
                <p14:modId xmlns:p14="http://schemas.microsoft.com/office/powerpoint/2010/main" val="3701713971"/>
              </p:ext>
            </p:extLst>
          </p:nvPr>
        </p:nvGraphicFramePr>
        <p:xfrm>
          <a:off x="2036887" y="2680221"/>
          <a:ext cx="7920880" cy="3991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866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4589D-ED00-420F-9DC2-60B4A20E88DA}"/>
              </a:ext>
            </a:extLst>
          </p:cNvPr>
          <p:cNvSpPr>
            <a:spLocks noGrp="1"/>
          </p:cNvSpPr>
          <p:nvPr>
            <p:ph type="title"/>
          </p:nvPr>
        </p:nvSpPr>
        <p:spPr/>
        <p:txBody>
          <a:bodyPr>
            <a:normAutofit fontScale="90000"/>
          </a:bodyPr>
          <a:lstStyle/>
          <a:p>
            <a:pPr algn="l"/>
            <a:r>
              <a:rPr lang="en-US" altLang="zh-CN" b="1" dirty="0">
                <a:solidFill>
                  <a:schemeClr val="accent1"/>
                </a:solidFill>
              </a:rPr>
              <a:t>UBI</a:t>
            </a:r>
            <a:r>
              <a:rPr lang="zh-CN" altLang="en-US" b="1" dirty="0">
                <a:solidFill>
                  <a:schemeClr val="accent1"/>
                </a:solidFill>
              </a:rPr>
              <a:t>是车险业发展的内在需求</a:t>
            </a:r>
            <a:br>
              <a:rPr lang="zh-CN" altLang="en-US" dirty="0"/>
            </a:br>
            <a:endParaRPr lang="zh-CN" altLang="en-US" dirty="0"/>
          </a:p>
        </p:txBody>
      </p:sp>
      <p:sp>
        <p:nvSpPr>
          <p:cNvPr id="3" name="内容占位符 2">
            <a:extLst>
              <a:ext uri="{FF2B5EF4-FFF2-40B4-BE49-F238E27FC236}">
                <a16:creationId xmlns:a16="http://schemas.microsoft.com/office/drawing/2014/main" id="{9A77E299-E2D3-4E2E-96D7-675D46D790BC}"/>
              </a:ext>
            </a:extLst>
          </p:cNvPr>
          <p:cNvSpPr>
            <a:spLocks noGrp="1"/>
          </p:cNvSpPr>
          <p:nvPr>
            <p:ph idx="1"/>
          </p:nvPr>
        </p:nvSpPr>
        <p:spPr>
          <a:xfrm>
            <a:off x="642938" y="1168053"/>
            <a:ext cx="11572875" cy="5292781"/>
          </a:xfrm>
        </p:spPr>
        <p:txBody>
          <a:bodyPr>
            <a:normAutofit lnSpcReduction="10000"/>
          </a:bodyPr>
          <a:lstStyle/>
          <a:p>
            <a:pPr marL="0" indent="0">
              <a:buNone/>
            </a:pPr>
            <a:r>
              <a:rPr lang="en-US" altLang="zh-CN" sz="3500" dirty="0">
                <a:solidFill>
                  <a:schemeClr val="accent1"/>
                </a:solidFill>
                <a:latin typeface="楷体" panose="02010609060101010101" pitchFamily="49" charset="-122"/>
                <a:ea typeface="楷体" panose="02010609060101010101" pitchFamily="49" charset="-122"/>
              </a:rPr>
              <a:t>2 .</a:t>
            </a:r>
            <a:r>
              <a:rPr lang="zh-CN" altLang="en-US" sz="3600" b="1" dirty="0">
                <a:solidFill>
                  <a:schemeClr val="accent1"/>
                </a:solidFill>
              </a:rPr>
              <a:t> 车险费率化改革，小保险公司希望通过</a:t>
            </a:r>
            <a:r>
              <a:rPr lang="en-US" altLang="zh-CN" sz="3600" b="1" dirty="0">
                <a:solidFill>
                  <a:schemeClr val="accent1"/>
                </a:solidFill>
              </a:rPr>
              <a:t>UBI</a:t>
            </a:r>
            <a:r>
              <a:rPr lang="zh-CN" altLang="en-US" sz="3600" b="1" dirty="0">
                <a:solidFill>
                  <a:schemeClr val="accent1"/>
                </a:solidFill>
              </a:rPr>
              <a:t>破局</a:t>
            </a:r>
            <a:br>
              <a:rPr lang="zh-CN" altLang="en-US" sz="3600" dirty="0">
                <a:solidFill>
                  <a:schemeClr val="accent1"/>
                </a:solidFill>
              </a:rPr>
            </a:br>
            <a:r>
              <a:rPr lang="zh-CN" altLang="en-US" sz="2400" dirty="0">
                <a:latin typeface="楷体" panose="02010609060101010101" pitchFamily="49" charset="-122"/>
                <a:ea typeface="楷体" panose="02010609060101010101" pitchFamily="49" charset="-122"/>
              </a:rPr>
              <a:t>车险行业盈利不佳，车险公司欲通过</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改变格局。如前所述，车险业虽然市场规模很大，但利润率极低甚至为负，大型产险公司都在积极寻找新的利润增长点，而作为蓝海市场的创新型保险产品</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将是他们追逐的新领域。</a:t>
            </a: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pPr marL="0" indent="0">
              <a:buNone/>
            </a:pPr>
            <a:r>
              <a:rPr lang="en-US" altLang="zh-CN" sz="3500" dirty="0">
                <a:solidFill>
                  <a:schemeClr val="accent1"/>
                </a:solidFill>
                <a:latin typeface="楷体" panose="02010609060101010101" pitchFamily="49" charset="-122"/>
                <a:ea typeface="楷体" panose="02010609060101010101" pitchFamily="49" charset="-122"/>
              </a:rPr>
              <a:t>3.</a:t>
            </a:r>
            <a:r>
              <a:rPr lang="zh-CN" altLang="en-US" sz="3600" b="1" dirty="0">
                <a:solidFill>
                  <a:schemeClr val="accent1"/>
                </a:solidFill>
              </a:rPr>
              <a:t> </a:t>
            </a:r>
            <a:r>
              <a:rPr lang="en-US" altLang="zh-CN" sz="3600" b="1" dirty="0">
                <a:solidFill>
                  <a:schemeClr val="accent1"/>
                </a:solidFill>
              </a:rPr>
              <a:t>UBI</a:t>
            </a:r>
            <a:r>
              <a:rPr lang="zh-CN" altLang="en-US" sz="3600" b="1" dirty="0">
                <a:solidFill>
                  <a:schemeClr val="accent1"/>
                </a:solidFill>
              </a:rPr>
              <a:t>符合各方面的利益诉求</a:t>
            </a:r>
            <a:endParaRPr lang="en-US" altLang="zh-CN" sz="3600" b="1" dirty="0">
              <a:solidFill>
                <a:schemeClr val="accent1"/>
              </a:solidFill>
            </a:endParaRPr>
          </a:p>
          <a:p>
            <a:pPr marL="0" indent="0">
              <a:buNone/>
            </a:pPr>
            <a:r>
              <a:rPr lang="zh-CN" altLang="en-US" sz="2400" dirty="0">
                <a:latin typeface="楷体" panose="02010609060101010101" pitchFamily="49" charset="-122"/>
                <a:ea typeface="楷体" panose="02010609060101010101" pitchFamily="49" charset="-122"/>
              </a:rPr>
              <a:t>长期来看，</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产品相较于传统车险具有很多优势，是顺应时代发展规律的产品，它能满足车险各利益相关方的诉求，形成多赢的局面</a:t>
            </a:r>
            <a:br>
              <a:rPr lang="zh-CN" altLang="en-US" sz="2400" dirty="0">
                <a:latin typeface="楷体" panose="02010609060101010101" pitchFamily="49" charset="-122"/>
                <a:ea typeface="楷体" panose="02010609060101010101" pitchFamily="49" charset="-122"/>
              </a:rPr>
            </a:br>
            <a:br>
              <a:rPr lang="zh-CN" altLang="en-US" sz="2400" dirty="0">
                <a:latin typeface="楷体" panose="02010609060101010101" pitchFamily="49" charset="-122"/>
                <a:ea typeface="楷体" panose="02010609060101010101" pitchFamily="49" charset="-122"/>
              </a:rPr>
            </a:br>
            <a:br>
              <a:rPr lang="zh-CN" altLang="en-US" sz="3600" dirty="0"/>
            </a:br>
            <a:endParaRPr lang="en-US" altLang="zh-CN" sz="3600" b="1" dirty="0"/>
          </a:p>
        </p:txBody>
      </p:sp>
    </p:spTree>
    <p:extLst>
      <p:ext uri="{BB962C8B-B14F-4D97-AF65-F5344CB8AC3E}">
        <p14:creationId xmlns:p14="http://schemas.microsoft.com/office/powerpoint/2010/main" val="1715735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4589D-ED00-420F-9DC2-60B4A20E88DA}"/>
              </a:ext>
            </a:extLst>
          </p:cNvPr>
          <p:cNvSpPr>
            <a:spLocks noGrp="1"/>
          </p:cNvSpPr>
          <p:nvPr>
            <p:ph type="title"/>
          </p:nvPr>
        </p:nvSpPr>
        <p:spPr>
          <a:xfrm>
            <a:off x="236687" y="7097"/>
            <a:ext cx="11572875" cy="1205442"/>
          </a:xfrm>
        </p:spPr>
        <p:txBody>
          <a:bodyPr>
            <a:normAutofit/>
          </a:bodyPr>
          <a:lstStyle/>
          <a:p>
            <a:pPr algn="l"/>
            <a:r>
              <a:rPr lang="zh-CN" altLang="en-US" b="1" dirty="0">
                <a:solidFill>
                  <a:schemeClr val="accent1"/>
                </a:solidFill>
              </a:rPr>
              <a:t>消费者的不满是外在需求</a:t>
            </a:r>
          </a:p>
        </p:txBody>
      </p:sp>
      <p:sp>
        <p:nvSpPr>
          <p:cNvPr id="3" name="内容占位符 2">
            <a:extLst>
              <a:ext uri="{FF2B5EF4-FFF2-40B4-BE49-F238E27FC236}">
                <a16:creationId xmlns:a16="http://schemas.microsoft.com/office/drawing/2014/main" id="{9A77E299-E2D3-4E2E-96D7-675D46D790BC}"/>
              </a:ext>
            </a:extLst>
          </p:cNvPr>
          <p:cNvSpPr>
            <a:spLocks noGrp="1"/>
          </p:cNvSpPr>
          <p:nvPr>
            <p:ph idx="1"/>
          </p:nvPr>
        </p:nvSpPr>
        <p:spPr>
          <a:xfrm>
            <a:off x="642938" y="1168053"/>
            <a:ext cx="11572875" cy="5292781"/>
          </a:xfrm>
        </p:spPr>
        <p:txBody>
          <a:bodyPr>
            <a:normAutofit/>
          </a:bodyPr>
          <a:lstStyle/>
          <a:p>
            <a:pPr marL="0" indent="0">
              <a:buNone/>
            </a:pPr>
            <a:r>
              <a:rPr lang="zh-CN" altLang="en-US" sz="2400" dirty="0">
                <a:latin typeface="楷体" panose="02010609060101010101" pitchFamily="49" charset="-122"/>
                <a:ea typeface="楷体" panose="02010609060101010101" pitchFamily="49" charset="-122"/>
              </a:rPr>
              <a:t>我国传统机动车辆保险定价主要是根据新车价值确定。保险公司根据车辆本身的情况，计算出一个基本的车险保费价格，再根据车辆上年理赔次数给予不同的折扣，据此确定最终的续保保费。统车险定价因素不包括</a:t>
            </a:r>
            <a:r>
              <a:rPr lang="zh-CN" altLang="en-US" sz="2400" dirty="0">
                <a:solidFill>
                  <a:srgbClr val="00B050"/>
                </a:solidFill>
                <a:latin typeface="楷体" panose="02010609060101010101" pitchFamily="49" charset="-122"/>
                <a:ea typeface="楷体" panose="02010609060101010101" pitchFamily="49" charset="-122"/>
              </a:rPr>
              <a:t>驾龄</a:t>
            </a:r>
            <a:r>
              <a:rPr lang="zh-CN" altLang="en-US" sz="2400" dirty="0">
                <a:latin typeface="楷体" panose="02010609060101010101" pitchFamily="49" charset="-122"/>
                <a:ea typeface="楷体" panose="02010609060101010101" pitchFamily="49" charset="-122"/>
              </a:rPr>
              <a:t>、</a:t>
            </a:r>
            <a:r>
              <a:rPr lang="zh-CN" altLang="en-US" sz="2400" dirty="0">
                <a:solidFill>
                  <a:srgbClr val="00B050"/>
                </a:solidFill>
                <a:latin typeface="楷体" panose="02010609060101010101" pitchFamily="49" charset="-122"/>
                <a:ea typeface="楷体" panose="02010609060101010101" pitchFamily="49" charset="-122"/>
              </a:rPr>
              <a:t>行程公里数</a:t>
            </a:r>
            <a:r>
              <a:rPr lang="zh-CN" altLang="en-US" sz="2400" dirty="0">
                <a:latin typeface="楷体" panose="02010609060101010101" pitchFamily="49" charset="-122"/>
                <a:ea typeface="楷体" panose="02010609060101010101" pitchFamily="49" charset="-122"/>
              </a:rPr>
              <a:t>、</a:t>
            </a:r>
            <a:r>
              <a:rPr lang="zh-CN" altLang="en-US" sz="2400" dirty="0">
                <a:solidFill>
                  <a:srgbClr val="00B050"/>
                </a:solidFill>
                <a:latin typeface="楷体" panose="02010609060101010101" pitchFamily="49" charset="-122"/>
                <a:ea typeface="楷体" panose="02010609060101010101" pitchFamily="49" charset="-122"/>
              </a:rPr>
              <a:t>车型</a:t>
            </a:r>
            <a:r>
              <a:rPr lang="zh-CN" altLang="en-US" sz="2400" dirty="0">
                <a:latin typeface="楷体" panose="02010609060101010101" pitchFamily="49" charset="-122"/>
                <a:ea typeface="楷体" panose="02010609060101010101" pitchFamily="49" charset="-122"/>
              </a:rPr>
              <a:t>等因素，导致中国的车险定价模式非常的单调。</a:t>
            </a:r>
            <a:br>
              <a:rPr lang="zh-CN" altLang="en-US" sz="2400" dirty="0">
                <a:latin typeface="楷体" panose="02010609060101010101" pitchFamily="49" charset="-122"/>
                <a:ea typeface="楷体" panose="02010609060101010101" pitchFamily="49" charset="-122"/>
              </a:rPr>
            </a:br>
            <a:br>
              <a:rPr lang="zh-CN" altLang="en-US" sz="3600" dirty="0"/>
            </a:br>
            <a:endParaRPr lang="en-US" altLang="zh-CN" sz="3600" b="1" dirty="0"/>
          </a:p>
        </p:txBody>
      </p:sp>
      <p:pic>
        <p:nvPicPr>
          <p:cNvPr id="5" name="图片 4">
            <a:extLst>
              <a:ext uri="{FF2B5EF4-FFF2-40B4-BE49-F238E27FC236}">
                <a16:creationId xmlns:a16="http://schemas.microsoft.com/office/drawing/2014/main" id="{8B28FFB3-046E-4456-BB41-841E6B5A44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751" y="2824237"/>
            <a:ext cx="5298605" cy="3879969"/>
          </a:xfrm>
          <a:prstGeom prst="rect">
            <a:avLst/>
          </a:prstGeom>
        </p:spPr>
      </p:pic>
      <p:pic>
        <p:nvPicPr>
          <p:cNvPr id="7" name="图片 6">
            <a:extLst>
              <a:ext uri="{FF2B5EF4-FFF2-40B4-BE49-F238E27FC236}">
                <a16:creationId xmlns:a16="http://schemas.microsoft.com/office/drawing/2014/main" id="{8BBB0124-680C-469C-B9A6-3FCFD65BAD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6968" y="2824236"/>
            <a:ext cx="5272594" cy="3879969"/>
          </a:xfrm>
          <a:prstGeom prst="rect">
            <a:avLst/>
          </a:prstGeom>
        </p:spPr>
      </p:pic>
    </p:spTree>
    <p:extLst>
      <p:ext uri="{BB962C8B-B14F-4D97-AF65-F5344CB8AC3E}">
        <p14:creationId xmlns:p14="http://schemas.microsoft.com/office/powerpoint/2010/main" val="3933798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4589D-ED00-420F-9DC2-60B4A20E88DA}"/>
              </a:ext>
            </a:extLst>
          </p:cNvPr>
          <p:cNvSpPr>
            <a:spLocks noGrp="1"/>
          </p:cNvSpPr>
          <p:nvPr>
            <p:ph type="title"/>
          </p:nvPr>
        </p:nvSpPr>
        <p:spPr>
          <a:xfrm>
            <a:off x="236687" y="7097"/>
            <a:ext cx="11572875" cy="1205442"/>
          </a:xfrm>
        </p:spPr>
        <p:txBody>
          <a:bodyPr>
            <a:normAutofit/>
          </a:bodyPr>
          <a:lstStyle/>
          <a:p>
            <a:pPr algn="l"/>
            <a:r>
              <a:rPr lang="en-US" altLang="zh-CN" b="1" dirty="0">
                <a:solidFill>
                  <a:schemeClr val="accent1"/>
                </a:solidFill>
              </a:rPr>
              <a:t>UBI</a:t>
            </a:r>
            <a:r>
              <a:rPr lang="zh-CN" altLang="en-US" b="1" dirty="0">
                <a:solidFill>
                  <a:schemeClr val="accent1"/>
                </a:solidFill>
              </a:rPr>
              <a:t>市场发展驱动力</a:t>
            </a:r>
          </a:p>
        </p:txBody>
      </p:sp>
      <p:sp>
        <p:nvSpPr>
          <p:cNvPr id="3" name="内容占位符 2">
            <a:extLst>
              <a:ext uri="{FF2B5EF4-FFF2-40B4-BE49-F238E27FC236}">
                <a16:creationId xmlns:a16="http://schemas.microsoft.com/office/drawing/2014/main" id="{9A77E299-E2D3-4E2E-96D7-675D46D790BC}"/>
              </a:ext>
            </a:extLst>
          </p:cNvPr>
          <p:cNvSpPr>
            <a:spLocks noGrp="1"/>
          </p:cNvSpPr>
          <p:nvPr>
            <p:ph idx="1"/>
          </p:nvPr>
        </p:nvSpPr>
        <p:spPr>
          <a:xfrm>
            <a:off x="642938" y="1168053"/>
            <a:ext cx="11572875" cy="5292781"/>
          </a:xfrm>
        </p:spPr>
        <p:txBody>
          <a:bodyPr>
            <a:normAutofit/>
          </a:bodyPr>
          <a:lstStyle/>
          <a:p>
            <a:pPr marL="0" indent="0">
              <a:buNone/>
            </a:pPr>
            <a:r>
              <a:rPr lang="en-US" altLang="zh-CN" sz="2400" b="1" dirty="0">
                <a:solidFill>
                  <a:schemeClr val="accent1"/>
                </a:solidFill>
              </a:rPr>
              <a:t>OBD</a:t>
            </a:r>
            <a:r>
              <a:rPr lang="zh-CN" altLang="en-US" sz="2400" b="1" dirty="0">
                <a:solidFill>
                  <a:schemeClr val="accent1"/>
                </a:solidFill>
              </a:rPr>
              <a:t>设备、大数据、车联网为</a:t>
            </a:r>
            <a:r>
              <a:rPr lang="en-US" altLang="zh-CN" sz="2400" b="1" dirty="0">
                <a:solidFill>
                  <a:schemeClr val="accent1"/>
                </a:solidFill>
              </a:rPr>
              <a:t>UBI</a:t>
            </a:r>
            <a:r>
              <a:rPr lang="zh-CN" altLang="en-US" sz="2400" b="1" dirty="0">
                <a:solidFill>
                  <a:schemeClr val="accent1"/>
                </a:solidFill>
              </a:rPr>
              <a:t>市场发展提供技术支持</a:t>
            </a:r>
            <a:br>
              <a:rPr lang="zh-CN" altLang="en-US" sz="2400" dirty="0">
                <a:solidFill>
                  <a:schemeClr val="accent1"/>
                </a:solidFill>
              </a:rPr>
            </a:br>
            <a:r>
              <a:rPr lang="zh-CN" altLang="en-US" sz="2400" dirty="0">
                <a:latin typeface="楷体" panose="02010609060101010101" pitchFamily="49" charset="-122"/>
                <a:ea typeface="楷体" panose="02010609060101010101" pitchFamily="49" charset="-122"/>
              </a:rPr>
              <a:t>支持</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模式的各方面软硬件技术已趋成熟，市场一触即发。</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的实现依赖于对车辆各方面数据的读取技术，即</a:t>
            </a:r>
            <a:r>
              <a:rPr lang="en-US" altLang="zh-CN" sz="2400" dirty="0">
                <a:latin typeface="楷体" panose="02010609060101010101" pitchFamily="49" charset="-122"/>
                <a:ea typeface="楷体" panose="02010609060101010101" pitchFamily="49" charset="-122"/>
              </a:rPr>
              <a:t>telematics</a:t>
            </a:r>
            <a:r>
              <a:rPr lang="zh-CN" altLang="en-US" sz="2400" dirty="0">
                <a:latin typeface="楷体" panose="02010609060101010101" pitchFamily="49" charset="-122"/>
                <a:ea typeface="楷体" panose="02010609060101010101" pitchFamily="49" charset="-122"/>
              </a:rPr>
              <a:t>，在国内通过</a:t>
            </a:r>
            <a:r>
              <a:rPr lang="en-US" altLang="zh-CN" sz="2400" dirty="0">
                <a:latin typeface="楷体" panose="02010609060101010101" pitchFamily="49" charset="-122"/>
                <a:ea typeface="楷体" panose="02010609060101010101" pitchFamily="49" charset="-122"/>
              </a:rPr>
              <a:t>OBD</a:t>
            </a:r>
            <a:r>
              <a:rPr lang="zh-CN" altLang="en-US" sz="2400" dirty="0">
                <a:latin typeface="楷体" panose="02010609060101010101" pitchFamily="49" charset="-122"/>
                <a:ea typeface="楷体" panose="02010609060101010101" pitchFamily="49" charset="-122"/>
              </a:rPr>
              <a:t>设备实现，这一技术在中国发展已颇为成熟。其次，</a:t>
            </a:r>
            <a:r>
              <a:rPr lang="en-US" altLang="zh-CN" sz="2400" dirty="0">
                <a:latin typeface="楷体" panose="02010609060101010101" pitchFamily="49" charset="-122"/>
                <a:ea typeface="楷体" panose="02010609060101010101" pitchFamily="49" charset="-122"/>
              </a:rPr>
              <a:t>4G</a:t>
            </a:r>
            <a:r>
              <a:rPr lang="zh-CN" altLang="en-US" sz="2400" dirty="0">
                <a:latin typeface="楷体" panose="02010609060101010101" pitchFamily="49" charset="-122"/>
                <a:ea typeface="楷体" panose="02010609060101010101" pitchFamily="49" charset="-122"/>
              </a:rPr>
              <a:t>通信实现了将车辆信息实时传递到互联网，即实现车联网，这将对车险相关的定价、理赔以及后续的维修服务提供支持。最后，车联网大数据使保险公司进一步开发差异化产品以及寻求细分市场服务成为可能。相关技术条件已具备，政策东风也已吹起，市场即将起航。</a:t>
            </a:r>
            <a:br>
              <a:rPr lang="zh-CN" altLang="en-US" sz="2400" dirty="0"/>
            </a:br>
            <a:br>
              <a:rPr lang="zh-CN" altLang="en-US" sz="2400" dirty="0"/>
            </a:br>
            <a:br>
              <a:rPr lang="zh-CN" altLang="en-US" sz="2400" dirty="0">
                <a:latin typeface="楷体" panose="02010609060101010101" pitchFamily="49" charset="-122"/>
                <a:ea typeface="楷体" panose="02010609060101010101" pitchFamily="49" charset="-122"/>
              </a:rPr>
            </a:br>
            <a:br>
              <a:rPr lang="zh-CN" altLang="en-US" sz="3600" dirty="0"/>
            </a:br>
            <a:endParaRPr lang="en-US" altLang="zh-CN" sz="3600" b="1" dirty="0"/>
          </a:p>
        </p:txBody>
      </p:sp>
    </p:spTree>
    <p:extLst>
      <p:ext uri="{BB962C8B-B14F-4D97-AF65-F5344CB8AC3E}">
        <p14:creationId xmlns:p14="http://schemas.microsoft.com/office/powerpoint/2010/main" val="904300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18"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28"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4"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012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8219527" y="3218380"/>
            <a:ext cx="368639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市场</a:t>
            </a:r>
            <a:r>
              <a:rPr lang="zh-CN" altLang="en-US" kern="0" dirty="0">
                <a:solidFill>
                  <a:schemeClr val="bg1"/>
                </a:solidFill>
                <a:latin typeface="Arial" panose="020B0604020202020204" pitchFamily="34" charset="0"/>
                <a:ea typeface="微软雅黑" panose="020B0503020204020204" pitchFamily="34" charset="-122"/>
              </a:rPr>
              <a:t>发展趋势</a:t>
            </a:r>
            <a:endPar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3626471013"/>
      </p:ext>
    </p:extLst>
  </p:cSld>
  <p:clrMapOvr>
    <a:masterClrMapping/>
  </p:clrMapOvr>
  <p:transition spd="slow" advTm="0">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88ECF32-E417-43F4-9A99-D8F1A912A7D5}"/>
              </a:ext>
            </a:extLst>
          </p:cNvPr>
          <p:cNvSpPr/>
          <p:nvPr/>
        </p:nvSpPr>
        <p:spPr>
          <a:xfrm>
            <a:off x="524719" y="375965"/>
            <a:ext cx="1440160"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solidFill>
                  <a:srgbClr val="00B0F0"/>
                </a:solidFill>
              </a:rPr>
              <a:t>摘要</a:t>
            </a:r>
          </a:p>
        </p:txBody>
      </p:sp>
      <p:pic>
        <p:nvPicPr>
          <p:cNvPr id="3" name="图片 2">
            <a:extLst>
              <a:ext uri="{FF2B5EF4-FFF2-40B4-BE49-F238E27FC236}">
                <a16:creationId xmlns:a16="http://schemas.microsoft.com/office/drawing/2014/main" id="{554B2114-4998-4AD2-992D-4B06C8EE4F47}"/>
              </a:ext>
            </a:extLst>
          </p:cNvPr>
          <p:cNvPicPr>
            <a:picLocks noChangeAspect="1"/>
          </p:cNvPicPr>
          <p:nvPr/>
        </p:nvPicPr>
        <p:blipFill>
          <a:blip r:embed="rId2"/>
          <a:stretch>
            <a:fillRect/>
          </a:stretch>
        </p:blipFill>
        <p:spPr>
          <a:xfrm>
            <a:off x="1244799" y="1184321"/>
            <a:ext cx="1224136" cy="5468487"/>
          </a:xfrm>
          <a:prstGeom prst="rect">
            <a:avLst/>
          </a:prstGeom>
        </p:spPr>
      </p:pic>
      <p:sp>
        <p:nvSpPr>
          <p:cNvPr id="4" name="矩形 3">
            <a:extLst>
              <a:ext uri="{FF2B5EF4-FFF2-40B4-BE49-F238E27FC236}">
                <a16:creationId xmlns:a16="http://schemas.microsoft.com/office/drawing/2014/main" id="{16F37885-DD3F-46FD-BF0B-620081B65CFF}"/>
              </a:ext>
            </a:extLst>
          </p:cNvPr>
          <p:cNvSpPr/>
          <p:nvPr/>
        </p:nvSpPr>
        <p:spPr>
          <a:xfrm>
            <a:off x="2754733" y="1240061"/>
            <a:ext cx="8856984" cy="12525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楷体" panose="02010609060101010101" pitchFamily="49" charset="-122"/>
                <a:ea typeface="楷体" panose="02010609060101010101" pitchFamily="49" charset="-122"/>
              </a:rPr>
              <a:t>市场：</a:t>
            </a:r>
            <a:r>
              <a:rPr lang="zh-CN" altLang="en-US" sz="2000" dirty="0">
                <a:solidFill>
                  <a:schemeClr val="tx1"/>
                </a:solidFill>
                <a:latin typeface="楷体" panose="02010609060101010101" pitchFamily="49" charset="-122"/>
                <a:ea typeface="楷体" panose="02010609060101010101" pitchFamily="49" charset="-122"/>
              </a:rPr>
              <a:t>未来五年，车险市场规模由于新车销量增长放缓将保持</a:t>
            </a:r>
            <a:r>
              <a:rPr lang="en-US" altLang="zh-CN" sz="2000" dirty="0">
                <a:solidFill>
                  <a:srgbClr val="FF0000"/>
                </a:solidFill>
                <a:latin typeface="楷体" panose="02010609060101010101" pitchFamily="49" charset="-122"/>
                <a:ea typeface="楷体" panose="02010609060101010101" pitchFamily="49" charset="-122"/>
              </a:rPr>
              <a:t>10%</a:t>
            </a:r>
            <a:r>
              <a:rPr lang="zh-CN" altLang="en-US" sz="2000" dirty="0">
                <a:solidFill>
                  <a:schemeClr val="tx1"/>
                </a:solidFill>
                <a:latin typeface="楷体" panose="02010609060101010101" pitchFamily="49" charset="-122"/>
                <a:ea typeface="楷体" panose="02010609060101010101" pitchFamily="49" charset="-122"/>
              </a:rPr>
              <a:t>的增速，到</a:t>
            </a:r>
            <a:r>
              <a:rPr lang="en-US" altLang="zh-CN" sz="2000" dirty="0">
                <a:solidFill>
                  <a:schemeClr val="tx1"/>
                </a:solidFill>
                <a:latin typeface="楷体" panose="02010609060101010101" pitchFamily="49" charset="-122"/>
                <a:ea typeface="楷体" panose="02010609060101010101" pitchFamily="49" charset="-122"/>
              </a:rPr>
              <a:t>2020</a:t>
            </a:r>
            <a:r>
              <a:rPr lang="zh-CN" altLang="en-US" sz="2000" dirty="0">
                <a:solidFill>
                  <a:schemeClr val="tx1"/>
                </a:solidFill>
                <a:latin typeface="楷体" panose="02010609060101010101" pitchFamily="49" charset="-122"/>
                <a:ea typeface="楷体" panose="02010609060101010101" pitchFamily="49" charset="-122"/>
              </a:rPr>
              <a:t>年，思略特预测整个中国车险市场规模约为</a:t>
            </a:r>
            <a:r>
              <a:rPr lang="en-US" altLang="zh-CN" sz="2000" dirty="0">
                <a:solidFill>
                  <a:srgbClr val="FF0000"/>
                </a:solidFill>
                <a:latin typeface="楷体" panose="02010609060101010101" pitchFamily="49" charset="-122"/>
                <a:ea typeface="楷体" panose="02010609060101010101" pitchFamily="49" charset="-122"/>
              </a:rPr>
              <a:t>9420</a:t>
            </a:r>
            <a:r>
              <a:rPr lang="zh-CN" altLang="en-US" sz="2000" dirty="0">
                <a:solidFill>
                  <a:schemeClr val="tx1"/>
                </a:solidFill>
                <a:latin typeface="楷体" panose="02010609060101010101" pitchFamily="49" charset="-122"/>
                <a:ea typeface="楷体" panose="02010609060101010101" pitchFamily="49" charset="-122"/>
              </a:rPr>
              <a:t>亿元。若车险费率市场化完全放开，同时伴随着车联网</a:t>
            </a:r>
            <a:r>
              <a:rPr lang="en-US" altLang="zh-CN" sz="2000" dirty="0">
                <a:solidFill>
                  <a:schemeClr val="tx1"/>
                </a:solidFill>
                <a:latin typeface="楷体" panose="02010609060101010101" pitchFamily="49" charset="-122"/>
                <a:ea typeface="楷体" panose="02010609060101010101" pitchFamily="49" charset="-122"/>
              </a:rPr>
              <a:t>50%</a:t>
            </a:r>
            <a:r>
              <a:rPr lang="zh-CN" altLang="en-US" sz="2000" dirty="0">
                <a:solidFill>
                  <a:schemeClr val="tx1"/>
                </a:solidFill>
                <a:latin typeface="楷体" panose="02010609060101010101" pitchFamily="49" charset="-122"/>
                <a:ea typeface="楷体" panose="02010609060101010101" pitchFamily="49" charset="-122"/>
              </a:rPr>
              <a:t>的新车渗透率预期，保守估计</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的渗透率在</a:t>
            </a:r>
            <a:r>
              <a:rPr lang="en-US" altLang="zh-CN" sz="2000" dirty="0">
                <a:solidFill>
                  <a:schemeClr val="tx1"/>
                </a:solidFill>
                <a:latin typeface="楷体" panose="02010609060101010101" pitchFamily="49" charset="-122"/>
                <a:ea typeface="楷体" panose="02010609060101010101" pitchFamily="49" charset="-122"/>
              </a:rPr>
              <a:t>2020 </a:t>
            </a:r>
            <a:r>
              <a:rPr lang="zh-CN" altLang="en-US" sz="2000" dirty="0">
                <a:solidFill>
                  <a:schemeClr val="tx1"/>
                </a:solidFill>
                <a:latin typeface="楷体" panose="02010609060101010101" pitchFamily="49" charset="-122"/>
                <a:ea typeface="楷体" panose="02010609060101010101" pitchFamily="49" charset="-122"/>
              </a:rPr>
              <a:t>年可以达到</a:t>
            </a:r>
            <a:r>
              <a:rPr lang="en-US" altLang="zh-CN" sz="2000" dirty="0">
                <a:solidFill>
                  <a:srgbClr val="FF0000"/>
                </a:solidFill>
                <a:latin typeface="楷体" panose="02010609060101010101" pitchFamily="49" charset="-122"/>
                <a:ea typeface="楷体" panose="02010609060101010101" pitchFamily="49" charset="-122"/>
              </a:rPr>
              <a:t>10%-15%</a:t>
            </a:r>
            <a:r>
              <a:rPr lang="zh-CN" altLang="en-US" sz="2000" dirty="0">
                <a:solidFill>
                  <a:schemeClr val="tx1"/>
                </a:solidFill>
                <a:latin typeface="楷体" panose="02010609060101010101" pitchFamily="49" charset="-122"/>
                <a:ea typeface="楷体" panose="02010609060101010101" pitchFamily="49" charset="-122"/>
              </a:rPr>
              <a:t>，</a:t>
            </a:r>
            <a:r>
              <a:rPr lang="en-US" altLang="zh-CN" sz="2000" dirty="0">
                <a:solidFill>
                  <a:schemeClr val="tx1"/>
                </a:solidFill>
                <a:latin typeface="楷体" panose="02010609060101010101" pitchFamily="49" charset="-122"/>
                <a:ea typeface="楷体" panose="02010609060101010101" pitchFamily="49" charset="-122"/>
              </a:rPr>
              <a:t>UBI </a:t>
            </a:r>
            <a:r>
              <a:rPr lang="zh-CN" altLang="en-US" sz="2000" dirty="0">
                <a:solidFill>
                  <a:schemeClr val="tx1"/>
                </a:solidFill>
                <a:latin typeface="楷体" panose="02010609060101010101" pitchFamily="49" charset="-122"/>
                <a:ea typeface="楷体" panose="02010609060101010101" pitchFamily="49" charset="-122"/>
              </a:rPr>
              <a:t>保险面临着</a:t>
            </a:r>
            <a:r>
              <a:rPr lang="en-US" altLang="zh-CN" sz="2000" dirty="0">
                <a:solidFill>
                  <a:srgbClr val="FF0000"/>
                </a:solidFill>
                <a:latin typeface="楷体" panose="02010609060101010101" pitchFamily="49" charset="-122"/>
                <a:ea typeface="楷体" panose="02010609060101010101" pitchFamily="49" charset="-122"/>
              </a:rPr>
              <a:t>1400</a:t>
            </a:r>
            <a:r>
              <a:rPr lang="en-US" altLang="zh-CN" sz="2000" dirty="0">
                <a:solidFill>
                  <a:schemeClr val="tx1"/>
                </a:solidFill>
                <a:latin typeface="楷体" panose="02010609060101010101" pitchFamily="49" charset="-122"/>
                <a:ea typeface="楷体" panose="02010609060101010101" pitchFamily="49" charset="-122"/>
              </a:rPr>
              <a:t> </a:t>
            </a:r>
            <a:r>
              <a:rPr lang="zh-CN" altLang="en-US" sz="2000" dirty="0">
                <a:solidFill>
                  <a:schemeClr val="tx1"/>
                </a:solidFill>
                <a:latin typeface="楷体" panose="02010609060101010101" pitchFamily="49" charset="-122"/>
                <a:ea typeface="楷体" panose="02010609060101010101" pitchFamily="49" charset="-122"/>
              </a:rPr>
              <a:t>亿元的市场空间。</a:t>
            </a:r>
            <a:endParaRPr lang="zh-CN" altLang="en-US" sz="2000" b="1" dirty="0">
              <a:solidFill>
                <a:schemeClr val="tx1"/>
              </a:solidFill>
              <a:latin typeface="楷体" panose="02010609060101010101" pitchFamily="49" charset="-122"/>
              <a:ea typeface="楷体" panose="02010609060101010101" pitchFamily="49" charset="-122"/>
            </a:endParaRPr>
          </a:p>
        </p:txBody>
      </p:sp>
      <p:sp>
        <p:nvSpPr>
          <p:cNvPr id="5" name="矩形 4">
            <a:extLst>
              <a:ext uri="{FF2B5EF4-FFF2-40B4-BE49-F238E27FC236}">
                <a16:creationId xmlns:a16="http://schemas.microsoft.com/office/drawing/2014/main" id="{A56775B5-AF83-4A55-81E7-01482879CFA3}"/>
              </a:ext>
            </a:extLst>
          </p:cNvPr>
          <p:cNvSpPr/>
          <p:nvPr/>
        </p:nvSpPr>
        <p:spPr>
          <a:xfrm>
            <a:off x="2754733" y="2622421"/>
            <a:ext cx="8856984"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楷体" panose="02010609060101010101" pitchFamily="49" charset="-122"/>
                <a:ea typeface="楷体" panose="02010609060101010101" pitchFamily="49" charset="-122"/>
              </a:rPr>
              <a:t>主要驱动力：</a:t>
            </a:r>
            <a:r>
              <a:rPr lang="zh-CN" altLang="en-US" sz="2000" dirty="0">
                <a:solidFill>
                  <a:schemeClr val="tx1"/>
                </a:solidFill>
                <a:latin typeface="楷体" panose="02010609060101010101" pitchFamily="49" charset="-122"/>
                <a:ea typeface="楷体" panose="02010609060101010101" pitchFamily="49" charset="-122"/>
              </a:rPr>
              <a:t>政策驱动、车联网和大数据的发展、保险行业内在需求和消费者的外在不满驱动</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的发展。</a:t>
            </a:r>
          </a:p>
        </p:txBody>
      </p:sp>
      <p:sp>
        <p:nvSpPr>
          <p:cNvPr id="6" name="矩形 5">
            <a:extLst>
              <a:ext uri="{FF2B5EF4-FFF2-40B4-BE49-F238E27FC236}">
                <a16:creationId xmlns:a16="http://schemas.microsoft.com/office/drawing/2014/main" id="{3230A3BC-AC92-4125-A70B-0FA53D46AB5D}"/>
              </a:ext>
            </a:extLst>
          </p:cNvPr>
          <p:cNvSpPr/>
          <p:nvPr/>
        </p:nvSpPr>
        <p:spPr>
          <a:xfrm>
            <a:off x="2754733" y="3486517"/>
            <a:ext cx="8856984" cy="864097"/>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楷体" panose="02010609060101010101" pitchFamily="49" charset="-122"/>
                <a:ea typeface="楷体" panose="02010609060101010101" pitchFamily="49" charset="-122"/>
              </a:rPr>
              <a:t>发展趋势：</a:t>
            </a:r>
            <a:r>
              <a:rPr lang="zh-CN" altLang="en-US" sz="2000" dirty="0">
                <a:solidFill>
                  <a:schemeClr val="tx1"/>
                </a:solidFill>
                <a:latin typeface="楷体" panose="02010609060101010101" pitchFamily="49" charset="-122"/>
                <a:ea typeface="楷体" panose="02010609060101010101" pitchFamily="49" charset="-122"/>
              </a:rPr>
              <a:t>中国</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将直接跨越国外</a:t>
            </a:r>
            <a:r>
              <a:rPr lang="en-US" altLang="zh-CN" sz="2000" dirty="0">
                <a:solidFill>
                  <a:srgbClr val="FF0000"/>
                </a:solidFill>
                <a:latin typeface="楷体" panose="02010609060101010101" pitchFamily="49" charset="-122"/>
                <a:ea typeface="楷体" panose="02010609060101010101" pitchFamily="49" charset="-122"/>
              </a:rPr>
              <a:t>UBI1.0</a:t>
            </a:r>
            <a:r>
              <a:rPr lang="zh-CN" altLang="en-US" sz="2000" dirty="0">
                <a:solidFill>
                  <a:schemeClr val="tx1"/>
                </a:solidFill>
                <a:latin typeface="楷体" panose="02010609060101010101" pitchFamily="49" charset="-122"/>
                <a:ea typeface="楷体" panose="02010609060101010101" pitchFamily="49" charset="-122"/>
              </a:rPr>
              <a:t>朝</a:t>
            </a:r>
            <a:r>
              <a:rPr lang="en-US" altLang="zh-CN" sz="2000" dirty="0">
                <a:solidFill>
                  <a:srgbClr val="FF0000"/>
                </a:solidFill>
                <a:latin typeface="楷体" panose="02010609060101010101" pitchFamily="49" charset="-122"/>
                <a:ea typeface="楷体" panose="02010609060101010101" pitchFamily="49" charset="-122"/>
              </a:rPr>
              <a:t>UBI2.0</a:t>
            </a:r>
            <a:r>
              <a:rPr lang="zh-CN" altLang="en-US" sz="2000" dirty="0">
                <a:solidFill>
                  <a:schemeClr val="tx1"/>
                </a:solidFill>
                <a:latin typeface="楷体" panose="02010609060101010101" pitchFamily="49" charset="-122"/>
                <a:ea typeface="楷体" panose="02010609060101010101" pitchFamily="49" charset="-122"/>
              </a:rPr>
              <a:t>进发，其主要变化体现在</a:t>
            </a:r>
            <a:r>
              <a:rPr lang="zh-CN" altLang="en-US" sz="2000" dirty="0">
                <a:solidFill>
                  <a:srgbClr val="FF0000"/>
                </a:solidFill>
                <a:latin typeface="楷体" panose="02010609060101010101" pitchFamily="49" charset="-122"/>
                <a:ea typeface="楷体" panose="02010609060101010101" pitchFamily="49" charset="-122"/>
              </a:rPr>
              <a:t>利益方</a:t>
            </a:r>
            <a:r>
              <a:rPr lang="zh-CN" altLang="en-US" sz="2000" dirty="0">
                <a:solidFill>
                  <a:schemeClr val="tx1"/>
                </a:solidFill>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产品个性化</a:t>
            </a:r>
            <a:r>
              <a:rPr lang="zh-CN" altLang="en-US" sz="2000" dirty="0">
                <a:solidFill>
                  <a:schemeClr val="tx1"/>
                </a:solidFill>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产业链</a:t>
            </a:r>
            <a:r>
              <a:rPr lang="zh-CN" altLang="en-US" sz="2000" dirty="0">
                <a:solidFill>
                  <a:schemeClr val="tx1"/>
                </a:solidFill>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硬件设备</a:t>
            </a:r>
            <a:r>
              <a:rPr lang="zh-CN" altLang="en-US" sz="2000" dirty="0">
                <a:solidFill>
                  <a:schemeClr val="tx1"/>
                </a:solidFill>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盈利</a:t>
            </a:r>
            <a:r>
              <a:rPr lang="zh-CN" altLang="en-US" sz="2000" dirty="0">
                <a:solidFill>
                  <a:schemeClr val="tx1"/>
                </a:solidFill>
                <a:latin typeface="楷体" panose="02010609060101010101" pitchFamily="49" charset="-122"/>
                <a:ea typeface="楷体" panose="02010609060101010101" pitchFamily="49" charset="-122"/>
              </a:rPr>
              <a:t>和</a:t>
            </a:r>
            <a:r>
              <a:rPr lang="zh-CN" altLang="en-US" sz="2000" dirty="0">
                <a:solidFill>
                  <a:srgbClr val="FF0000"/>
                </a:solidFill>
                <a:latin typeface="楷体" panose="02010609060101010101" pitchFamily="49" charset="-122"/>
                <a:ea typeface="楷体" panose="02010609060101010101" pitchFamily="49" charset="-122"/>
              </a:rPr>
              <a:t>服务</a:t>
            </a:r>
            <a:r>
              <a:rPr lang="zh-CN" altLang="en-US" sz="2000" dirty="0">
                <a:solidFill>
                  <a:schemeClr val="tx1"/>
                </a:solidFill>
                <a:latin typeface="楷体" panose="02010609060101010101" pitchFamily="49" charset="-122"/>
                <a:ea typeface="楷体" panose="02010609060101010101" pitchFamily="49" charset="-122"/>
              </a:rPr>
              <a:t>这六个方面。</a:t>
            </a:r>
            <a:endParaRPr lang="zh-CN" altLang="en-US" sz="2000" b="1" dirty="0">
              <a:solidFill>
                <a:schemeClr val="tx1"/>
              </a:solidFill>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A3A68F93-C266-4B45-9730-F1F1093839DD}"/>
              </a:ext>
            </a:extLst>
          </p:cNvPr>
          <p:cNvSpPr/>
          <p:nvPr/>
        </p:nvSpPr>
        <p:spPr>
          <a:xfrm>
            <a:off x="2754733" y="4480422"/>
            <a:ext cx="8856984" cy="1296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楷体" panose="02010609060101010101" pitchFamily="49" charset="-122"/>
                <a:ea typeface="楷体" panose="02010609060101010101" pitchFamily="49" charset="-122"/>
              </a:rPr>
              <a:t>企业：</a:t>
            </a:r>
            <a:r>
              <a:rPr lang="zh-CN" altLang="en-US" sz="2000" dirty="0">
                <a:solidFill>
                  <a:schemeClr val="tx1"/>
                </a:solidFill>
                <a:latin typeface="楷体" panose="02010609060101010101" pitchFamily="49" charset="-122"/>
                <a:ea typeface="楷体" panose="02010609060101010101" pitchFamily="49" charset="-122"/>
              </a:rPr>
              <a:t>国内财产险公司，尤其是车险巨头，对于</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的探索由来已久，从</a:t>
            </a:r>
            <a:r>
              <a:rPr lang="en-US" altLang="zh-CN" sz="2000" dirty="0">
                <a:solidFill>
                  <a:schemeClr val="tx1"/>
                </a:solidFill>
                <a:latin typeface="楷体" panose="02010609060101010101" pitchFamily="49" charset="-122"/>
                <a:ea typeface="楷体" panose="02010609060101010101" pitchFamily="49" charset="-122"/>
              </a:rPr>
              <a:t>2013</a:t>
            </a:r>
            <a:r>
              <a:rPr lang="zh-CN" altLang="en-US" sz="2000" dirty="0">
                <a:solidFill>
                  <a:schemeClr val="tx1"/>
                </a:solidFill>
                <a:latin typeface="楷体" panose="02010609060101010101" pitchFamily="49" charset="-122"/>
                <a:ea typeface="楷体" panose="02010609060101010101" pitchFamily="49" charset="-122"/>
              </a:rPr>
              <a:t>年底开始，人保财险率先进行了</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保险的尝试，随后平安、太保、阳光、安邦、安盛天平等相继开展了在</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方面的探索。目前：国内提供</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的车险创业公司已经达</a:t>
            </a:r>
            <a:r>
              <a:rPr lang="en-US" altLang="zh-CN" sz="2000" dirty="0">
                <a:solidFill>
                  <a:schemeClr val="tx1"/>
                </a:solidFill>
                <a:latin typeface="楷体" panose="02010609060101010101" pitchFamily="49" charset="-122"/>
                <a:ea typeface="楷体" panose="02010609060101010101" pitchFamily="49" charset="-122"/>
              </a:rPr>
              <a:t>30</a:t>
            </a:r>
            <a:r>
              <a:rPr lang="zh-CN" altLang="en-US" sz="2000" dirty="0">
                <a:solidFill>
                  <a:schemeClr val="tx1"/>
                </a:solidFill>
                <a:latin typeface="楷体" panose="02010609060101010101" pitchFamily="49" charset="-122"/>
                <a:ea typeface="楷体" panose="02010609060101010101" pitchFamily="49" charset="-122"/>
              </a:rPr>
              <a:t>多个。</a:t>
            </a:r>
          </a:p>
        </p:txBody>
      </p:sp>
      <p:sp>
        <p:nvSpPr>
          <p:cNvPr id="8" name="矩形 7">
            <a:extLst>
              <a:ext uri="{FF2B5EF4-FFF2-40B4-BE49-F238E27FC236}">
                <a16:creationId xmlns:a16="http://schemas.microsoft.com/office/drawing/2014/main" id="{6BAD0D86-0860-4302-ABE1-48A8D50D3AC2}"/>
              </a:ext>
            </a:extLst>
          </p:cNvPr>
          <p:cNvSpPr/>
          <p:nvPr/>
        </p:nvSpPr>
        <p:spPr>
          <a:xfrm>
            <a:off x="2754733" y="5776564"/>
            <a:ext cx="8856984" cy="86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楷体" panose="02010609060101010101" pitchFamily="49" charset="-122"/>
                <a:ea typeface="楷体" panose="02010609060101010101" pitchFamily="49" charset="-122"/>
              </a:rPr>
              <a:t>面临的挑战：</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在中国未来的发展仍存在挑战，包括政策开放程度、新型出行方式和产业融合。</a:t>
            </a:r>
            <a:endParaRPr lang="zh-CN" altLang="en-US" sz="20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627118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3C21C-11CF-4524-B2AD-BD4AD65A87E5}"/>
              </a:ext>
            </a:extLst>
          </p:cNvPr>
          <p:cNvSpPr>
            <a:spLocks noGrp="1"/>
          </p:cNvSpPr>
          <p:nvPr>
            <p:ph type="title"/>
          </p:nvPr>
        </p:nvSpPr>
        <p:spPr>
          <a:xfrm>
            <a:off x="740743" y="50035"/>
            <a:ext cx="11090275" cy="1044480"/>
          </a:xfrm>
        </p:spPr>
        <p:txBody>
          <a:bodyPr>
            <a:normAutofit fontScale="90000"/>
          </a:bodyPr>
          <a:lstStyle/>
          <a:p>
            <a:br>
              <a:rPr lang="en-US" altLang="zh-CN" sz="2700" dirty="0">
                <a:latin typeface="楷体" panose="02010609060101010101" pitchFamily="49" charset="-122"/>
                <a:ea typeface="楷体" panose="02010609060101010101" pitchFamily="49" charset="-122"/>
              </a:rPr>
            </a:br>
            <a:br>
              <a:rPr lang="en-US" altLang="zh-CN" sz="2700" dirty="0">
                <a:latin typeface="楷体" panose="02010609060101010101" pitchFamily="49" charset="-122"/>
                <a:ea typeface="楷体" panose="02010609060101010101" pitchFamily="49" charset="-122"/>
              </a:rPr>
            </a:br>
            <a:br>
              <a:rPr lang="en-US" altLang="zh-CN" sz="2700" dirty="0">
                <a:latin typeface="楷体" panose="02010609060101010101" pitchFamily="49" charset="-122"/>
                <a:ea typeface="楷体" panose="02010609060101010101" pitchFamily="49" charset="-122"/>
              </a:rPr>
            </a:br>
            <a:br>
              <a:rPr lang="en-US" altLang="zh-CN" sz="2700" dirty="0">
                <a:latin typeface="楷体" panose="02010609060101010101" pitchFamily="49" charset="-122"/>
                <a:ea typeface="楷体" panose="02010609060101010101" pitchFamily="49" charset="-122"/>
              </a:rPr>
            </a:br>
            <a:r>
              <a:rPr lang="zh-CN" altLang="en-US" sz="4900" b="1" dirty="0">
                <a:solidFill>
                  <a:srgbClr val="0070C0"/>
                </a:solidFill>
              </a:rPr>
              <a:t>中国</a:t>
            </a:r>
            <a:r>
              <a:rPr lang="en-US" altLang="zh-CN" sz="4900" b="1" dirty="0">
                <a:solidFill>
                  <a:srgbClr val="0070C0"/>
                </a:solidFill>
              </a:rPr>
              <a:t>UBI 1.0</a:t>
            </a:r>
            <a:r>
              <a:rPr lang="zh-CN" altLang="en-US" sz="4900" b="1" dirty="0">
                <a:solidFill>
                  <a:srgbClr val="0070C0"/>
                </a:solidFill>
              </a:rPr>
              <a:t>向</a:t>
            </a:r>
            <a:r>
              <a:rPr lang="en-US" altLang="zh-CN" sz="4900" b="1" dirty="0">
                <a:solidFill>
                  <a:srgbClr val="0070C0"/>
                </a:solidFill>
              </a:rPr>
              <a:t>2.0</a:t>
            </a:r>
            <a:r>
              <a:rPr lang="zh-CN" altLang="en-US" sz="4900" b="1" dirty="0">
                <a:solidFill>
                  <a:srgbClr val="0070C0"/>
                </a:solidFill>
              </a:rPr>
              <a:t>升级的程度</a:t>
            </a:r>
            <a:br>
              <a:rPr lang="en-US" altLang="zh-CN" sz="2700" dirty="0">
                <a:latin typeface="楷体" panose="02010609060101010101" pitchFamily="49" charset="-122"/>
                <a:ea typeface="楷体" panose="02010609060101010101" pitchFamily="49" charset="-122"/>
              </a:rPr>
            </a:br>
            <a:br>
              <a:rPr lang="en-US" altLang="zh-CN" sz="2700" dirty="0">
                <a:latin typeface="楷体" panose="02010609060101010101" pitchFamily="49" charset="-122"/>
                <a:ea typeface="楷体" panose="02010609060101010101" pitchFamily="49" charset="-122"/>
              </a:rPr>
            </a:br>
            <a:r>
              <a:rPr lang="zh-CN" altLang="en-US" sz="2700" dirty="0">
                <a:latin typeface="楷体" panose="02010609060101010101" pitchFamily="49" charset="-122"/>
                <a:ea typeface="楷体" panose="02010609060101010101" pitchFamily="49" charset="-122"/>
              </a:rPr>
              <a:t>中国</a:t>
            </a:r>
            <a:r>
              <a:rPr lang="en-US" altLang="zh-CN" sz="2700" dirty="0">
                <a:latin typeface="楷体" panose="02010609060101010101" pitchFamily="49" charset="-122"/>
                <a:ea typeface="楷体" panose="02010609060101010101" pitchFamily="49" charset="-122"/>
              </a:rPr>
              <a:t>UBI</a:t>
            </a:r>
            <a:r>
              <a:rPr lang="zh-CN" altLang="en-US" sz="2700" dirty="0">
                <a:latin typeface="楷体" panose="02010609060101010101" pitchFamily="49" charset="-122"/>
                <a:ea typeface="楷体" panose="02010609060101010101" pitchFamily="49" charset="-122"/>
              </a:rPr>
              <a:t>将直接跨越国外</a:t>
            </a:r>
            <a:r>
              <a:rPr lang="en-US" altLang="zh-CN" sz="2700" dirty="0">
                <a:latin typeface="楷体" panose="02010609060101010101" pitchFamily="49" charset="-122"/>
                <a:ea typeface="楷体" panose="02010609060101010101" pitchFamily="49" charset="-122"/>
              </a:rPr>
              <a:t>UBI1.0</a:t>
            </a:r>
            <a:r>
              <a:rPr lang="zh-CN" altLang="en-US" sz="2700" dirty="0">
                <a:latin typeface="楷体" panose="02010609060101010101" pitchFamily="49" charset="-122"/>
                <a:ea typeface="楷体" panose="02010609060101010101" pitchFamily="49" charset="-122"/>
              </a:rPr>
              <a:t>朝</a:t>
            </a:r>
            <a:r>
              <a:rPr lang="en-US" altLang="zh-CN" sz="2700" dirty="0">
                <a:latin typeface="楷体" panose="02010609060101010101" pitchFamily="49" charset="-122"/>
                <a:ea typeface="楷体" panose="02010609060101010101" pitchFamily="49" charset="-122"/>
              </a:rPr>
              <a:t>UBI2.0</a:t>
            </a:r>
            <a:r>
              <a:rPr lang="zh-CN" altLang="en-US" sz="2700" dirty="0">
                <a:latin typeface="楷体" panose="02010609060101010101" pitchFamily="49" charset="-122"/>
                <a:ea typeface="楷体" panose="02010609060101010101" pitchFamily="49" charset="-122"/>
              </a:rPr>
              <a:t>进发，其主要变化体现在以下几方面</a:t>
            </a:r>
            <a:br>
              <a:rPr lang="zh-CN" altLang="en-US" dirty="0">
                <a:latin typeface="楷体" panose="02010609060101010101" pitchFamily="49" charset="-122"/>
                <a:ea typeface="楷体" panose="02010609060101010101" pitchFamily="49" charset="-122"/>
              </a:rPr>
            </a:br>
            <a:endParaRPr lang="zh-CN" altLang="en-US" dirty="0"/>
          </a:p>
        </p:txBody>
      </p:sp>
      <p:sp>
        <p:nvSpPr>
          <p:cNvPr id="5" name="矩形 4">
            <a:extLst>
              <a:ext uri="{FF2B5EF4-FFF2-40B4-BE49-F238E27FC236}">
                <a16:creationId xmlns:a16="http://schemas.microsoft.com/office/drawing/2014/main" id="{BEEB9405-6620-4B03-A126-64AF29D7CE3A}"/>
              </a:ext>
            </a:extLst>
          </p:cNvPr>
          <p:cNvSpPr/>
          <p:nvPr/>
        </p:nvSpPr>
        <p:spPr>
          <a:xfrm>
            <a:off x="884238" y="1600101"/>
            <a:ext cx="504577" cy="5246786"/>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altLang="zh-CN" dirty="0"/>
              <a:t>UBI 1.0</a:t>
            </a:r>
            <a:endParaRPr lang="zh-CN" altLang="en-US" dirty="0"/>
          </a:p>
        </p:txBody>
      </p:sp>
      <p:sp>
        <p:nvSpPr>
          <p:cNvPr id="6" name="矩形 5">
            <a:extLst>
              <a:ext uri="{FF2B5EF4-FFF2-40B4-BE49-F238E27FC236}">
                <a16:creationId xmlns:a16="http://schemas.microsoft.com/office/drawing/2014/main" id="{39883D0D-8F1E-4DD3-A300-33475E2E78E6}"/>
              </a:ext>
            </a:extLst>
          </p:cNvPr>
          <p:cNvSpPr/>
          <p:nvPr/>
        </p:nvSpPr>
        <p:spPr>
          <a:xfrm>
            <a:off x="1388815" y="1600102"/>
            <a:ext cx="9721080" cy="524678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73C0A6-6A8A-4580-8311-C8472C1C0A50}"/>
              </a:ext>
            </a:extLst>
          </p:cNvPr>
          <p:cNvSpPr/>
          <p:nvPr/>
        </p:nvSpPr>
        <p:spPr>
          <a:xfrm>
            <a:off x="11109895" y="1600101"/>
            <a:ext cx="504576" cy="5246786"/>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lang="en-US" altLang="zh-CN" dirty="0"/>
              <a:t>UBI 2.0</a:t>
            </a:r>
            <a:endParaRPr lang="zh-CN" altLang="en-US" dirty="0"/>
          </a:p>
        </p:txBody>
      </p:sp>
      <p:sp>
        <p:nvSpPr>
          <p:cNvPr id="8" name="矩形 7">
            <a:extLst>
              <a:ext uri="{FF2B5EF4-FFF2-40B4-BE49-F238E27FC236}">
                <a16:creationId xmlns:a16="http://schemas.microsoft.com/office/drawing/2014/main" id="{877D50E8-9FB2-4CD0-B34B-00195C34A6FF}"/>
              </a:ext>
            </a:extLst>
          </p:cNvPr>
          <p:cNvSpPr/>
          <p:nvPr/>
        </p:nvSpPr>
        <p:spPr>
          <a:xfrm>
            <a:off x="3820139" y="2163068"/>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利益方</a:t>
            </a:r>
          </a:p>
        </p:txBody>
      </p:sp>
      <p:sp>
        <p:nvSpPr>
          <p:cNvPr id="9" name="矩形 8">
            <a:extLst>
              <a:ext uri="{FF2B5EF4-FFF2-40B4-BE49-F238E27FC236}">
                <a16:creationId xmlns:a16="http://schemas.microsoft.com/office/drawing/2014/main" id="{E9B474A5-D0B8-4AED-A309-DD97A96FFF6F}"/>
              </a:ext>
            </a:extLst>
          </p:cNvPr>
          <p:cNvSpPr/>
          <p:nvPr/>
        </p:nvSpPr>
        <p:spPr>
          <a:xfrm>
            <a:off x="3837087" y="2824236"/>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定价因子</a:t>
            </a:r>
          </a:p>
        </p:txBody>
      </p:sp>
      <p:sp>
        <p:nvSpPr>
          <p:cNvPr id="10" name="矩形 9">
            <a:extLst>
              <a:ext uri="{FF2B5EF4-FFF2-40B4-BE49-F238E27FC236}">
                <a16:creationId xmlns:a16="http://schemas.microsoft.com/office/drawing/2014/main" id="{A3514BBC-F0F1-456E-A2DB-A669C07DC7EC}"/>
              </a:ext>
            </a:extLst>
          </p:cNvPr>
          <p:cNvSpPr/>
          <p:nvPr/>
        </p:nvSpPr>
        <p:spPr>
          <a:xfrm>
            <a:off x="3820139" y="3544319"/>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t>产业链</a:t>
            </a:r>
          </a:p>
        </p:txBody>
      </p:sp>
      <p:sp>
        <p:nvSpPr>
          <p:cNvPr id="11" name="矩形 10">
            <a:extLst>
              <a:ext uri="{FF2B5EF4-FFF2-40B4-BE49-F238E27FC236}">
                <a16:creationId xmlns:a16="http://schemas.microsoft.com/office/drawing/2014/main" id="{7C5CE57C-BE8F-4735-939F-5C33C7C4DBA3}"/>
              </a:ext>
            </a:extLst>
          </p:cNvPr>
          <p:cNvSpPr/>
          <p:nvPr/>
        </p:nvSpPr>
        <p:spPr>
          <a:xfrm>
            <a:off x="3820139" y="4259496"/>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t>硬件设备</a:t>
            </a:r>
          </a:p>
        </p:txBody>
      </p:sp>
      <p:sp>
        <p:nvSpPr>
          <p:cNvPr id="12" name="矩形 11">
            <a:extLst>
              <a:ext uri="{FF2B5EF4-FFF2-40B4-BE49-F238E27FC236}">
                <a16:creationId xmlns:a16="http://schemas.microsoft.com/office/drawing/2014/main" id="{1388E78D-DA86-4873-AB81-446DD45D157F}"/>
              </a:ext>
            </a:extLst>
          </p:cNvPr>
          <p:cNvSpPr/>
          <p:nvPr/>
        </p:nvSpPr>
        <p:spPr>
          <a:xfrm>
            <a:off x="3837087" y="5051585"/>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t>盈利</a:t>
            </a:r>
          </a:p>
        </p:txBody>
      </p:sp>
      <p:sp>
        <p:nvSpPr>
          <p:cNvPr id="13" name="矩形 12">
            <a:extLst>
              <a:ext uri="{FF2B5EF4-FFF2-40B4-BE49-F238E27FC236}">
                <a16:creationId xmlns:a16="http://schemas.microsoft.com/office/drawing/2014/main" id="{268EC746-2945-438B-956B-9B057B50B4D2}"/>
              </a:ext>
            </a:extLst>
          </p:cNvPr>
          <p:cNvSpPr/>
          <p:nvPr/>
        </p:nvSpPr>
        <p:spPr>
          <a:xfrm>
            <a:off x="3841291" y="5843674"/>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t>服务</a:t>
            </a:r>
          </a:p>
        </p:txBody>
      </p:sp>
      <p:sp>
        <p:nvSpPr>
          <p:cNvPr id="16" name="矩形 15">
            <a:extLst>
              <a:ext uri="{FF2B5EF4-FFF2-40B4-BE49-F238E27FC236}">
                <a16:creationId xmlns:a16="http://schemas.microsoft.com/office/drawing/2014/main" id="{3E129CA3-D893-49C4-A809-77AC650150AF}"/>
              </a:ext>
            </a:extLst>
          </p:cNvPr>
          <p:cNvSpPr/>
          <p:nvPr/>
        </p:nvSpPr>
        <p:spPr>
          <a:xfrm>
            <a:off x="7365479" y="1960141"/>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3762E3B-189A-46C1-8672-F278F404C162}"/>
              </a:ext>
            </a:extLst>
          </p:cNvPr>
          <p:cNvSpPr/>
          <p:nvPr/>
        </p:nvSpPr>
        <p:spPr>
          <a:xfrm>
            <a:off x="5124848" y="2682675"/>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1E6F7F9-7801-4BC9-8272-C85B62288C27}"/>
              </a:ext>
            </a:extLst>
          </p:cNvPr>
          <p:cNvSpPr/>
          <p:nvPr/>
        </p:nvSpPr>
        <p:spPr>
          <a:xfrm>
            <a:off x="6533195" y="3376618"/>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65332C19-67EE-47B8-81FD-568FEEC16C25}"/>
              </a:ext>
            </a:extLst>
          </p:cNvPr>
          <p:cNvSpPr/>
          <p:nvPr/>
        </p:nvSpPr>
        <p:spPr>
          <a:xfrm>
            <a:off x="5533467" y="4151485"/>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DF19A9C-6B92-4590-8284-A21EFF0ECA33}"/>
              </a:ext>
            </a:extLst>
          </p:cNvPr>
          <p:cNvSpPr/>
          <p:nvPr/>
        </p:nvSpPr>
        <p:spPr>
          <a:xfrm>
            <a:off x="4809195" y="4912468"/>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31AFC25D-A7C7-42A5-88AF-95353D9B7BF9}"/>
              </a:ext>
            </a:extLst>
          </p:cNvPr>
          <p:cNvSpPr/>
          <p:nvPr/>
        </p:nvSpPr>
        <p:spPr>
          <a:xfrm>
            <a:off x="5283943" y="5651526"/>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D6F6155-D41F-4692-8CB6-A5AD3D33EB35}"/>
              </a:ext>
            </a:extLst>
          </p:cNvPr>
          <p:cNvSpPr/>
          <p:nvPr/>
        </p:nvSpPr>
        <p:spPr>
          <a:xfrm>
            <a:off x="1716152" y="2019053"/>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只为筛选的优质保险客户创造价值</a:t>
            </a:r>
          </a:p>
        </p:txBody>
      </p:sp>
      <p:sp>
        <p:nvSpPr>
          <p:cNvPr id="23" name="矩形 22">
            <a:extLst>
              <a:ext uri="{FF2B5EF4-FFF2-40B4-BE49-F238E27FC236}">
                <a16:creationId xmlns:a16="http://schemas.microsoft.com/office/drawing/2014/main" id="{35748F1E-5CBA-45E1-8FC7-16A4749842EF}"/>
              </a:ext>
            </a:extLst>
          </p:cNvPr>
          <p:cNvSpPr/>
          <p:nvPr/>
        </p:nvSpPr>
        <p:spPr>
          <a:xfrm>
            <a:off x="1716152" y="2709676"/>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以里程数为基准</a:t>
            </a:r>
            <a:endParaRPr lang="en-US" altLang="zh-CN" sz="1400" dirty="0">
              <a:solidFill>
                <a:schemeClr val="tx1"/>
              </a:solidFill>
            </a:endParaRPr>
          </a:p>
          <a:p>
            <a:r>
              <a:rPr lang="zh-CN" altLang="en-US" sz="1400" dirty="0">
                <a:solidFill>
                  <a:schemeClr val="tx1"/>
                </a:solidFill>
              </a:rPr>
              <a:t>的定价</a:t>
            </a:r>
          </a:p>
        </p:txBody>
      </p:sp>
      <p:sp>
        <p:nvSpPr>
          <p:cNvPr id="24" name="矩形 23">
            <a:extLst>
              <a:ext uri="{FF2B5EF4-FFF2-40B4-BE49-F238E27FC236}">
                <a16:creationId xmlns:a16="http://schemas.microsoft.com/office/drawing/2014/main" id="{BC0D3469-44A0-47F3-BEF1-7CECB4B89E93}"/>
              </a:ext>
            </a:extLst>
          </p:cNvPr>
          <p:cNvSpPr/>
          <p:nvPr/>
        </p:nvSpPr>
        <p:spPr>
          <a:xfrm>
            <a:off x="1721096" y="3426491"/>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只和汽车保险相关的生态系统相连</a:t>
            </a:r>
          </a:p>
        </p:txBody>
      </p:sp>
      <p:sp>
        <p:nvSpPr>
          <p:cNvPr id="25" name="矩形 24">
            <a:extLst>
              <a:ext uri="{FF2B5EF4-FFF2-40B4-BE49-F238E27FC236}">
                <a16:creationId xmlns:a16="http://schemas.microsoft.com/office/drawing/2014/main" id="{7D8F66A0-7ED6-488E-9C88-F7A77C3400E7}"/>
              </a:ext>
            </a:extLst>
          </p:cNvPr>
          <p:cNvSpPr/>
          <p:nvPr/>
        </p:nvSpPr>
        <p:spPr>
          <a:xfrm>
            <a:off x="1721096" y="4172761"/>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OBD</a:t>
            </a:r>
            <a:r>
              <a:rPr lang="zh-CN" altLang="en-US" sz="1400" dirty="0">
                <a:solidFill>
                  <a:schemeClr val="tx1"/>
                </a:solidFill>
              </a:rPr>
              <a:t>和</a:t>
            </a:r>
            <a:r>
              <a:rPr lang="en-US" altLang="zh-CN" sz="1400" dirty="0">
                <a:solidFill>
                  <a:schemeClr val="tx1"/>
                </a:solidFill>
              </a:rPr>
              <a:t>Telematics</a:t>
            </a:r>
          </a:p>
          <a:p>
            <a:r>
              <a:rPr lang="zh-CN" altLang="en-US" sz="1400" dirty="0">
                <a:solidFill>
                  <a:schemeClr val="tx1"/>
                </a:solidFill>
              </a:rPr>
              <a:t>为主</a:t>
            </a:r>
          </a:p>
        </p:txBody>
      </p:sp>
      <p:sp>
        <p:nvSpPr>
          <p:cNvPr id="26" name="矩形 25">
            <a:extLst>
              <a:ext uri="{FF2B5EF4-FFF2-40B4-BE49-F238E27FC236}">
                <a16:creationId xmlns:a16="http://schemas.microsoft.com/office/drawing/2014/main" id="{DD15B6AE-6F3A-4800-9C09-67E3089AED0D}"/>
              </a:ext>
            </a:extLst>
          </p:cNvPr>
          <p:cNvSpPr/>
          <p:nvPr/>
        </p:nvSpPr>
        <p:spPr>
          <a:xfrm>
            <a:off x="1748595" y="4937025"/>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注意理赔成本的</a:t>
            </a:r>
            <a:endParaRPr lang="en-US" altLang="zh-CN" sz="1400" dirty="0">
              <a:solidFill>
                <a:schemeClr val="tx1"/>
              </a:solidFill>
            </a:endParaRPr>
          </a:p>
          <a:p>
            <a:r>
              <a:rPr lang="zh-CN" altLang="en-US" sz="1400" dirty="0">
                <a:solidFill>
                  <a:schemeClr val="tx1"/>
                </a:solidFill>
              </a:rPr>
              <a:t>降低</a:t>
            </a:r>
          </a:p>
        </p:txBody>
      </p:sp>
      <p:sp>
        <p:nvSpPr>
          <p:cNvPr id="27" name="矩形 26">
            <a:extLst>
              <a:ext uri="{FF2B5EF4-FFF2-40B4-BE49-F238E27FC236}">
                <a16:creationId xmlns:a16="http://schemas.microsoft.com/office/drawing/2014/main" id="{A4488E2A-EF90-4EA2-9AE5-7B11423D1AEC}"/>
              </a:ext>
            </a:extLst>
          </p:cNvPr>
          <p:cNvSpPr/>
          <p:nvPr/>
        </p:nvSpPr>
        <p:spPr>
          <a:xfrm>
            <a:off x="1748595" y="5766919"/>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只提供单一的保险</a:t>
            </a:r>
            <a:endParaRPr lang="en-US" altLang="zh-CN" sz="1400" dirty="0">
              <a:solidFill>
                <a:schemeClr val="tx1"/>
              </a:solidFill>
            </a:endParaRPr>
          </a:p>
          <a:p>
            <a:r>
              <a:rPr lang="zh-CN" altLang="en-US" sz="1400" dirty="0">
                <a:solidFill>
                  <a:schemeClr val="tx1"/>
                </a:solidFill>
              </a:rPr>
              <a:t>服务</a:t>
            </a:r>
          </a:p>
        </p:txBody>
      </p:sp>
      <p:sp>
        <p:nvSpPr>
          <p:cNvPr id="28" name="矩形 27">
            <a:extLst>
              <a:ext uri="{FF2B5EF4-FFF2-40B4-BE49-F238E27FC236}">
                <a16:creationId xmlns:a16="http://schemas.microsoft.com/office/drawing/2014/main" id="{D9E1AFDF-F36E-4DFB-8BFF-6786A9A9BF55}"/>
              </a:ext>
            </a:extLst>
          </p:cNvPr>
          <p:cNvSpPr/>
          <p:nvPr/>
        </p:nvSpPr>
        <p:spPr>
          <a:xfrm>
            <a:off x="8588422" y="2046413"/>
            <a:ext cx="2146354"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为保险公司、消费者和合作伙伴创造价值</a:t>
            </a:r>
          </a:p>
        </p:txBody>
      </p:sp>
      <p:sp>
        <p:nvSpPr>
          <p:cNvPr id="29" name="矩形 28">
            <a:extLst>
              <a:ext uri="{FF2B5EF4-FFF2-40B4-BE49-F238E27FC236}">
                <a16:creationId xmlns:a16="http://schemas.microsoft.com/office/drawing/2014/main" id="{B54F7006-D39C-43B9-9D18-57B7775F6876}"/>
              </a:ext>
            </a:extLst>
          </p:cNvPr>
          <p:cNvSpPr/>
          <p:nvPr/>
        </p:nvSpPr>
        <p:spPr>
          <a:xfrm>
            <a:off x="8566366" y="2789774"/>
            <a:ext cx="2146353"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以人、里程数、消费习惯、驾驶习惯等多重数据作为更精准的定价</a:t>
            </a:r>
          </a:p>
        </p:txBody>
      </p:sp>
      <p:sp>
        <p:nvSpPr>
          <p:cNvPr id="30" name="矩形 29">
            <a:extLst>
              <a:ext uri="{FF2B5EF4-FFF2-40B4-BE49-F238E27FC236}">
                <a16:creationId xmlns:a16="http://schemas.microsoft.com/office/drawing/2014/main" id="{B932BAFB-55FC-4053-BD31-23D20190F881}"/>
              </a:ext>
            </a:extLst>
          </p:cNvPr>
          <p:cNvSpPr/>
          <p:nvPr/>
        </p:nvSpPr>
        <p:spPr>
          <a:xfrm>
            <a:off x="8553870" y="3523840"/>
            <a:ext cx="2146353"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不仅是保险，更会拓展到汽车销售和汽车后市场消费等更大的生态圈</a:t>
            </a:r>
          </a:p>
        </p:txBody>
      </p:sp>
      <p:sp>
        <p:nvSpPr>
          <p:cNvPr id="31" name="矩形 30">
            <a:extLst>
              <a:ext uri="{FF2B5EF4-FFF2-40B4-BE49-F238E27FC236}">
                <a16:creationId xmlns:a16="http://schemas.microsoft.com/office/drawing/2014/main" id="{7C858DFE-D84D-46BB-9715-7D57F757CD92}"/>
              </a:ext>
            </a:extLst>
          </p:cNvPr>
          <p:cNvSpPr/>
          <p:nvPr/>
        </p:nvSpPr>
        <p:spPr>
          <a:xfrm>
            <a:off x="8553871" y="4310030"/>
            <a:ext cx="215884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科技的创新使得智能设备、前装、后装、手机登多元化设备都成为可能</a:t>
            </a:r>
          </a:p>
        </p:txBody>
      </p:sp>
      <p:sp>
        <p:nvSpPr>
          <p:cNvPr id="32" name="矩形 31">
            <a:extLst>
              <a:ext uri="{FF2B5EF4-FFF2-40B4-BE49-F238E27FC236}">
                <a16:creationId xmlns:a16="http://schemas.microsoft.com/office/drawing/2014/main" id="{B6EED585-A463-416A-B567-DCEFA5E5623B}"/>
              </a:ext>
            </a:extLst>
          </p:cNvPr>
          <p:cNvSpPr/>
          <p:nvPr/>
        </p:nvSpPr>
        <p:spPr>
          <a:xfrm>
            <a:off x="8549635" y="5067215"/>
            <a:ext cx="2133856"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更注重</a:t>
            </a:r>
            <a:r>
              <a:rPr lang="en-US" altLang="zh-CN" sz="1400" dirty="0">
                <a:solidFill>
                  <a:schemeClr val="tx1"/>
                </a:solidFill>
              </a:rPr>
              <a:t>UBI</a:t>
            </a:r>
            <a:r>
              <a:rPr lang="zh-CN" altLang="en-US" sz="1400" dirty="0">
                <a:solidFill>
                  <a:schemeClr val="tx1"/>
                </a:solidFill>
              </a:rPr>
              <a:t>的盈利</a:t>
            </a:r>
          </a:p>
        </p:txBody>
      </p:sp>
      <p:sp>
        <p:nvSpPr>
          <p:cNvPr id="33" name="矩形 32">
            <a:extLst>
              <a:ext uri="{FF2B5EF4-FFF2-40B4-BE49-F238E27FC236}">
                <a16:creationId xmlns:a16="http://schemas.microsoft.com/office/drawing/2014/main" id="{05B597CF-4CAB-4B53-A329-D97BBC24E640}"/>
              </a:ext>
            </a:extLst>
          </p:cNvPr>
          <p:cNvSpPr/>
          <p:nvPr/>
        </p:nvSpPr>
        <p:spPr>
          <a:xfrm>
            <a:off x="8537139" y="5853405"/>
            <a:ext cx="215884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基于大数据和车载提供更多元化的服务</a:t>
            </a:r>
          </a:p>
        </p:txBody>
      </p:sp>
    </p:spTree>
    <p:extLst>
      <p:ext uri="{BB962C8B-B14F-4D97-AF65-F5344CB8AC3E}">
        <p14:creationId xmlns:p14="http://schemas.microsoft.com/office/powerpoint/2010/main" val="143331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2EDB9-E2F4-45AF-B730-0D0B3EA80BB5}"/>
              </a:ext>
            </a:extLst>
          </p:cNvPr>
          <p:cNvSpPr>
            <a:spLocks noGrp="1"/>
          </p:cNvSpPr>
          <p:nvPr>
            <p:ph type="title"/>
          </p:nvPr>
        </p:nvSpPr>
        <p:spPr/>
        <p:txBody>
          <a:bodyPr/>
          <a:lstStyle/>
          <a:p>
            <a:r>
              <a:rPr lang="zh-CN" altLang="en-US" b="1" dirty="0">
                <a:solidFill>
                  <a:srgbClr val="0070C0"/>
                </a:solidFill>
              </a:rPr>
              <a:t>中国</a:t>
            </a:r>
            <a:r>
              <a:rPr lang="en-US" altLang="zh-CN" b="1" dirty="0">
                <a:solidFill>
                  <a:srgbClr val="0070C0"/>
                </a:solidFill>
              </a:rPr>
              <a:t>UBI 1.0</a:t>
            </a:r>
            <a:r>
              <a:rPr lang="zh-CN" altLang="en-US" b="1" dirty="0">
                <a:solidFill>
                  <a:srgbClr val="0070C0"/>
                </a:solidFill>
              </a:rPr>
              <a:t>向</a:t>
            </a:r>
            <a:r>
              <a:rPr lang="en-US" altLang="zh-CN" b="1" dirty="0">
                <a:solidFill>
                  <a:srgbClr val="0070C0"/>
                </a:solidFill>
              </a:rPr>
              <a:t>2.0</a:t>
            </a:r>
            <a:r>
              <a:rPr lang="zh-CN" altLang="en-US" b="1" dirty="0">
                <a:solidFill>
                  <a:srgbClr val="0070C0"/>
                </a:solidFill>
              </a:rPr>
              <a:t>升级的程度</a:t>
            </a:r>
            <a:endParaRPr lang="zh-CN" altLang="en-US" dirty="0"/>
          </a:p>
        </p:txBody>
      </p:sp>
      <p:sp>
        <p:nvSpPr>
          <p:cNvPr id="3" name="内容占位符 2">
            <a:extLst>
              <a:ext uri="{FF2B5EF4-FFF2-40B4-BE49-F238E27FC236}">
                <a16:creationId xmlns:a16="http://schemas.microsoft.com/office/drawing/2014/main" id="{270ED72B-7AA0-498A-99FC-1B5587C0F7C7}"/>
              </a:ext>
            </a:extLst>
          </p:cNvPr>
          <p:cNvSpPr>
            <a:spLocks noGrp="1"/>
          </p:cNvSpPr>
          <p:nvPr>
            <p:ph idx="1"/>
          </p:nvPr>
        </p:nvSpPr>
        <p:spPr/>
        <p:txBody>
          <a:bodyPr>
            <a:normAutofit fontScale="92500" lnSpcReduction="10000"/>
          </a:bodyPr>
          <a:lstStyle/>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利益方</a:t>
            </a:r>
            <a:r>
              <a:rPr lang="zh-CN" altLang="en-US" sz="2600" dirty="0">
                <a:latin typeface="楷体" panose="02010609060101010101" pitchFamily="49" charset="-122"/>
                <a:ea typeface="楷体" panose="02010609060101010101" pitchFamily="49" charset="-122"/>
              </a:rPr>
              <a:t>：主机厂、互联网企业和保险公司都在角逐</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市场，未来势必成为多方共赢的市场</a:t>
            </a:r>
          </a:p>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产品个性化</a:t>
            </a:r>
            <a:r>
              <a:rPr lang="zh-CN" altLang="en-US" sz="2600" dirty="0">
                <a:latin typeface="楷体" panose="02010609060101010101" pitchFamily="49" charset="-122"/>
                <a:ea typeface="楷体" panose="02010609060101010101" pitchFamily="49" charset="-122"/>
              </a:rPr>
              <a:t>：由于中国消费者对于数据隐私的不敏感及互联网企业大量的数据积累，多维度的数据能够帮助</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做更精准的定价及更多样性的产品</a:t>
            </a:r>
          </a:p>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产业链</a:t>
            </a:r>
            <a:r>
              <a:rPr lang="zh-CN" altLang="en-US" sz="2600" dirty="0">
                <a:latin typeface="楷体" panose="02010609060101010101" pitchFamily="49" charset="-122"/>
                <a:ea typeface="楷体" panose="02010609060101010101" pitchFamily="49" charset="-122"/>
              </a:rPr>
              <a:t>：目前许多主机厂都开始布局</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，除了保险销售，主机厂会通过</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打通汽车销售到后市场（包括汽车金融）的整条价值链</a:t>
            </a:r>
          </a:p>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硬件设备</a:t>
            </a:r>
            <a:r>
              <a:rPr lang="zh-CN" altLang="en-US" sz="2600" dirty="0">
                <a:latin typeface="楷体" panose="02010609060101010101" pitchFamily="49" charset="-122"/>
                <a:ea typeface="楷体" panose="02010609060101010101" pitchFamily="49" charset="-122"/>
              </a:rPr>
              <a:t>：中国的制造成本相对偏低加上智能手机的高普及率，未来中国</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市场会多样化发展</a:t>
            </a:r>
          </a:p>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盈利</a:t>
            </a:r>
            <a:r>
              <a:rPr lang="zh-CN" altLang="en-US" sz="2600" dirty="0">
                <a:latin typeface="楷体" panose="02010609060101010101" pitchFamily="49" charset="-122"/>
                <a:ea typeface="楷体" panose="02010609060101010101" pitchFamily="49" charset="-122"/>
              </a:rPr>
              <a:t>：由于中国车险行业长期亏损的现状，保险公司不仅希望通过吸引优质客户降低理赔成本来改变，更会控制费用率（譬如</a:t>
            </a:r>
            <a:r>
              <a:rPr lang="en-US" altLang="zh-CN" sz="2600" dirty="0">
                <a:latin typeface="楷体" panose="02010609060101010101" pitchFamily="49" charset="-122"/>
                <a:ea typeface="楷体" panose="02010609060101010101" pitchFamily="49" charset="-122"/>
              </a:rPr>
              <a:t>OBD</a:t>
            </a:r>
            <a:r>
              <a:rPr lang="zh-CN" altLang="en-US" sz="2600" dirty="0">
                <a:latin typeface="楷体" panose="02010609060101010101" pitchFamily="49" charset="-122"/>
                <a:ea typeface="楷体" panose="02010609060101010101" pitchFamily="49" charset="-122"/>
              </a:rPr>
              <a:t>和营销成本）来达到公司盈利的目的</a:t>
            </a:r>
          </a:p>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服务</a:t>
            </a:r>
            <a:r>
              <a:rPr lang="zh-CN" altLang="en-US" sz="2600" dirty="0">
                <a:latin typeface="楷体" panose="02010609060101010101" pitchFamily="49" charset="-122"/>
                <a:ea typeface="楷体" panose="02010609060101010101" pitchFamily="49" charset="-122"/>
              </a:rPr>
              <a:t>：大数据的应用是多元化的，基于大数据结合用车、非车服务的生态圈，</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可以为客户提供除保险之外的更多服务</a:t>
            </a:r>
          </a:p>
          <a:p>
            <a:endParaRPr lang="zh-CN" altLang="en-US" dirty="0"/>
          </a:p>
        </p:txBody>
      </p:sp>
    </p:spTree>
    <p:extLst>
      <p:ext uri="{BB962C8B-B14F-4D97-AF65-F5344CB8AC3E}">
        <p14:creationId xmlns:p14="http://schemas.microsoft.com/office/powerpoint/2010/main" val="956616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974EF-5517-4C3B-89B7-39C6B67B0F2F}"/>
              </a:ext>
            </a:extLst>
          </p:cNvPr>
          <p:cNvSpPr>
            <a:spLocks noGrp="1"/>
          </p:cNvSpPr>
          <p:nvPr>
            <p:ph type="title"/>
          </p:nvPr>
        </p:nvSpPr>
        <p:spPr>
          <a:xfrm>
            <a:off x="884238" y="385763"/>
            <a:ext cx="11090275" cy="926306"/>
          </a:xfrm>
        </p:spPr>
        <p:txBody>
          <a:bodyPr/>
          <a:lstStyle/>
          <a:p>
            <a:r>
              <a:rPr lang="zh-CN" altLang="en-US" b="1" dirty="0">
                <a:solidFill>
                  <a:srgbClr val="0070C0"/>
                </a:solidFill>
              </a:rPr>
              <a:t>新的商业机会评估</a:t>
            </a:r>
            <a:endParaRPr lang="zh-CN" altLang="en-US" dirty="0"/>
          </a:p>
        </p:txBody>
      </p:sp>
      <p:sp>
        <p:nvSpPr>
          <p:cNvPr id="8" name="内容占位符 7">
            <a:extLst>
              <a:ext uri="{FF2B5EF4-FFF2-40B4-BE49-F238E27FC236}">
                <a16:creationId xmlns:a16="http://schemas.microsoft.com/office/drawing/2014/main" id="{28C2F563-2C27-496A-8E93-0E743454258D}"/>
              </a:ext>
            </a:extLst>
          </p:cNvPr>
          <p:cNvSpPr>
            <a:spLocks noGrp="1"/>
          </p:cNvSpPr>
          <p:nvPr>
            <p:ph idx="1"/>
          </p:nvPr>
        </p:nvSpPr>
        <p:spPr>
          <a:xfrm>
            <a:off x="884238" y="1312069"/>
            <a:ext cx="11090275" cy="5203031"/>
          </a:xfrm>
        </p:spPr>
        <p:txBody>
          <a:bodyPr>
            <a:normAutofit/>
          </a:bodyPr>
          <a:lstStyle/>
          <a:p>
            <a:pPr marL="0" indent="0">
              <a:buNone/>
            </a:pP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除了带来保费收入和减亏增利外，可以同时带动车载硬件设备、车载服务等相关产业链的发展，思略特预计到</a:t>
            </a:r>
            <a:r>
              <a:rPr lang="en-US" altLang="zh-CN" sz="2400" dirty="0">
                <a:latin typeface="楷体" panose="02010609060101010101" pitchFamily="49" charset="-122"/>
                <a:ea typeface="楷体" panose="02010609060101010101" pitchFamily="49" charset="-122"/>
              </a:rPr>
              <a:t>2020</a:t>
            </a:r>
            <a:r>
              <a:rPr lang="zh-CN" altLang="en-US" sz="2400" dirty="0">
                <a:latin typeface="楷体" panose="02010609060101010101" pitchFamily="49" charset="-122"/>
                <a:ea typeface="楷体" panose="02010609060101010101" pitchFamily="49" charset="-122"/>
              </a:rPr>
              <a:t>年整个市场规模将达到</a:t>
            </a:r>
            <a:r>
              <a:rPr lang="en-US" altLang="zh-CN" sz="2400" dirty="0">
                <a:solidFill>
                  <a:srgbClr val="FF0000"/>
                </a:solidFill>
                <a:latin typeface="楷体" panose="02010609060101010101" pitchFamily="49" charset="-122"/>
                <a:ea typeface="楷体" panose="02010609060101010101" pitchFamily="49" charset="-122"/>
              </a:rPr>
              <a:t>2400</a:t>
            </a:r>
            <a:r>
              <a:rPr lang="zh-CN" altLang="en-US" sz="2400" dirty="0">
                <a:solidFill>
                  <a:srgbClr val="FF0000"/>
                </a:solidFill>
                <a:latin typeface="楷体" panose="02010609060101010101" pitchFamily="49" charset="-122"/>
                <a:ea typeface="楷体" panose="02010609060101010101" pitchFamily="49" charset="-122"/>
              </a:rPr>
              <a:t>亿</a:t>
            </a:r>
            <a:r>
              <a:rPr lang="zh-CN" altLang="en-US" sz="2400" dirty="0">
                <a:latin typeface="楷体" panose="02010609060101010101" pitchFamily="49" charset="-122"/>
                <a:ea typeface="楷体" panose="02010609060101010101" pitchFamily="49" charset="-122"/>
              </a:rPr>
              <a:t>元。</a:t>
            </a:r>
          </a:p>
        </p:txBody>
      </p:sp>
      <p:graphicFrame>
        <p:nvGraphicFramePr>
          <p:cNvPr id="7" name="图表 6">
            <a:extLst>
              <a:ext uri="{FF2B5EF4-FFF2-40B4-BE49-F238E27FC236}">
                <a16:creationId xmlns:a16="http://schemas.microsoft.com/office/drawing/2014/main" id="{23F296EA-4FE3-42C2-8699-222F085F1051}"/>
              </a:ext>
            </a:extLst>
          </p:cNvPr>
          <p:cNvGraphicFramePr>
            <a:graphicFrameLocks/>
          </p:cNvGraphicFramePr>
          <p:nvPr>
            <p:extLst>
              <p:ext uri="{D42A27DB-BD31-4B8C-83A1-F6EECF244321}">
                <p14:modId xmlns:p14="http://schemas.microsoft.com/office/powerpoint/2010/main" val="2683130064"/>
              </p:ext>
            </p:extLst>
          </p:nvPr>
        </p:nvGraphicFramePr>
        <p:xfrm>
          <a:off x="1676847" y="1924330"/>
          <a:ext cx="8640960" cy="45365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7607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F9C83-6C35-4DAF-98E3-F6DC06420493}"/>
              </a:ext>
            </a:extLst>
          </p:cNvPr>
          <p:cNvSpPr>
            <a:spLocks noGrp="1"/>
          </p:cNvSpPr>
          <p:nvPr>
            <p:ph type="title"/>
          </p:nvPr>
        </p:nvSpPr>
        <p:spPr/>
        <p:txBody>
          <a:bodyPr/>
          <a:lstStyle/>
          <a:p>
            <a:r>
              <a:rPr lang="zh-CN" altLang="en-US" b="1" dirty="0">
                <a:solidFill>
                  <a:srgbClr val="0070C0"/>
                </a:solidFill>
              </a:rPr>
              <a:t>新的商业机会评估</a:t>
            </a:r>
            <a:endParaRPr lang="zh-CN" altLang="en-US" dirty="0"/>
          </a:p>
        </p:txBody>
      </p:sp>
      <p:graphicFrame>
        <p:nvGraphicFramePr>
          <p:cNvPr id="4" name="内容占位符 3">
            <a:extLst>
              <a:ext uri="{FF2B5EF4-FFF2-40B4-BE49-F238E27FC236}">
                <a16:creationId xmlns:a16="http://schemas.microsoft.com/office/drawing/2014/main" id="{F51B0CD5-72FC-40A7-A4C2-A410E6ABE6EF}"/>
              </a:ext>
            </a:extLst>
          </p:cNvPr>
          <p:cNvGraphicFramePr>
            <a:graphicFrameLocks noGrp="1"/>
          </p:cNvGraphicFramePr>
          <p:nvPr>
            <p:ph idx="1"/>
            <p:extLst>
              <p:ext uri="{D42A27DB-BD31-4B8C-83A1-F6EECF244321}">
                <p14:modId xmlns:p14="http://schemas.microsoft.com/office/powerpoint/2010/main" val="4169261445"/>
              </p:ext>
            </p:extLst>
          </p:nvPr>
        </p:nvGraphicFramePr>
        <p:xfrm>
          <a:off x="884237" y="1925637"/>
          <a:ext cx="11090278" cy="4462096"/>
        </p:xfrm>
        <a:graphic>
          <a:graphicData uri="http://schemas.openxmlformats.org/drawingml/2006/table">
            <a:tbl>
              <a:tblPr firstRow="1" bandRow="1">
                <a:tableStyleId>{073A0DAA-6AF3-43AB-8588-CEC1D06C72B9}</a:tableStyleId>
              </a:tblPr>
              <a:tblGrid>
                <a:gridCol w="1728714">
                  <a:extLst>
                    <a:ext uri="{9D8B030D-6E8A-4147-A177-3AD203B41FA5}">
                      <a16:colId xmlns:a16="http://schemas.microsoft.com/office/drawing/2014/main" val="1302710285"/>
                    </a:ext>
                  </a:extLst>
                </a:gridCol>
                <a:gridCol w="9361564">
                  <a:extLst>
                    <a:ext uri="{9D8B030D-6E8A-4147-A177-3AD203B41FA5}">
                      <a16:colId xmlns:a16="http://schemas.microsoft.com/office/drawing/2014/main" val="626089865"/>
                    </a:ext>
                  </a:extLst>
                </a:gridCol>
              </a:tblGrid>
              <a:tr h="682576">
                <a:tc>
                  <a:txBody>
                    <a:bodyPr/>
                    <a:lstStyle/>
                    <a:p>
                      <a:pPr algn="ctr"/>
                      <a:r>
                        <a:rPr lang="zh-CN" altLang="en-US" sz="2800" dirty="0"/>
                        <a:t>产业名称</a:t>
                      </a:r>
                    </a:p>
                  </a:txBody>
                  <a:tcPr anchor="ctr">
                    <a:cell3D prstMaterial="dkEdge">
                      <a:bevel prst="slope"/>
                      <a:lightRig rig="flood" dir="t"/>
                    </a:cell3D>
                  </a:tcPr>
                </a:tc>
                <a:tc>
                  <a:txBody>
                    <a:bodyPr/>
                    <a:lstStyle/>
                    <a:p>
                      <a:pPr algn="ctr"/>
                      <a:r>
                        <a:rPr lang="zh-CN" altLang="en-US" sz="2800" dirty="0"/>
                        <a:t>产业介绍</a:t>
                      </a:r>
                    </a:p>
                  </a:txBody>
                  <a:tcPr>
                    <a:cell3D prstMaterial="dkEdge">
                      <a:bevel prst="slope"/>
                      <a:lightRig rig="flood" dir="t"/>
                    </a:cell3D>
                  </a:tcPr>
                </a:tc>
                <a:extLst>
                  <a:ext uri="{0D108BD9-81ED-4DB2-BD59-A6C34878D82A}">
                    <a16:rowId xmlns:a16="http://schemas.microsoft.com/office/drawing/2014/main" val="161234605"/>
                  </a:ext>
                </a:extLst>
              </a:tr>
              <a:tr h="944730">
                <a:tc>
                  <a:txBody>
                    <a:bodyPr/>
                    <a:lstStyle/>
                    <a:p>
                      <a:r>
                        <a:rPr lang="en-US" altLang="zh-CN" sz="2800" dirty="0"/>
                        <a:t>UBI</a:t>
                      </a:r>
                      <a:r>
                        <a:rPr lang="zh-CN" altLang="en-US" sz="2800" dirty="0"/>
                        <a:t>保费</a:t>
                      </a:r>
                    </a:p>
                  </a:txBody>
                  <a:tcPr anchor="ctr">
                    <a:cell3D prstMaterial="dkEdge">
                      <a:bevel prst="slope"/>
                      <a:lightRig rig="flood" dir="t"/>
                    </a:cell3D>
                  </a:tcPr>
                </a:tc>
                <a:tc>
                  <a:txBody>
                    <a:bodyPr/>
                    <a:lstStyle/>
                    <a:p>
                      <a:r>
                        <a:rPr lang="zh-CN" altLang="en-US" sz="2800" dirty="0"/>
                        <a:t>包括按里程付费</a:t>
                      </a:r>
                      <a:r>
                        <a:rPr lang="en-US" altLang="zh-CN" sz="2800" dirty="0"/>
                        <a:t>PAYD</a:t>
                      </a:r>
                      <a:r>
                        <a:rPr lang="zh-CN" altLang="en-US" sz="2800" dirty="0"/>
                        <a:t>，按驾驶习惯付费</a:t>
                      </a:r>
                      <a:r>
                        <a:rPr lang="en-US" altLang="zh-CN" sz="2800" dirty="0"/>
                        <a:t>PHYD</a:t>
                      </a:r>
                      <a:r>
                        <a:rPr lang="zh-CN" altLang="en-US" sz="2800" dirty="0"/>
                        <a:t>，改变驾驶习惯</a:t>
                      </a:r>
                      <a:r>
                        <a:rPr lang="en-US" altLang="zh-CN" sz="2800" dirty="0"/>
                        <a:t>MHYD</a:t>
                      </a:r>
                      <a:r>
                        <a:rPr lang="zh-CN" altLang="en-US" sz="2800" dirty="0"/>
                        <a:t>等多种形式</a:t>
                      </a:r>
                    </a:p>
                  </a:txBody>
                  <a:tcPr>
                    <a:cell3D prstMaterial="dkEdge">
                      <a:bevel prst="slope"/>
                      <a:lightRig rig="flood" dir="t"/>
                    </a:cell3D>
                  </a:tcPr>
                </a:tc>
                <a:extLst>
                  <a:ext uri="{0D108BD9-81ED-4DB2-BD59-A6C34878D82A}">
                    <a16:rowId xmlns:a16="http://schemas.microsoft.com/office/drawing/2014/main" val="3807458788"/>
                  </a:ext>
                </a:extLst>
              </a:tr>
              <a:tr h="944730">
                <a:tc>
                  <a:txBody>
                    <a:bodyPr/>
                    <a:lstStyle/>
                    <a:p>
                      <a:r>
                        <a:rPr lang="zh-CN" altLang="en-US" sz="2800" dirty="0"/>
                        <a:t>车联网设备</a:t>
                      </a:r>
                    </a:p>
                  </a:txBody>
                  <a:tcPr anchor="ctr">
                    <a:cell3D prstMaterial="dkEdge">
                      <a:bevel prst="slope"/>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包括前装如</a:t>
                      </a:r>
                      <a:r>
                        <a:rPr lang="en-US" altLang="zh-CN" sz="2800" dirty="0"/>
                        <a:t>OnStar</a:t>
                      </a:r>
                      <a:r>
                        <a:rPr lang="zh-CN" altLang="en-US" sz="2800" dirty="0"/>
                        <a:t>，以及后装如赛格</a:t>
                      </a:r>
                    </a:p>
                    <a:p>
                      <a:endParaRPr lang="zh-CN" altLang="en-US" sz="2800" dirty="0"/>
                    </a:p>
                  </a:txBody>
                  <a:tcPr>
                    <a:cell3D prstMaterial="dkEdge">
                      <a:bevel prst="slope"/>
                      <a:lightRig rig="flood" dir="t"/>
                    </a:cell3D>
                  </a:tcPr>
                </a:tc>
                <a:extLst>
                  <a:ext uri="{0D108BD9-81ED-4DB2-BD59-A6C34878D82A}">
                    <a16:rowId xmlns:a16="http://schemas.microsoft.com/office/drawing/2014/main" val="3120035031"/>
                  </a:ext>
                </a:extLst>
              </a:tr>
              <a:tr h="944730">
                <a:tc>
                  <a:txBody>
                    <a:bodyPr/>
                    <a:lstStyle/>
                    <a:p>
                      <a:r>
                        <a:rPr lang="en-US" altLang="zh-CN" sz="2800" dirty="0"/>
                        <a:t>OBD</a:t>
                      </a:r>
                      <a:r>
                        <a:rPr lang="zh-CN" altLang="en-US" sz="2800" dirty="0"/>
                        <a:t>设备</a:t>
                      </a:r>
                    </a:p>
                  </a:txBody>
                  <a:tcPr anchor="ctr">
                    <a:cell3D prstMaterial="dkEdge">
                      <a:bevel prst="slope"/>
                      <a:lightRig rig="flood" dir="t"/>
                    </a:cell3D>
                  </a:tcPr>
                </a:tc>
                <a:tc>
                  <a:txBody>
                    <a:bodyPr/>
                    <a:lstStyle/>
                    <a:p>
                      <a:r>
                        <a:rPr lang="zh-CN" altLang="en-US" sz="2800" dirty="0"/>
                        <a:t>包括</a:t>
                      </a:r>
                      <a:r>
                        <a:rPr lang="en-US" altLang="zh-CN" sz="2800" dirty="0"/>
                        <a:t>GPRS OBD</a:t>
                      </a:r>
                      <a:r>
                        <a:rPr lang="zh-CN" altLang="en-US" sz="2800" dirty="0"/>
                        <a:t>如</a:t>
                      </a:r>
                      <a:r>
                        <a:rPr lang="en-US" altLang="zh-CN" sz="2800" dirty="0" err="1"/>
                        <a:t>Golo</a:t>
                      </a:r>
                      <a:r>
                        <a:rPr lang="zh-CN" altLang="en-US" sz="2800" dirty="0"/>
                        <a:t>、汽车</a:t>
                      </a:r>
                      <a:r>
                        <a:rPr lang="en-US" altLang="zh-CN" sz="2800" dirty="0"/>
                        <a:t>360</a:t>
                      </a:r>
                      <a:r>
                        <a:rPr lang="zh-CN" altLang="en-US" sz="2800" dirty="0"/>
                        <a:t>，以及蓝牙</a:t>
                      </a:r>
                      <a:r>
                        <a:rPr lang="en-US" altLang="zh-CN" sz="2800" dirty="0"/>
                        <a:t>OBD</a:t>
                      </a:r>
                      <a:r>
                        <a:rPr lang="zh-CN" altLang="en-US" sz="2800" dirty="0"/>
                        <a:t>如腾讯路宝盒子</a:t>
                      </a:r>
                    </a:p>
                  </a:txBody>
                  <a:tcPr>
                    <a:cell3D prstMaterial="dkEdge">
                      <a:bevel prst="slope"/>
                      <a:lightRig rig="flood" dir="t"/>
                    </a:cell3D>
                  </a:tcPr>
                </a:tc>
                <a:extLst>
                  <a:ext uri="{0D108BD9-81ED-4DB2-BD59-A6C34878D82A}">
                    <a16:rowId xmlns:a16="http://schemas.microsoft.com/office/drawing/2014/main" val="1175791251"/>
                  </a:ext>
                </a:extLst>
              </a:tr>
              <a:tr h="944730">
                <a:tc>
                  <a:txBody>
                    <a:bodyPr/>
                    <a:lstStyle/>
                    <a:p>
                      <a:r>
                        <a:rPr lang="zh-CN" altLang="en-US" sz="2800" dirty="0"/>
                        <a:t>数据与服务</a:t>
                      </a:r>
                    </a:p>
                  </a:txBody>
                  <a:tcPr anchor="ctr">
                    <a:cell3D prstMaterial="dkEdge">
                      <a:bevel prst="slope"/>
                      <a:lightRig rig="flood" dir="t"/>
                    </a:cell3D>
                  </a:tcPr>
                </a:tc>
                <a:tc>
                  <a:txBody>
                    <a:bodyPr/>
                    <a:lstStyle/>
                    <a:p>
                      <a:r>
                        <a:rPr lang="zh-CN" altLang="en-US" sz="2800" dirty="0"/>
                        <a:t>包括车联网服务、软件系统开发、数据处理和风险模型设计等</a:t>
                      </a:r>
                    </a:p>
                  </a:txBody>
                  <a:tcPr>
                    <a:cell3D prstMaterial="dkEdge">
                      <a:bevel prst="slope"/>
                      <a:lightRig rig="flood" dir="t"/>
                    </a:cell3D>
                  </a:tcPr>
                </a:tc>
                <a:extLst>
                  <a:ext uri="{0D108BD9-81ED-4DB2-BD59-A6C34878D82A}">
                    <a16:rowId xmlns:a16="http://schemas.microsoft.com/office/drawing/2014/main" val="1827312809"/>
                  </a:ext>
                </a:extLst>
              </a:tr>
            </a:tbl>
          </a:graphicData>
        </a:graphic>
      </p:graphicFrame>
    </p:spTree>
    <p:extLst>
      <p:ext uri="{BB962C8B-B14F-4D97-AF65-F5344CB8AC3E}">
        <p14:creationId xmlns:p14="http://schemas.microsoft.com/office/powerpoint/2010/main" val="3066412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18"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28"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4" dirty="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1012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8219527" y="3218380"/>
            <a:ext cx="368639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企业分析</a:t>
            </a:r>
          </a:p>
        </p:txBody>
      </p:sp>
    </p:spTree>
    <p:custDataLst>
      <p:tags r:id="rId1"/>
    </p:custDataLst>
    <p:extLst>
      <p:ext uri="{BB962C8B-B14F-4D97-AF65-F5344CB8AC3E}">
        <p14:creationId xmlns:p14="http://schemas.microsoft.com/office/powerpoint/2010/main" val="261990801"/>
      </p:ext>
    </p:extLst>
  </p:cSld>
  <p:clrMapOvr>
    <a:masterClrMapping/>
  </p:clrMapOvr>
  <p:transition spd="slow" advTm="0">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56D3C20-FF5B-4232-B57F-F43113D2BCE3}"/>
              </a:ext>
            </a:extLst>
          </p:cNvPr>
          <p:cNvSpPr>
            <a:spLocks noGrp="1"/>
          </p:cNvSpPr>
          <p:nvPr>
            <p:ph type="title"/>
          </p:nvPr>
        </p:nvSpPr>
        <p:spPr/>
        <p:txBody>
          <a:bodyPr/>
          <a:lstStyle/>
          <a:p>
            <a:r>
              <a:rPr lang="zh-CN" altLang="en-US" b="1" dirty="0">
                <a:solidFill>
                  <a:srgbClr val="0070C0"/>
                </a:solidFill>
              </a:rPr>
              <a:t>太保押注</a:t>
            </a:r>
            <a:r>
              <a:rPr lang="en-US" altLang="zh-CN" b="1" dirty="0">
                <a:solidFill>
                  <a:srgbClr val="0070C0"/>
                </a:solidFill>
              </a:rPr>
              <a:t>UBI </a:t>
            </a:r>
            <a:endParaRPr lang="zh-CN" altLang="en-US" b="1" dirty="0">
              <a:solidFill>
                <a:srgbClr val="0070C0"/>
              </a:solidFill>
            </a:endParaRPr>
          </a:p>
        </p:txBody>
      </p:sp>
      <p:sp>
        <p:nvSpPr>
          <p:cNvPr id="4" name="内容占位符 3">
            <a:extLst>
              <a:ext uri="{FF2B5EF4-FFF2-40B4-BE49-F238E27FC236}">
                <a16:creationId xmlns:a16="http://schemas.microsoft.com/office/drawing/2014/main" id="{EDFC9918-4DC6-4721-8097-BB4AB76C9A3A}"/>
              </a:ext>
            </a:extLst>
          </p:cNvPr>
          <p:cNvSpPr>
            <a:spLocks noGrp="1"/>
          </p:cNvSpPr>
          <p:nvPr>
            <p:ph idx="1"/>
          </p:nvPr>
        </p:nvSpPr>
        <p:spPr/>
        <p:txBody>
          <a:bodyPr>
            <a:normAutofit/>
          </a:bodyPr>
          <a:lstStyle/>
          <a:p>
            <a:r>
              <a:rPr lang="zh-CN" altLang="en-US" sz="2400" dirty="0">
                <a:latin typeface="楷体" panose="02010609060101010101" pitchFamily="49" charset="-122"/>
                <a:ea typeface="楷体" panose="02010609060101010101" pitchFamily="49" charset="-122"/>
              </a:rPr>
              <a:t>国内财产险公司，尤其是车险巨头，对于</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的探索由来已久，从</a:t>
            </a:r>
            <a:r>
              <a:rPr lang="en-US" altLang="zh-CN" sz="2400" dirty="0">
                <a:latin typeface="楷体" panose="02010609060101010101" pitchFamily="49" charset="-122"/>
                <a:ea typeface="楷体" panose="02010609060101010101" pitchFamily="49" charset="-122"/>
              </a:rPr>
              <a:t>2013</a:t>
            </a:r>
            <a:r>
              <a:rPr lang="zh-CN" altLang="en-US" sz="2400" dirty="0">
                <a:latin typeface="楷体" panose="02010609060101010101" pitchFamily="49" charset="-122"/>
                <a:ea typeface="楷体" panose="02010609060101010101" pitchFamily="49" charset="-122"/>
              </a:rPr>
              <a:t>年底开始，人保财险率先进行了</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保险的尝试，随后平安、太保、阳光、安邦、安盛天平等相继开展了在</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方面的探索。</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太保所投资的</a:t>
            </a:r>
            <a:r>
              <a:rPr lang="en-US" altLang="zh-CN" sz="2400" dirty="0">
                <a:latin typeface="楷体" panose="02010609060101010101" pitchFamily="49" charset="-122"/>
                <a:ea typeface="楷体" panose="02010609060101010101" pitchFamily="49" charset="-122"/>
              </a:rPr>
              <a:t>Metromile</a:t>
            </a:r>
            <a:r>
              <a:rPr lang="zh-CN" altLang="en-US" sz="2400" dirty="0">
                <a:latin typeface="楷体" panose="02010609060101010101" pitchFamily="49" charset="-122"/>
                <a:ea typeface="楷体" panose="02010609060101010101" pitchFamily="49" charset="-122"/>
              </a:rPr>
              <a:t>成立于</a:t>
            </a:r>
            <a:r>
              <a:rPr lang="en-US" altLang="zh-CN" sz="2400" dirty="0">
                <a:latin typeface="楷体" panose="02010609060101010101" pitchFamily="49" charset="-122"/>
                <a:ea typeface="楷体" panose="02010609060101010101" pitchFamily="49" charset="-122"/>
              </a:rPr>
              <a:t>2011</a:t>
            </a:r>
            <a:r>
              <a:rPr lang="zh-CN" altLang="en-US" sz="2400" dirty="0">
                <a:latin typeface="楷体" panose="02010609060101010101" pitchFamily="49" charset="-122"/>
                <a:ea typeface="楷体" panose="02010609060101010101" pitchFamily="49" charset="-122"/>
              </a:rPr>
              <a:t>年，通过免费</a:t>
            </a:r>
            <a:r>
              <a:rPr lang="en-US" altLang="zh-CN" sz="2400" dirty="0">
                <a:latin typeface="楷体" panose="02010609060101010101" pitchFamily="49" charset="-122"/>
                <a:ea typeface="楷体" panose="02010609060101010101" pitchFamily="49" charset="-122"/>
              </a:rPr>
              <a:t>OBD</a:t>
            </a:r>
            <a:r>
              <a:rPr lang="zh-CN" altLang="en-US" sz="2400" dirty="0">
                <a:latin typeface="楷体" panose="02010609060101010101" pitchFamily="49" charset="-122"/>
                <a:ea typeface="楷体" panose="02010609060101010101" pitchFamily="49" charset="-122"/>
              </a:rPr>
              <a:t>设备和配套手机应用提供“按里程计费”的车险，公司服务覆盖美国的加州、伊利诺伊州、新泽西州、俄勒冈州、宾夕法尼亚州和华盛顿州等地区，已经成为美国</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领域的标杆性企业。</a:t>
            </a:r>
          </a:p>
        </p:txBody>
      </p:sp>
    </p:spTree>
    <p:extLst>
      <p:ext uri="{BB962C8B-B14F-4D97-AF65-F5344CB8AC3E}">
        <p14:creationId xmlns:p14="http://schemas.microsoft.com/office/powerpoint/2010/main" val="346642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51939-2E7C-46AA-A118-8E0276AB9444}"/>
              </a:ext>
            </a:extLst>
          </p:cNvPr>
          <p:cNvSpPr>
            <a:spLocks noGrp="1"/>
          </p:cNvSpPr>
          <p:nvPr>
            <p:ph type="title"/>
          </p:nvPr>
        </p:nvSpPr>
        <p:spPr>
          <a:xfrm>
            <a:off x="164679" y="290401"/>
            <a:ext cx="11090275" cy="854298"/>
          </a:xfrm>
        </p:spPr>
        <p:txBody>
          <a:bodyPr/>
          <a:lstStyle/>
          <a:p>
            <a:r>
              <a:rPr lang="en-US" altLang="zh-CN" b="1" dirty="0">
                <a:solidFill>
                  <a:srgbClr val="0070C0"/>
                </a:solidFill>
              </a:rPr>
              <a:t>UBI</a:t>
            </a:r>
            <a:r>
              <a:rPr lang="zh-CN" altLang="en-US" b="1" dirty="0">
                <a:solidFill>
                  <a:srgbClr val="0070C0"/>
                </a:solidFill>
              </a:rPr>
              <a:t>创业公司</a:t>
            </a:r>
          </a:p>
        </p:txBody>
      </p:sp>
      <p:sp>
        <p:nvSpPr>
          <p:cNvPr id="3" name="内容占位符 2">
            <a:extLst>
              <a:ext uri="{FF2B5EF4-FFF2-40B4-BE49-F238E27FC236}">
                <a16:creationId xmlns:a16="http://schemas.microsoft.com/office/drawing/2014/main" id="{4CA9C6BB-D60B-4C22-A1B1-0E798C3986AE}"/>
              </a:ext>
            </a:extLst>
          </p:cNvPr>
          <p:cNvSpPr>
            <a:spLocks noGrp="1"/>
          </p:cNvSpPr>
          <p:nvPr>
            <p:ph idx="1"/>
          </p:nvPr>
        </p:nvSpPr>
        <p:spPr>
          <a:xfrm>
            <a:off x="668735" y="1144699"/>
            <a:ext cx="11305778" cy="5370401"/>
          </a:xfrm>
        </p:spPr>
        <p:txBody>
          <a:bodyPr>
            <a:normAutofit/>
          </a:bodyPr>
          <a:lstStyle/>
          <a:p>
            <a:r>
              <a:rPr lang="zh-CN" altLang="en-US" sz="2400" dirty="0">
                <a:latin typeface="楷体" panose="02010609060101010101" pitchFamily="49" charset="-122"/>
                <a:ea typeface="楷体" panose="02010609060101010101" pitchFamily="49" charset="-122"/>
              </a:rPr>
              <a:t>据</a:t>
            </a:r>
            <a:r>
              <a:rPr lang="en-US" altLang="zh-CN" sz="2400" dirty="0">
                <a:latin typeface="楷体" panose="02010609060101010101" pitchFamily="49" charset="-122"/>
                <a:ea typeface="楷体" panose="02010609060101010101" pitchFamily="49" charset="-122"/>
              </a:rPr>
              <a:t>36Kr</a:t>
            </a:r>
            <a:r>
              <a:rPr lang="zh-CN" altLang="en-US" sz="2400" dirty="0">
                <a:latin typeface="楷体" panose="02010609060101010101" pitchFamily="49" charset="-122"/>
                <a:ea typeface="楷体" panose="02010609060101010101" pitchFamily="49" charset="-122"/>
              </a:rPr>
              <a:t>此前统计的数据，</a:t>
            </a:r>
            <a:r>
              <a:rPr lang="zh-CN" altLang="en-US" sz="2400" b="1" dirty="0">
                <a:solidFill>
                  <a:srgbClr val="00B0F0"/>
                </a:solidFill>
                <a:latin typeface="楷体" panose="02010609060101010101" pitchFamily="49" charset="-122"/>
                <a:ea typeface="楷体" panose="02010609060101010101" pitchFamily="49" charset="-122"/>
              </a:rPr>
              <a:t>国内提供</a:t>
            </a:r>
            <a:r>
              <a:rPr lang="en-US" altLang="zh-CN" sz="2400" b="1" dirty="0">
                <a:solidFill>
                  <a:srgbClr val="00B0F0"/>
                </a:solidFill>
                <a:latin typeface="楷体" panose="02010609060101010101" pitchFamily="49" charset="-122"/>
                <a:ea typeface="楷体" panose="02010609060101010101" pitchFamily="49" charset="-122"/>
              </a:rPr>
              <a:t>UBI</a:t>
            </a:r>
            <a:r>
              <a:rPr lang="zh-CN" altLang="en-US" sz="2400" b="1" dirty="0">
                <a:solidFill>
                  <a:srgbClr val="00B0F0"/>
                </a:solidFill>
                <a:latin typeface="楷体" panose="02010609060101010101" pitchFamily="49" charset="-122"/>
                <a:ea typeface="楷体" panose="02010609060101010101" pitchFamily="49" charset="-122"/>
              </a:rPr>
              <a:t>的车险创业公司已经达</a:t>
            </a:r>
            <a:r>
              <a:rPr lang="en-US" altLang="zh-CN" sz="2400" b="1" dirty="0">
                <a:solidFill>
                  <a:srgbClr val="00B0F0"/>
                </a:solidFill>
                <a:latin typeface="楷体" panose="02010609060101010101" pitchFamily="49" charset="-122"/>
                <a:ea typeface="楷体" panose="02010609060101010101" pitchFamily="49" charset="-122"/>
              </a:rPr>
              <a:t>30</a:t>
            </a:r>
            <a:r>
              <a:rPr lang="zh-CN" altLang="en-US" sz="2400" b="1" dirty="0">
                <a:solidFill>
                  <a:srgbClr val="00B0F0"/>
                </a:solidFill>
                <a:latin typeface="楷体" panose="02010609060101010101" pitchFamily="49" charset="-122"/>
                <a:ea typeface="楷体" panose="02010609060101010101" pitchFamily="49" charset="-122"/>
              </a:rPr>
              <a:t>多个</a:t>
            </a:r>
            <a:r>
              <a:rPr lang="zh-CN" altLang="en-US" sz="2400" b="1"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而其中的一些也已经获得了风投的青睐，例如</a:t>
            </a:r>
            <a:r>
              <a:rPr lang="en-US" altLang="zh-CN" sz="2400" dirty="0">
                <a:latin typeface="楷体" panose="02010609060101010101" pitchFamily="49" charset="-122"/>
                <a:ea typeface="楷体" panose="02010609060101010101" pitchFamily="49" charset="-122"/>
              </a:rPr>
              <a:t>2016</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月，</a:t>
            </a:r>
            <a:r>
              <a:rPr lang="en-US" altLang="zh-CN" sz="2400" b="1" dirty="0">
                <a:solidFill>
                  <a:srgbClr val="00B0F0"/>
                </a:solidFill>
                <a:latin typeface="楷体" panose="02010609060101010101" pitchFamily="49" charset="-122"/>
                <a:ea typeface="楷体" panose="02010609060101010101" pitchFamily="49" charset="-122"/>
              </a:rPr>
              <a:t>ok</a:t>
            </a:r>
            <a:r>
              <a:rPr lang="zh-CN" altLang="en-US" sz="2400" b="1" dirty="0">
                <a:solidFill>
                  <a:srgbClr val="00B0F0"/>
                </a:solidFill>
                <a:latin typeface="楷体" panose="02010609060101010101" pitchFamily="49" charset="-122"/>
                <a:ea typeface="楷体" panose="02010609060101010101" pitchFamily="49" charset="-122"/>
              </a:rPr>
              <a:t>车险完成</a:t>
            </a:r>
            <a:r>
              <a:rPr lang="en-US" altLang="zh-CN" sz="2400" b="1" dirty="0">
                <a:solidFill>
                  <a:srgbClr val="00B0F0"/>
                </a:solidFill>
                <a:latin typeface="楷体" panose="02010609060101010101" pitchFamily="49" charset="-122"/>
                <a:ea typeface="楷体" panose="02010609060101010101" pitchFamily="49" charset="-122"/>
              </a:rPr>
              <a:t>8</a:t>
            </a:r>
            <a:r>
              <a:rPr lang="zh-CN" altLang="en-US" sz="2400" b="1" dirty="0">
                <a:solidFill>
                  <a:srgbClr val="00B0F0"/>
                </a:solidFill>
                <a:latin typeface="楷体" panose="02010609060101010101" pitchFamily="49" charset="-122"/>
                <a:ea typeface="楷体" panose="02010609060101010101" pitchFamily="49" charset="-122"/>
              </a:rPr>
              <a:t>千万元</a:t>
            </a:r>
            <a:r>
              <a:rPr lang="en-US" altLang="zh-CN" sz="2400" b="1" dirty="0">
                <a:solidFill>
                  <a:srgbClr val="00B0F0"/>
                </a:solidFill>
                <a:latin typeface="楷体" panose="02010609060101010101" pitchFamily="49" charset="-122"/>
                <a:ea typeface="楷体" panose="02010609060101010101" pitchFamily="49" charset="-122"/>
              </a:rPr>
              <a:t>A</a:t>
            </a:r>
            <a:r>
              <a:rPr lang="zh-CN" altLang="en-US" sz="2400" b="1" dirty="0">
                <a:solidFill>
                  <a:srgbClr val="00B0F0"/>
                </a:solidFill>
                <a:latin typeface="楷体" panose="02010609060101010101" pitchFamily="49" charset="-122"/>
                <a:ea typeface="楷体" panose="02010609060101010101" pitchFamily="49" charset="-122"/>
              </a:rPr>
              <a:t>轮融资，彩虹无线同月也宣布完成</a:t>
            </a:r>
            <a:r>
              <a:rPr lang="en-US" altLang="zh-CN" sz="2400" b="1" dirty="0">
                <a:solidFill>
                  <a:srgbClr val="00B0F0"/>
                </a:solidFill>
                <a:latin typeface="楷体" panose="02010609060101010101" pitchFamily="49" charset="-122"/>
                <a:ea typeface="楷体" panose="02010609060101010101" pitchFamily="49" charset="-122"/>
              </a:rPr>
              <a:t>A+</a:t>
            </a:r>
            <a:r>
              <a:rPr lang="zh-CN" altLang="en-US" sz="2400" b="1" dirty="0">
                <a:solidFill>
                  <a:srgbClr val="00B0F0"/>
                </a:solidFill>
                <a:latin typeface="楷体" panose="02010609060101010101" pitchFamily="49" charset="-122"/>
                <a:ea typeface="楷体" panose="02010609060101010101" pitchFamily="49" charset="-122"/>
              </a:rPr>
              <a:t>轮数千万元融资</a:t>
            </a:r>
            <a:r>
              <a:rPr lang="zh-CN" altLang="en-US" sz="2400" b="1"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graphicFrame>
        <p:nvGraphicFramePr>
          <p:cNvPr id="4" name="表格 3">
            <a:extLst>
              <a:ext uri="{FF2B5EF4-FFF2-40B4-BE49-F238E27FC236}">
                <a16:creationId xmlns:a16="http://schemas.microsoft.com/office/drawing/2014/main" id="{FD5AC66B-D207-43A1-954A-1F67A6915FC2}"/>
              </a:ext>
            </a:extLst>
          </p:cNvPr>
          <p:cNvGraphicFramePr>
            <a:graphicFrameLocks noGrp="1"/>
          </p:cNvGraphicFramePr>
          <p:nvPr>
            <p:extLst>
              <p:ext uri="{D42A27DB-BD31-4B8C-83A1-F6EECF244321}">
                <p14:modId xmlns:p14="http://schemas.microsoft.com/office/powerpoint/2010/main" val="721410769"/>
              </p:ext>
            </p:extLst>
          </p:nvPr>
        </p:nvGraphicFramePr>
        <p:xfrm>
          <a:off x="884237" y="2320181"/>
          <a:ext cx="11090276" cy="4933159"/>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1368674">
                  <a:extLst>
                    <a:ext uri="{9D8B030D-6E8A-4147-A177-3AD203B41FA5}">
                      <a16:colId xmlns:a16="http://schemas.microsoft.com/office/drawing/2014/main" val="2207867507"/>
                    </a:ext>
                  </a:extLst>
                </a:gridCol>
                <a:gridCol w="9721602">
                  <a:extLst>
                    <a:ext uri="{9D8B030D-6E8A-4147-A177-3AD203B41FA5}">
                      <a16:colId xmlns:a16="http://schemas.microsoft.com/office/drawing/2014/main" val="3729620689"/>
                    </a:ext>
                  </a:extLst>
                </a:gridCol>
              </a:tblGrid>
              <a:tr h="725823">
                <a:tc>
                  <a:txBody>
                    <a:bodyPr/>
                    <a:lstStyle/>
                    <a:p>
                      <a:r>
                        <a:rPr lang="zh-CN" altLang="en-US" sz="3200" dirty="0">
                          <a:solidFill>
                            <a:srgbClr val="0070C0"/>
                          </a:solidFill>
                          <a:latin typeface="+mn-ea"/>
                          <a:ea typeface="+mn-ea"/>
                        </a:rPr>
                        <a:t>企业</a:t>
                      </a:r>
                    </a:p>
                  </a:txBody>
                  <a:tcPr anchor="ctr">
                    <a:cell3D prstMaterial="dkEdge">
                      <a:bevel prst="convex"/>
                      <a:lightRig rig="flood" dir="t"/>
                    </a:cell3D>
                  </a:tcPr>
                </a:tc>
                <a:tc>
                  <a:txBody>
                    <a:bodyPr/>
                    <a:lstStyle/>
                    <a:p>
                      <a:pPr algn="ctr"/>
                      <a:r>
                        <a:rPr lang="zh-CN" altLang="en-US" sz="3200" dirty="0">
                          <a:solidFill>
                            <a:srgbClr val="0070C0"/>
                          </a:solidFill>
                          <a:latin typeface="+mn-ea"/>
                          <a:ea typeface="+mn-ea"/>
                        </a:rPr>
                        <a:t>介绍</a:t>
                      </a:r>
                    </a:p>
                  </a:txBody>
                  <a:tcPr>
                    <a:cell3D prstMaterial="dkEdge">
                      <a:bevel prst="convex"/>
                      <a:lightRig rig="flood" dir="t"/>
                    </a:cell3D>
                  </a:tcPr>
                </a:tc>
                <a:extLst>
                  <a:ext uri="{0D108BD9-81ED-4DB2-BD59-A6C34878D82A}">
                    <a16:rowId xmlns:a16="http://schemas.microsoft.com/office/drawing/2014/main" val="2394645817"/>
                  </a:ext>
                </a:extLst>
              </a:tr>
              <a:tr h="725823">
                <a:tc>
                  <a:txBody>
                    <a:bodyPr/>
                    <a:lstStyle/>
                    <a:p>
                      <a:r>
                        <a:rPr lang="zh-CN" altLang="en-US" sz="1600" b="1" dirty="0">
                          <a:solidFill>
                            <a:srgbClr val="0070C0"/>
                          </a:solidFill>
                          <a:latin typeface="+mn-ea"/>
                          <a:ea typeface="+mn-ea"/>
                        </a:rPr>
                        <a:t>斑马行车</a:t>
                      </a:r>
                    </a:p>
                  </a:txBody>
                  <a:tcPr anchor="ctr">
                    <a:cell3D prstMaterial="dkEdge">
                      <a:bevel prst="convex"/>
                      <a:lightRig rig="flood" dir="t"/>
                    </a:cell3D>
                  </a:tcPr>
                </a:tc>
                <a:tc>
                  <a:txBody>
                    <a:bodyPr/>
                    <a:lstStyle/>
                    <a:p>
                      <a:r>
                        <a:rPr lang="en-US" altLang="zh-CN" sz="1600" dirty="0">
                          <a:solidFill>
                            <a:srgbClr val="0070C0"/>
                          </a:solidFill>
                          <a:latin typeface="+mn-ea"/>
                          <a:ea typeface="+mn-ea"/>
                        </a:rPr>
                        <a:t>2016</a:t>
                      </a:r>
                      <a:r>
                        <a:rPr lang="zh-CN" altLang="en-US" sz="1600" dirty="0">
                          <a:solidFill>
                            <a:srgbClr val="0070C0"/>
                          </a:solidFill>
                          <a:latin typeface="+mn-ea"/>
                          <a:ea typeface="+mn-ea"/>
                        </a:rPr>
                        <a:t>年推出斑马智驾系统，为保险公司提供解决方案。该系统通过智能手机自带</a:t>
                      </a:r>
                      <a:r>
                        <a:rPr lang="en-US" altLang="zh-CN" sz="1600" dirty="0">
                          <a:solidFill>
                            <a:srgbClr val="0070C0"/>
                          </a:solidFill>
                          <a:latin typeface="+mn-ea"/>
                          <a:ea typeface="+mn-ea"/>
                        </a:rPr>
                        <a:t>GPS</a:t>
                      </a:r>
                      <a:r>
                        <a:rPr lang="zh-CN" altLang="en-US" sz="1600" dirty="0">
                          <a:solidFill>
                            <a:srgbClr val="0070C0"/>
                          </a:solidFill>
                          <a:latin typeface="+mn-ea"/>
                          <a:ea typeface="+mn-ea"/>
                        </a:rPr>
                        <a:t>和</a:t>
                      </a:r>
                      <a:r>
                        <a:rPr lang="en-US" altLang="zh-CN" sz="1600" dirty="0">
                          <a:solidFill>
                            <a:srgbClr val="0070C0"/>
                          </a:solidFill>
                          <a:latin typeface="+mn-ea"/>
                          <a:ea typeface="+mn-ea"/>
                        </a:rPr>
                        <a:t>Sensor</a:t>
                      </a:r>
                      <a:r>
                        <a:rPr lang="zh-CN" altLang="en-US" sz="1600" dirty="0">
                          <a:solidFill>
                            <a:srgbClr val="0070C0"/>
                          </a:solidFill>
                          <a:latin typeface="+mn-ea"/>
                          <a:ea typeface="+mn-ea"/>
                        </a:rPr>
                        <a:t>，从加速、减速、转弯、速度、人况、路况</a:t>
                      </a:r>
                      <a:r>
                        <a:rPr lang="en-US" altLang="zh-CN" sz="1600" dirty="0">
                          <a:solidFill>
                            <a:srgbClr val="0070C0"/>
                          </a:solidFill>
                          <a:latin typeface="+mn-ea"/>
                          <a:ea typeface="+mn-ea"/>
                        </a:rPr>
                        <a:t>6</a:t>
                      </a:r>
                      <a:r>
                        <a:rPr lang="zh-CN" altLang="en-US" sz="1600" dirty="0">
                          <a:solidFill>
                            <a:srgbClr val="0070C0"/>
                          </a:solidFill>
                          <a:latin typeface="+mn-ea"/>
                          <a:ea typeface="+mn-ea"/>
                        </a:rPr>
                        <a:t>个方面来跟踪驾驶者的驾驶习惯进而判断是稳健型驾驶者抑或是激进型驾驶者。</a:t>
                      </a:r>
                    </a:p>
                  </a:txBody>
                  <a:tcPr>
                    <a:cell3D prstMaterial="dkEdge">
                      <a:bevel prst="convex"/>
                      <a:lightRig rig="flood" dir="t"/>
                    </a:cell3D>
                  </a:tcPr>
                </a:tc>
                <a:extLst>
                  <a:ext uri="{0D108BD9-81ED-4DB2-BD59-A6C34878D82A}">
                    <a16:rowId xmlns:a16="http://schemas.microsoft.com/office/drawing/2014/main" val="470295180"/>
                  </a:ext>
                </a:extLst>
              </a:tr>
              <a:tr h="510765">
                <a:tc>
                  <a:txBody>
                    <a:bodyPr/>
                    <a:lstStyle/>
                    <a:p>
                      <a:pPr marL="0" algn="l" defTabSz="914400" rtl="0" eaLnBrk="1" latinLnBrk="0" hangingPunct="1"/>
                      <a:r>
                        <a:rPr lang="en-US" altLang="zh-CN" sz="1600" b="1" kern="1200" dirty="0">
                          <a:solidFill>
                            <a:srgbClr val="0070C0"/>
                          </a:solidFill>
                          <a:latin typeface="+mn-ea"/>
                          <a:ea typeface="+mn-ea"/>
                          <a:cs typeface="+mn-cs"/>
                        </a:rPr>
                        <a:t>OK</a:t>
                      </a:r>
                      <a:r>
                        <a:rPr lang="zh-CN" altLang="en-US" sz="1600" b="1" kern="1200" dirty="0">
                          <a:solidFill>
                            <a:srgbClr val="0070C0"/>
                          </a:solidFill>
                          <a:latin typeface="+mn-ea"/>
                          <a:ea typeface="+mn-ea"/>
                          <a:cs typeface="+mn-cs"/>
                        </a:rPr>
                        <a:t>车险</a:t>
                      </a:r>
                    </a:p>
                  </a:txBody>
                  <a:tcPr anchor="ctr">
                    <a:cell3D prstMaterial="dkEdge">
                      <a:bevel prst="convex"/>
                      <a:lightRig rig="flood" dir="t"/>
                    </a:cell3D>
                  </a:tcPr>
                </a:tc>
                <a:tc>
                  <a:txBody>
                    <a:bodyPr/>
                    <a:lstStyle/>
                    <a:p>
                      <a:pPr marL="0" algn="l" defTabSz="914400" rtl="0" eaLnBrk="1" latinLnBrk="0" hangingPunct="1"/>
                      <a:r>
                        <a:rPr lang="en-US" altLang="zh-CN" sz="1600" b="0" kern="1200" dirty="0">
                          <a:solidFill>
                            <a:srgbClr val="0070C0"/>
                          </a:solidFill>
                          <a:latin typeface="+mn-ea"/>
                          <a:ea typeface="+mn-ea"/>
                          <a:cs typeface="+mn-cs"/>
                        </a:rPr>
                        <a:t>OK</a:t>
                      </a:r>
                      <a:r>
                        <a:rPr lang="zh-CN" altLang="en-US" sz="1600" b="0" kern="1200" dirty="0">
                          <a:solidFill>
                            <a:srgbClr val="0070C0"/>
                          </a:solidFill>
                          <a:latin typeface="+mn-ea"/>
                          <a:ea typeface="+mn-ea"/>
                          <a:cs typeface="+mn-cs"/>
                        </a:rPr>
                        <a:t>车险</a:t>
                      </a:r>
                      <a:r>
                        <a:rPr lang="en-US" altLang="zh-CN" sz="1600" b="0" kern="1200" dirty="0">
                          <a:solidFill>
                            <a:srgbClr val="0070C0"/>
                          </a:solidFill>
                          <a:latin typeface="+mn-ea"/>
                          <a:ea typeface="+mn-ea"/>
                          <a:cs typeface="+mn-cs"/>
                        </a:rPr>
                        <a:t>APP</a:t>
                      </a:r>
                      <a:r>
                        <a:rPr lang="zh-CN" altLang="en-US" sz="1600" b="0" kern="1200" dirty="0">
                          <a:solidFill>
                            <a:srgbClr val="0070C0"/>
                          </a:solidFill>
                          <a:latin typeface="+mn-ea"/>
                          <a:ea typeface="+mn-ea"/>
                          <a:cs typeface="+mn-cs"/>
                        </a:rPr>
                        <a:t>囊括车险投保、理赔、二手车、汽车借贷及自驾保障等功能，同时</a:t>
                      </a:r>
                      <a:r>
                        <a:rPr lang="en-US" altLang="zh-CN" sz="1600" b="0" kern="1200" dirty="0">
                          <a:solidFill>
                            <a:srgbClr val="0070C0"/>
                          </a:solidFill>
                          <a:latin typeface="+mn-ea"/>
                          <a:ea typeface="+mn-ea"/>
                          <a:cs typeface="+mn-cs"/>
                        </a:rPr>
                        <a:t>OK</a:t>
                      </a:r>
                      <a:r>
                        <a:rPr lang="zh-CN" altLang="en-US" sz="1600" b="0" kern="1200" dirty="0">
                          <a:solidFill>
                            <a:srgbClr val="0070C0"/>
                          </a:solidFill>
                          <a:latin typeface="+mn-ea"/>
                          <a:ea typeface="+mn-ea"/>
                          <a:cs typeface="+mn-cs"/>
                        </a:rPr>
                        <a:t>车险也会根据用户用车习惯给出相应的投保方案推荐。</a:t>
                      </a:r>
                    </a:p>
                  </a:txBody>
                  <a:tcPr>
                    <a:cell3D prstMaterial="dkEdge">
                      <a:bevel prst="convex"/>
                      <a:lightRig rig="flood" dir="t"/>
                    </a:cell3D>
                  </a:tcPr>
                </a:tc>
                <a:extLst>
                  <a:ext uri="{0D108BD9-81ED-4DB2-BD59-A6C34878D82A}">
                    <a16:rowId xmlns:a16="http://schemas.microsoft.com/office/drawing/2014/main" val="414576571"/>
                  </a:ext>
                </a:extLst>
              </a:tr>
              <a:tr h="779636">
                <a:tc>
                  <a:txBody>
                    <a:bodyPr/>
                    <a:lstStyle/>
                    <a:p>
                      <a:r>
                        <a:rPr lang="zh-CN" altLang="en-US" sz="1600" b="1" kern="1200" dirty="0">
                          <a:solidFill>
                            <a:srgbClr val="0070C0"/>
                          </a:solidFill>
                          <a:effectLst/>
                          <a:latin typeface="+mn-ea"/>
                          <a:ea typeface="+mn-ea"/>
                          <a:cs typeface="+mn-cs"/>
                        </a:rPr>
                        <a:t>手机车宝</a:t>
                      </a:r>
                      <a:endParaRPr lang="zh-CN" altLang="en-US" sz="1600" b="1" dirty="0">
                        <a:solidFill>
                          <a:srgbClr val="0070C0"/>
                        </a:solidFill>
                        <a:latin typeface="+mn-ea"/>
                        <a:ea typeface="+mn-ea"/>
                      </a:endParaRPr>
                    </a:p>
                  </a:txBody>
                  <a:tcPr anchor="ctr">
                    <a:cell3D prstMaterial="dkEdge">
                      <a:bevel prst="convex"/>
                      <a:lightRig rig="flood" dir="t"/>
                    </a:cell3D>
                  </a:tcPr>
                </a:tc>
                <a:tc>
                  <a:txBody>
                    <a:bodyPr/>
                    <a:lstStyle/>
                    <a:p>
                      <a:r>
                        <a:rPr lang="zh-CN" altLang="en-US" sz="1600" dirty="0">
                          <a:solidFill>
                            <a:srgbClr val="0070C0"/>
                          </a:solidFill>
                          <a:latin typeface="+mn-ea"/>
                          <a:ea typeface="+mn-ea"/>
                        </a:rPr>
                        <a:t>手机车宝秉持“好好开车</a:t>
                      </a:r>
                      <a:r>
                        <a:rPr lang="en-US" altLang="zh-CN" sz="1600" dirty="0">
                          <a:solidFill>
                            <a:srgbClr val="0070C0"/>
                          </a:solidFill>
                          <a:latin typeface="+mn-ea"/>
                          <a:ea typeface="+mn-ea"/>
                        </a:rPr>
                        <a:t>_</a:t>
                      </a:r>
                      <a:r>
                        <a:rPr lang="zh-CN" altLang="en-US" sz="1600" dirty="0">
                          <a:solidFill>
                            <a:srgbClr val="0070C0"/>
                          </a:solidFill>
                          <a:latin typeface="+mn-ea"/>
                          <a:ea typeface="+mn-ea"/>
                        </a:rPr>
                        <a:t>天天有奖励”的产品理念，提倡文明驾驶，安全驾驶，并将安全驾驶行为转化为车险收益。不断累积的收益，可以直接抵扣下一年的车辆保险费用。</a:t>
                      </a:r>
                    </a:p>
                  </a:txBody>
                  <a:tcPr>
                    <a:cell3D prstMaterial="dkEdge">
                      <a:bevel prst="convex"/>
                      <a:lightRig rig="flood" dir="t"/>
                    </a:cell3D>
                  </a:tcPr>
                </a:tc>
                <a:extLst>
                  <a:ext uri="{0D108BD9-81ED-4DB2-BD59-A6C34878D82A}">
                    <a16:rowId xmlns:a16="http://schemas.microsoft.com/office/drawing/2014/main" val="577797931"/>
                  </a:ext>
                </a:extLst>
              </a:tr>
              <a:tr h="779636">
                <a:tc>
                  <a:txBody>
                    <a:bodyPr/>
                    <a:lstStyle/>
                    <a:p>
                      <a:r>
                        <a:rPr lang="zh-CN" altLang="en-US" sz="1800" b="1" kern="1200" dirty="0">
                          <a:solidFill>
                            <a:srgbClr val="0070C0"/>
                          </a:solidFill>
                          <a:effectLst/>
                          <a:latin typeface="+mn-lt"/>
                          <a:ea typeface="+mn-ea"/>
                          <a:cs typeface="+mn-cs"/>
                        </a:rPr>
                        <a:t>里程保</a:t>
                      </a:r>
                      <a:endParaRPr lang="zh-CN" altLang="en-US" sz="1600" b="1" dirty="0">
                        <a:solidFill>
                          <a:srgbClr val="0070C0"/>
                        </a:solidFill>
                        <a:latin typeface="+mn-ea"/>
                        <a:ea typeface="+mn-ea"/>
                      </a:endParaRPr>
                    </a:p>
                  </a:txBody>
                  <a:tcPr anchor="ctr">
                    <a:cell3D prstMaterial="dkEdge">
                      <a:bevel prst="convex"/>
                      <a:lightRig rig="flood" dir="t"/>
                    </a:cell3D>
                  </a:tcPr>
                </a:tc>
                <a:tc>
                  <a:txBody>
                    <a:bodyPr/>
                    <a:lstStyle/>
                    <a:p>
                      <a:r>
                        <a:rPr lang="zh-CN" altLang="en-US" sz="1600" dirty="0">
                          <a:solidFill>
                            <a:srgbClr val="0070C0"/>
                          </a:solidFill>
                        </a:rPr>
                        <a:t>通过车载智能硬件以搜集车主的驾驶数据，并结合车主一段时间内的出险次数，以及车主选择的保险项目套餐，为车主最终计算出保险费率，最低档是每公里保费</a:t>
                      </a:r>
                      <a:r>
                        <a:rPr lang="en-US" altLang="zh-CN" sz="1600" dirty="0">
                          <a:solidFill>
                            <a:srgbClr val="0070C0"/>
                          </a:solidFill>
                        </a:rPr>
                        <a:t>1</a:t>
                      </a:r>
                      <a:r>
                        <a:rPr lang="zh-CN" altLang="en-US" sz="1600" dirty="0">
                          <a:solidFill>
                            <a:srgbClr val="0070C0"/>
                          </a:solidFill>
                        </a:rPr>
                        <a:t>毛钱，年行驶</a:t>
                      </a:r>
                      <a:r>
                        <a:rPr lang="en-US" altLang="zh-CN" sz="1600" dirty="0">
                          <a:solidFill>
                            <a:srgbClr val="0070C0"/>
                          </a:solidFill>
                        </a:rPr>
                        <a:t>10000</a:t>
                      </a:r>
                      <a:r>
                        <a:rPr lang="zh-CN" altLang="en-US" sz="1600" dirty="0">
                          <a:solidFill>
                            <a:srgbClr val="0070C0"/>
                          </a:solidFill>
                        </a:rPr>
                        <a:t>公里的保费</a:t>
                      </a:r>
                      <a:r>
                        <a:rPr lang="en-US" altLang="zh-CN" sz="1600" dirty="0">
                          <a:solidFill>
                            <a:srgbClr val="0070C0"/>
                          </a:solidFill>
                        </a:rPr>
                        <a:t>999</a:t>
                      </a:r>
                      <a:r>
                        <a:rPr lang="zh-CN" altLang="en-US" sz="1600" dirty="0">
                          <a:solidFill>
                            <a:srgbClr val="0070C0"/>
                          </a:solidFill>
                        </a:rPr>
                        <a:t>元。</a:t>
                      </a:r>
                      <a:endParaRPr lang="zh-CN" altLang="en-US" sz="1600" dirty="0">
                        <a:solidFill>
                          <a:srgbClr val="0070C0"/>
                        </a:solidFill>
                        <a:latin typeface="+mn-ea"/>
                        <a:ea typeface="+mn-ea"/>
                      </a:endParaRPr>
                    </a:p>
                  </a:txBody>
                  <a:tcPr>
                    <a:cell3D prstMaterial="dkEdge">
                      <a:bevel prst="convex"/>
                      <a:lightRig rig="flood" dir="t"/>
                    </a:cell3D>
                  </a:tcPr>
                </a:tc>
                <a:extLst>
                  <a:ext uri="{0D108BD9-81ED-4DB2-BD59-A6C34878D82A}">
                    <a16:rowId xmlns:a16="http://schemas.microsoft.com/office/drawing/2014/main" val="89134801"/>
                  </a:ext>
                </a:extLst>
              </a:tr>
              <a:tr h="423024">
                <a:tc>
                  <a:txBody>
                    <a:bodyPr/>
                    <a:lstStyle/>
                    <a:p>
                      <a:r>
                        <a:rPr lang="zh-CN" altLang="en-US" sz="1800" b="1" kern="1200" dirty="0">
                          <a:solidFill>
                            <a:srgbClr val="0070C0"/>
                          </a:solidFill>
                          <a:effectLst/>
                          <a:latin typeface="+mn-lt"/>
                          <a:ea typeface="+mn-ea"/>
                          <a:cs typeface="+mn-cs"/>
                        </a:rPr>
                        <a:t>车主省钱</a:t>
                      </a:r>
                      <a:endParaRPr lang="zh-CN" altLang="en-US" sz="1600" b="1" dirty="0">
                        <a:solidFill>
                          <a:srgbClr val="0070C0"/>
                        </a:solidFill>
                        <a:latin typeface="+mn-ea"/>
                        <a:ea typeface="+mn-ea"/>
                      </a:endParaRPr>
                    </a:p>
                  </a:txBody>
                  <a:tcPr anchor="ctr">
                    <a:cell3D prstMaterial="dkEdge">
                      <a:bevel prst="convex"/>
                      <a:lightRig rig="flood" dir="t"/>
                    </a:cell3D>
                  </a:tcPr>
                </a:tc>
                <a:tc>
                  <a:txBody>
                    <a:bodyPr/>
                    <a:lstStyle/>
                    <a:p>
                      <a:r>
                        <a:rPr lang="zh-CN" altLang="en-US" sz="1600" dirty="0">
                          <a:solidFill>
                            <a:srgbClr val="0070C0"/>
                          </a:solidFill>
                        </a:rPr>
                        <a:t>根据通过手机</a:t>
                      </a:r>
                      <a:r>
                        <a:rPr lang="en-US" altLang="zh-CN" sz="1600" dirty="0">
                          <a:solidFill>
                            <a:srgbClr val="0070C0"/>
                          </a:solidFill>
                        </a:rPr>
                        <a:t>APP</a:t>
                      </a:r>
                      <a:r>
                        <a:rPr lang="zh-CN" altLang="en-US" sz="1600" dirty="0">
                          <a:solidFill>
                            <a:srgbClr val="0070C0"/>
                          </a:solidFill>
                        </a:rPr>
                        <a:t>设置个人停驶计划，可获的相应现金红包，可用于买车险。</a:t>
                      </a:r>
                      <a:endParaRPr lang="zh-CN" altLang="en-US" sz="1600" dirty="0">
                        <a:solidFill>
                          <a:srgbClr val="0070C0"/>
                        </a:solidFill>
                        <a:latin typeface="+mn-ea"/>
                        <a:ea typeface="+mn-ea"/>
                      </a:endParaRPr>
                    </a:p>
                  </a:txBody>
                  <a:tcPr>
                    <a:cell3D prstMaterial="dkEdge">
                      <a:bevel prst="convex"/>
                      <a:lightRig rig="flood" dir="t"/>
                    </a:cell3D>
                  </a:tcPr>
                </a:tc>
                <a:extLst>
                  <a:ext uri="{0D108BD9-81ED-4DB2-BD59-A6C34878D82A}">
                    <a16:rowId xmlns:a16="http://schemas.microsoft.com/office/drawing/2014/main" val="2596143440"/>
                  </a:ext>
                </a:extLst>
              </a:tr>
              <a:tr h="779636">
                <a:tc>
                  <a:txBody>
                    <a:bodyPr/>
                    <a:lstStyle/>
                    <a:p>
                      <a:r>
                        <a:rPr lang="zh-CN" altLang="en-US" sz="1800" b="1" kern="1200" dirty="0">
                          <a:solidFill>
                            <a:srgbClr val="0070C0"/>
                          </a:solidFill>
                          <a:effectLst/>
                          <a:latin typeface="+mn-lt"/>
                          <a:ea typeface="+mn-ea"/>
                          <a:cs typeface="+mn-cs"/>
                        </a:rPr>
                        <a:t>车友宝</a:t>
                      </a:r>
                      <a:endParaRPr lang="zh-CN" altLang="en-US" sz="1600" b="1" dirty="0">
                        <a:solidFill>
                          <a:srgbClr val="0070C0"/>
                        </a:solidFill>
                        <a:latin typeface="+mn-ea"/>
                        <a:ea typeface="+mn-ea"/>
                      </a:endParaRPr>
                    </a:p>
                  </a:txBody>
                  <a:tcPr anchor="ctr">
                    <a:cell3D prstMaterial="dkEdge">
                      <a:bevel prst="convex"/>
                      <a:lightRig rig="flood" dir="t"/>
                    </a:cell3D>
                  </a:tcPr>
                </a:tc>
                <a:tc>
                  <a:txBody>
                    <a:bodyPr/>
                    <a:lstStyle/>
                    <a:p>
                      <a:r>
                        <a:rPr lang="zh-CN" altLang="en-US" sz="1600" dirty="0">
                          <a:solidFill>
                            <a:srgbClr val="0070C0"/>
                          </a:solidFill>
                        </a:rPr>
                        <a:t>“车友宝”通过用户手机上传的行车数据，为车主驾驶行为风险进行评级和打分。用户每日登陆和上传数据会获得相应奖励，未来在购买保险或“宝镜”的时候可以进行抵扣。用户购买车险后，文明驾驶也会获得奖励，最高可获得车险价格</a:t>
                      </a:r>
                      <a:r>
                        <a:rPr lang="en-US" altLang="zh-CN" sz="1600" dirty="0">
                          <a:solidFill>
                            <a:srgbClr val="0070C0"/>
                          </a:solidFill>
                        </a:rPr>
                        <a:t>40%</a:t>
                      </a:r>
                      <a:r>
                        <a:rPr lang="zh-CN" altLang="en-US" sz="1600" dirty="0">
                          <a:solidFill>
                            <a:srgbClr val="0070C0"/>
                          </a:solidFill>
                        </a:rPr>
                        <a:t>的现金返还。</a:t>
                      </a:r>
                      <a:endParaRPr lang="zh-CN" altLang="en-US" sz="1600" dirty="0">
                        <a:solidFill>
                          <a:srgbClr val="0070C0"/>
                        </a:solidFill>
                        <a:latin typeface="+mn-ea"/>
                        <a:ea typeface="+mn-ea"/>
                      </a:endParaRPr>
                    </a:p>
                  </a:txBody>
                  <a:tcPr>
                    <a:cell3D prstMaterial="dkEdge">
                      <a:bevel prst="convex"/>
                      <a:lightRig rig="flood" dir="t"/>
                    </a:cell3D>
                  </a:tcPr>
                </a:tc>
                <a:extLst>
                  <a:ext uri="{0D108BD9-81ED-4DB2-BD59-A6C34878D82A}">
                    <a16:rowId xmlns:a16="http://schemas.microsoft.com/office/drawing/2014/main" val="2053313873"/>
                  </a:ext>
                </a:extLst>
              </a:tr>
            </a:tbl>
          </a:graphicData>
        </a:graphic>
      </p:graphicFrame>
    </p:spTree>
    <p:extLst>
      <p:ext uri="{BB962C8B-B14F-4D97-AF65-F5344CB8AC3E}">
        <p14:creationId xmlns:p14="http://schemas.microsoft.com/office/powerpoint/2010/main" val="4252272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77E299-E2D3-4E2E-96D7-675D46D790BC}"/>
              </a:ext>
            </a:extLst>
          </p:cNvPr>
          <p:cNvSpPr>
            <a:spLocks noGrp="1"/>
          </p:cNvSpPr>
          <p:nvPr>
            <p:ph idx="1"/>
          </p:nvPr>
        </p:nvSpPr>
        <p:spPr>
          <a:xfrm>
            <a:off x="642938" y="303957"/>
            <a:ext cx="11572875" cy="6768752"/>
          </a:xfrm>
        </p:spPr>
        <p:txBody>
          <a:bodyPr>
            <a:normAutofit/>
          </a:bodyPr>
          <a:lstStyle/>
          <a:p>
            <a:pPr marL="0" indent="0">
              <a:buNone/>
            </a:pPr>
            <a:r>
              <a:rPr lang="en-US" altLang="zh-CN" sz="3600" b="1" dirty="0">
                <a:solidFill>
                  <a:srgbClr val="00B0F0"/>
                </a:solidFill>
              </a:rPr>
              <a:t>BAT</a:t>
            </a:r>
            <a:r>
              <a:rPr lang="zh-CN" altLang="en-US" sz="3600" b="1" dirty="0">
                <a:solidFill>
                  <a:srgbClr val="00B0F0"/>
                </a:solidFill>
              </a:rPr>
              <a:t>等网络巨头的跨界“打劫”推动市场迅速发展</a:t>
            </a:r>
            <a:endParaRPr lang="en-US" altLang="zh-CN" sz="3600" b="1" dirty="0">
              <a:solidFill>
                <a:srgbClr val="00B0F0"/>
              </a:solidFill>
            </a:endParaRPr>
          </a:p>
          <a:p>
            <a:pPr marL="0" indent="0">
              <a:lnSpc>
                <a:spcPts val="3000"/>
              </a:lnSpc>
              <a:buNone/>
            </a:pPr>
            <a:r>
              <a:rPr lang="en-US" altLang="zh-CN" sz="2600" dirty="0">
                <a:latin typeface="楷体" panose="02010609060101010101" pitchFamily="49" charset="-122"/>
                <a:ea typeface="楷体" panose="02010609060101010101" pitchFamily="49" charset="-122"/>
              </a:rPr>
              <a:t>BAT</a:t>
            </a:r>
            <a:r>
              <a:rPr lang="zh-CN" altLang="en-US" sz="2600" dirty="0">
                <a:latin typeface="楷体" panose="02010609060101010101" pitchFamily="49" charset="-122"/>
                <a:ea typeface="楷体" panose="02010609060101010101" pitchFamily="49" charset="-122"/>
              </a:rPr>
              <a:t>三家巨头对于保险市场早已垂涎欲滴。早在</a:t>
            </a:r>
            <a:r>
              <a:rPr lang="en-US" altLang="zh-CN" sz="2600" dirty="0">
                <a:latin typeface="楷体" panose="02010609060101010101" pitchFamily="49" charset="-122"/>
                <a:ea typeface="楷体" panose="02010609060101010101" pitchFamily="49" charset="-122"/>
              </a:rPr>
              <a:t>2013</a:t>
            </a:r>
            <a:r>
              <a:rPr lang="zh-CN" altLang="en-US" sz="2600" dirty="0">
                <a:latin typeface="楷体" panose="02010609060101010101" pitchFamily="49" charset="-122"/>
                <a:ea typeface="楷体" panose="02010609060101010101" pitchFamily="49" charset="-122"/>
              </a:rPr>
              <a:t>年，阿里巴巴、腾讯、中国平安三家就联手成立中国第一家互联网保险公司</a:t>
            </a:r>
            <a:r>
              <a:rPr lang="en-US" altLang="zh-CN" sz="2600" dirty="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众安保险，目前众安已准备进入车险市场，</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是其必争之地。</a:t>
            </a:r>
            <a:r>
              <a:rPr lang="en-US" altLang="zh-CN" sz="2600" dirty="0">
                <a:latin typeface="楷体" panose="02010609060101010101" pitchFamily="49" charset="-122"/>
                <a:ea typeface="楷体" panose="02010609060101010101" pitchFamily="49" charset="-122"/>
              </a:rPr>
              <a:t>2014</a:t>
            </a:r>
            <a:r>
              <a:rPr lang="zh-CN" altLang="en-US" sz="2600" dirty="0">
                <a:latin typeface="楷体" panose="02010609060101010101" pitchFamily="49" charset="-122"/>
                <a:ea typeface="楷体" panose="02010609060101010101" pitchFamily="49" charset="-122"/>
              </a:rPr>
              <a:t>年</a:t>
            </a:r>
            <a:r>
              <a:rPr lang="en-US" altLang="zh-CN" sz="2600" dirty="0">
                <a:latin typeface="楷体" panose="02010609060101010101" pitchFamily="49" charset="-122"/>
                <a:ea typeface="楷体" panose="02010609060101010101" pitchFamily="49" charset="-122"/>
              </a:rPr>
              <a:t>5</a:t>
            </a:r>
            <a:r>
              <a:rPr lang="zh-CN" altLang="en-US" sz="2600" dirty="0">
                <a:latin typeface="楷体" panose="02010609060101010101" pitchFamily="49" charset="-122"/>
                <a:ea typeface="楷体" panose="02010609060101010101" pitchFamily="49" charset="-122"/>
              </a:rPr>
              <a:t>月，腾讯携手人保推出“</a:t>
            </a:r>
            <a:r>
              <a:rPr lang="en-US" altLang="zh-CN" sz="2600" dirty="0" err="1">
                <a:latin typeface="楷体" panose="02010609060101010101" pitchFamily="49" charset="-122"/>
                <a:ea typeface="楷体" panose="02010609060101010101" pitchFamily="49" charset="-122"/>
              </a:rPr>
              <a:t>i</a:t>
            </a:r>
            <a:r>
              <a:rPr lang="zh-CN" altLang="en-US" sz="2600" dirty="0">
                <a:latin typeface="楷体" panose="02010609060101010101" pitchFamily="49" charset="-122"/>
                <a:ea typeface="楷体" panose="02010609060101010101" pitchFamily="49" charset="-122"/>
              </a:rPr>
              <a:t>车生活平台”，已于</a:t>
            </a:r>
            <a:r>
              <a:rPr lang="en-US" altLang="zh-CN" sz="2600" dirty="0">
                <a:latin typeface="楷体" panose="02010609060101010101" pitchFamily="49" charset="-122"/>
                <a:ea typeface="楷体" panose="02010609060101010101" pitchFamily="49" charset="-122"/>
              </a:rPr>
              <a:t>12</a:t>
            </a:r>
            <a:r>
              <a:rPr lang="zh-CN" altLang="en-US" sz="2600" dirty="0">
                <a:latin typeface="楷体" panose="02010609060101010101" pitchFamily="49" charset="-122"/>
                <a:ea typeface="楷体" panose="02010609060101010101" pitchFamily="49" charset="-122"/>
              </a:rPr>
              <a:t>月正式发布车联网保险产品。</a:t>
            </a:r>
            <a:r>
              <a:rPr lang="en-US" altLang="zh-CN" sz="2600" dirty="0">
                <a:latin typeface="楷体" panose="02010609060101010101" pitchFamily="49" charset="-122"/>
                <a:ea typeface="楷体" panose="02010609060101010101" pitchFamily="49" charset="-122"/>
              </a:rPr>
              <a:t>2015</a:t>
            </a:r>
            <a:r>
              <a:rPr lang="zh-CN" altLang="en-US" sz="2600" dirty="0">
                <a:latin typeface="楷体" panose="02010609060101010101" pitchFamily="49" charset="-122"/>
                <a:ea typeface="楷体" panose="02010609060101010101" pitchFamily="49" charset="-122"/>
              </a:rPr>
              <a:t>年</a:t>
            </a:r>
            <a:r>
              <a:rPr lang="en-US" altLang="zh-CN" sz="2600" dirty="0">
                <a:latin typeface="楷体" panose="02010609060101010101" pitchFamily="49" charset="-122"/>
                <a:ea typeface="楷体" panose="02010609060101010101" pitchFamily="49" charset="-122"/>
              </a:rPr>
              <a:t>1</a:t>
            </a:r>
            <a:r>
              <a:rPr lang="zh-CN" altLang="en-US" sz="2600" dirty="0">
                <a:latin typeface="楷体" panose="02010609060101010101" pitchFamily="49" charset="-122"/>
                <a:ea typeface="楷体" panose="02010609060101010101" pitchFamily="49" charset="-122"/>
              </a:rPr>
              <a:t>月</a:t>
            </a:r>
            <a:r>
              <a:rPr lang="en-US" altLang="zh-CN" sz="2600" dirty="0">
                <a:latin typeface="楷体" panose="02010609060101010101" pitchFamily="49" charset="-122"/>
                <a:ea typeface="楷体" panose="02010609060101010101" pitchFamily="49" charset="-122"/>
              </a:rPr>
              <a:t>27</a:t>
            </a:r>
            <a:r>
              <a:rPr lang="zh-CN" altLang="en-US" sz="2600" dirty="0">
                <a:latin typeface="楷体" panose="02010609060101010101" pitchFamily="49" charset="-122"/>
                <a:ea typeface="楷体" panose="02010609060101010101" pitchFamily="49" charset="-122"/>
              </a:rPr>
              <a:t>日，百度携手九大汽车品牌推出车联网解决方案</a:t>
            </a:r>
            <a:r>
              <a:rPr lang="en-US" altLang="zh-CN" sz="2600" dirty="0">
                <a:latin typeface="楷体" panose="02010609060101010101" pitchFamily="49" charset="-122"/>
                <a:ea typeface="楷体" panose="02010609060101010101" pitchFamily="49" charset="-122"/>
              </a:rPr>
              <a:t>CarLife</a:t>
            </a:r>
            <a:r>
              <a:rPr lang="zh-CN" altLang="en-US" sz="2600" dirty="0">
                <a:latin typeface="楷体" panose="02010609060101010101" pitchFamily="49" charset="-122"/>
                <a:ea typeface="楷体" panose="02010609060101010101" pitchFamily="49" charset="-122"/>
              </a:rPr>
              <a:t>。</a:t>
            </a:r>
            <a:r>
              <a:rPr lang="en-US" altLang="zh-CN" sz="2600" dirty="0">
                <a:latin typeface="楷体" panose="02010609060101010101" pitchFamily="49" charset="-122"/>
                <a:ea typeface="楷体" panose="02010609060101010101" pitchFamily="49" charset="-122"/>
              </a:rPr>
              <a:t>CarLife</a:t>
            </a:r>
            <a:r>
              <a:rPr lang="zh-CN" altLang="en-US" sz="2600" dirty="0">
                <a:latin typeface="楷体" panose="02010609060101010101" pitchFamily="49" charset="-122"/>
                <a:ea typeface="楷体" panose="02010609060101010101" pitchFamily="49" charset="-122"/>
              </a:rPr>
              <a:t>是中国首个跨平台车联网解决方案，百度将借此全面布局车联网领域，</a:t>
            </a:r>
            <a:r>
              <a:rPr lang="zh-CN" altLang="en-US" sz="2600" b="1" dirty="0">
                <a:latin typeface="楷体" panose="02010609060101010101" pitchFamily="49" charset="-122"/>
                <a:ea typeface="楷体" panose="02010609060101010101" pitchFamily="49" charset="-122"/>
              </a:rPr>
              <a:t>同时联合平安财险、元征科技进军车险行业</a:t>
            </a:r>
            <a:r>
              <a:rPr lang="zh-CN" altLang="en-US" sz="2600" dirty="0">
                <a:latin typeface="楷体" panose="02010609060101010101" pitchFamily="49" charset="-122"/>
                <a:ea typeface="楷体" panose="02010609060101010101" pitchFamily="49" charset="-122"/>
              </a:rPr>
              <a:t>。这些巨头的跨界竞争将会迫使保险公司谋求创新变化，</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将因此而得到大力发展。</a:t>
            </a:r>
            <a:br>
              <a:rPr lang="zh-CN" altLang="en-US" sz="2600" dirty="0"/>
            </a:br>
            <a:br>
              <a:rPr lang="zh-CN" altLang="en-US" sz="2400" dirty="0"/>
            </a:br>
            <a:br>
              <a:rPr lang="zh-CN" altLang="en-US" sz="2400" dirty="0"/>
            </a:br>
            <a:br>
              <a:rPr lang="zh-CN" altLang="en-US" sz="2400" dirty="0">
                <a:latin typeface="楷体" panose="02010609060101010101" pitchFamily="49" charset="-122"/>
                <a:ea typeface="楷体" panose="02010609060101010101" pitchFamily="49" charset="-122"/>
              </a:rPr>
            </a:br>
            <a:br>
              <a:rPr lang="zh-CN" altLang="en-US" sz="3600" dirty="0"/>
            </a:br>
            <a:endParaRPr lang="en-US" altLang="zh-CN" sz="3600" b="1" dirty="0"/>
          </a:p>
        </p:txBody>
      </p:sp>
      <p:pic>
        <p:nvPicPr>
          <p:cNvPr id="5" name="图片 4">
            <a:extLst>
              <a:ext uri="{FF2B5EF4-FFF2-40B4-BE49-F238E27FC236}">
                <a16:creationId xmlns:a16="http://schemas.microsoft.com/office/drawing/2014/main" id="{F913AA56-EF67-4E6B-9E14-8414E0195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911" y="4071087"/>
            <a:ext cx="7776864" cy="2857606"/>
          </a:xfrm>
          <a:prstGeom prst="rect">
            <a:avLst/>
          </a:prstGeom>
        </p:spPr>
      </p:pic>
    </p:spTree>
    <p:extLst>
      <p:ext uri="{BB962C8B-B14F-4D97-AF65-F5344CB8AC3E}">
        <p14:creationId xmlns:p14="http://schemas.microsoft.com/office/powerpoint/2010/main" val="4123381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26F57-9E9E-4FF6-8689-4FEB2205DEF7}"/>
              </a:ext>
            </a:extLst>
          </p:cNvPr>
          <p:cNvSpPr>
            <a:spLocks noGrp="1"/>
          </p:cNvSpPr>
          <p:nvPr>
            <p:ph type="title"/>
          </p:nvPr>
        </p:nvSpPr>
        <p:spPr/>
        <p:txBody>
          <a:bodyPr/>
          <a:lstStyle/>
          <a:p>
            <a:r>
              <a:rPr lang="en-US" altLang="zh-CN" b="1" dirty="0">
                <a:solidFill>
                  <a:srgbClr val="0070C0"/>
                </a:solidFill>
              </a:rPr>
              <a:t>UBI</a:t>
            </a:r>
            <a:r>
              <a:rPr lang="zh-CN" altLang="en-US" b="1" dirty="0">
                <a:solidFill>
                  <a:srgbClr val="0070C0"/>
                </a:solidFill>
              </a:rPr>
              <a:t>车险行业相关企业</a:t>
            </a:r>
            <a:endParaRPr lang="zh-CN" altLang="en-US" dirty="0"/>
          </a:p>
        </p:txBody>
      </p:sp>
      <p:graphicFrame>
        <p:nvGraphicFramePr>
          <p:cNvPr id="4" name="内容占位符 3">
            <a:extLst>
              <a:ext uri="{FF2B5EF4-FFF2-40B4-BE49-F238E27FC236}">
                <a16:creationId xmlns:a16="http://schemas.microsoft.com/office/drawing/2014/main" id="{33EBD87D-792C-4DCD-8F4F-361143652A52}"/>
              </a:ext>
            </a:extLst>
          </p:cNvPr>
          <p:cNvGraphicFramePr>
            <a:graphicFrameLocks noGrp="1"/>
          </p:cNvGraphicFramePr>
          <p:nvPr>
            <p:ph idx="1"/>
            <p:extLst>
              <p:ext uri="{D42A27DB-BD31-4B8C-83A1-F6EECF244321}">
                <p14:modId xmlns:p14="http://schemas.microsoft.com/office/powerpoint/2010/main" val="3796810118"/>
              </p:ext>
            </p:extLst>
          </p:nvPr>
        </p:nvGraphicFramePr>
        <p:xfrm>
          <a:off x="884759" y="1925637"/>
          <a:ext cx="11089756" cy="4475676"/>
        </p:xfrm>
        <a:graphic>
          <a:graphicData uri="http://schemas.openxmlformats.org/drawingml/2006/table">
            <a:tbl>
              <a:tblPr firstRow="1" bandRow="1">
                <a:tableStyleId>{93296810-A885-4BE3-A3E7-6D5BEEA58F35}</a:tableStyleId>
              </a:tblPr>
              <a:tblGrid>
                <a:gridCol w="1944216">
                  <a:extLst>
                    <a:ext uri="{9D8B030D-6E8A-4147-A177-3AD203B41FA5}">
                      <a16:colId xmlns:a16="http://schemas.microsoft.com/office/drawing/2014/main" val="3177145667"/>
                    </a:ext>
                  </a:extLst>
                </a:gridCol>
                <a:gridCol w="9145540">
                  <a:extLst>
                    <a:ext uri="{9D8B030D-6E8A-4147-A177-3AD203B41FA5}">
                      <a16:colId xmlns:a16="http://schemas.microsoft.com/office/drawing/2014/main" val="186533941"/>
                    </a:ext>
                  </a:extLst>
                </a:gridCol>
              </a:tblGrid>
              <a:tr h="538560">
                <a:tc>
                  <a:txBody>
                    <a:bodyPr/>
                    <a:lstStyle/>
                    <a:p>
                      <a:pPr algn="ctr"/>
                      <a:r>
                        <a:rPr lang="zh-CN" altLang="en-US" sz="2400" dirty="0"/>
                        <a:t>公司名称</a:t>
                      </a:r>
                    </a:p>
                  </a:txBody>
                  <a:tcPr>
                    <a:cell3D prstMaterial="dkEdge">
                      <a:bevel prst="convex"/>
                      <a:lightRig rig="flood" dir="t"/>
                    </a:cell3D>
                  </a:tcPr>
                </a:tc>
                <a:tc>
                  <a:txBody>
                    <a:bodyPr/>
                    <a:lstStyle/>
                    <a:p>
                      <a:pPr algn="ctr"/>
                      <a:r>
                        <a:rPr lang="zh-CN" altLang="en-US" sz="2400" dirty="0"/>
                        <a:t>简介</a:t>
                      </a:r>
                    </a:p>
                  </a:txBody>
                  <a:tcPr>
                    <a:cell3D prstMaterial="dkEdge">
                      <a:bevel prst="convex"/>
                      <a:lightRig rig="flood" dir="t"/>
                    </a:cell3D>
                  </a:tcPr>
                </a:tc>
                <a:extLst>
                  <a:ext uri="{0D108BD9-81ED-4DB2-BD59-A6C34878D82A}">
                    <a16:rowId xmlns:a16="http://schemas.microsoft.com/office/drawing/2014/main" val="1174115360"/>
                  </a:ext>
                </a:extLst>
              </a:tr>
              <a:tr h="6721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思维图新</a:t>
                      </a:r>
                    </a:p>
                  </a:txBody>
                  <a:tcPr anchor="ctr">
                    <a:cell3D prstMaterial="dkEdge">
                      <a:bevel prst="convex"/>
                      <a:lightRig rig="flood" dir="t"/>
                    </a:cell3D>
                  </a:tcPr>
                </a:tc>
                <a:tc>
                  <a:txBody>
                    <a:bodyPr/>
                    <a:lstStyle/>
                    <a:p>
                      <a:r>
                        <a:rPr lang="zh-CN" altLang="en-US" sz="2400" dirty="0"/>
                        <a:t>车辆网龙头，携手腾讯谋求更大空间</a:t>
                      </a:r>
                    </a:p>
                  </a:txBody>
                  <a:tcPr anchor="ctr">
                    <a:cell3D prstMaterial="dkEdge">
                      <a:bevel prst="convex"/>
                      <a:lightRig rig="flood" dir="t"/>
                    </a:cell3D>
                  </a:tcPr>
                </a:tc>
                <a:extLst>
                  <a:ext uri="{0D108BD9-81ED-4DB2-BD59-A6C34878D82A}">
                    <a16:rowId xmlns:a16="http://schemas.microsoft.com/office/drawing/2014/main" val="2821923671"/>
                  </a:ext>
                </a:extLst>
              </a:tr>
              <a:tr h="653001">
                <a:tc>
                  <a:txBody>
                    <a:bodyPr/>
                    <a:lstStyle/>
                    <a:p>
                      <a:r>
                        <a:rPr lang="zh-CN" altLang="en-US" sz="2400" dirty="0"/>
                        <a:t>凯立德</a:t>
                      </a:r>
                    </a:p>
                  </a:txBody>
                  <a:tcPr anchor="ctr">
                    <a:cell3D prstMaterial="dkEdge">
                      <a:bevel prst="convex"/>
                      <a:lightRig rig="flood" dir="t"/>
                    </a:cell3D>
                  </a:tcPr>
                </a:tc>
                <a:tc>
                  <a:txBody>
                    <a:bodyPr/>
                    <a:lstStyle/>
                    <a:p>
                      <a:r>
                        <a:rPr lang="zh-CN" altLang="en-US" sz="2400" dirty="0"/>
                        <a:t>图商稀缺标的，新三板大展宏图</a:t>
                      </a:r>
                    </a:p>
                  </a:txBody>
                  <a:tcPr anchor="ctr">
                    <a:cell3D prstMaterial="dkEdge">
                      <a:bevel prst="convex"/>
                      <a:lightRig rig="flood" dir="t"/>
                    </a:cell3D>
                  </a:tcPr>
                </a:tc>
                <a:extLst>
                  <a:ext uri="{0D108BD9-81ED-4DB2-BD59-A6C34878D82A}">
                    <a16:rowId xmlns:a16="http://schemas.microsoft.com/office/drawing/2014/main" val="4163280697"/>
                  </a:ext>
                </a:extLst>
              </a:tr>
              <a:tr h="653001">
                <a:tc>
                  <a:txBody>
                    <a:bodyPr/>
                    <a:lstStyle/>
                    <a:p>
                      <a:r>
                        <a:rPr lang="zh-CN" altLang="en-US" sz="2400" dirty="0"/>
                        <a:t>荣之联</a:t>
                      </a:r>
                    </a:p>
                  </a:txBody>
                  <a:tcPr anchor="ctr">
                    <a:cell3D prstMaterial="dkEdge">
                      <a:bevel prst="convex"/>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车险费率化改革最直接收益标的</a:t>
                      </a:r>
                      <a:endParaRPr lang="en-US" altLang="zh-CN" sz="2400" dirty="0"/>
                    </a:p>
                  </a:txBody>
                  <a:tcPr anchor="ctr">
                    <a:cell3D prstMaterial="dkEdge">
                      <a:bevel prst="convex"/>
                      <a:lightRig rig="flood" dir="t"/>
                    </a:cell3D>
                  </a:tcPr>
                </a:tc>
                <a:extLst>
                  <a:ext uri="{0D108BD9-81ED-4DB2-BD59-A6C34878D82A}">
                    <a16:rowId xmlns:a16="http://schemas.microsoft.com/office/drawing/2014/main" val="3971982235"/>
                  </a:ext>
                </a:extLst>
              </a:tr>
              <a:tr h="653001">
                <a:tc>
                  <a:txBody>
                    <a:bodyPr/>
                    <a:lstStyle/>
                    <a:p>
                      <a:r>
                        <a:rPr lang="zh-CN" altLang="en-US" sz="2400" dirty="0"/>
                        <a:t>千方科技</a:t>
                      </a:r>
                    </a:p>
                  </a:txBody>
                  <a:tcPr anchor="ctr">
                    <a:cell3D prstMaterial="dkEdge">
                      <a:bevel prst="convex"/>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智慧交通龙头标的</a:t>
                      </a:r>
                      <a:endParaRPr lang="en-US" altLang="zh-CN" sz="2400" dirty="0"/>
                    </a:p>
                  </a:txBody>
                  <a:tcPr anchor="ctr">
                    <a:cell3D prstMaterial="dkEdge">
                      <a:bevel prst="convex"/>
                      <a:lightRig rig="flood" dir="t"/>
                    </a:cell3D>
                  </a:tcPr>
                </a:tc>
                <a:extLst>
                  <a:ext uri="{0D108BD9-81ED-4DB2-BD59-A6C34878D82A}">
                    <a16:rowId xmlns:a16="http://schemas.microsoft.com/office/drawing/2014/main" val="3911627257"/>
                  </a:ext>
                </a:extLst>
              </a:tr>
              <a:tr h="653001">
                <a:tc>
                  <a:txBody>
                    <a:bodyPr/>
                    <a:lstStyle/>
                    <a:p>
                      <a:r>
                        <a:rPr lang="zh-CN" altLang="en-US" sz="2400" dirty="0"/>
                        <a:t>隆基机械</a:t>
                      </a:r>
                    </a:p>
                  </a:txBody>
                  <a:tcPr anchor="ctr">
                    <a:cell3D prstMaterial="dkEdge">
                      <a:bevel prst="convex"/>
                      <a:lightRig rig="flood" dir="t"/>
                    </a:cell3D>
                  </a:tcPr>
                </a:tc>
                <a:tc>
                  <a:txBody>
                    <a:bodyPr/>
                    <a:lstStyle/>
                    <a:p>
                      <a:r>
                        <a:rPr lang="zh-CN" altLang="en-US" sz="2400" dirty="0"/>
                        <a:t>集后服务、供应链金融、车险控费与一身</a:t>
                      </a:r>
                    </a:p>
                  </a:txBody>
                  <a:tcPr anchor="ctr">
                    <a:cell3D prstMaterial="dkEdge">
                      <a:bevel prst="convex"/>
                      <a:lightRig rig="flood" dir="t"/>
                    </a:cell3D>
                  </a:tcPr>
                </a:tc>
                <a:extLst>
                  <a:ext uri="{0D108BD9-81ED-4DB2-BD59-A6C34878D82A}">
                    <a16:rowId xmlns:a16="http://schemas.microsoft.com/office/drawing/2014/main" val="1230924019"/>
                  </a:ext>
                </a:extLst>
              </a:tr>
              <a:tr h="653001">
                <a:tc>
                  <a:txBody>
                    <a:bodyPr/>
                    <a:lstStyle/>
                    <a:p>
                      <a:r>
                        <a:rPr lang="zh-CN" altLang="en-US" sz="2400" dirty="0"/>
                        <a:t>京天利</a:t>
                      </a:r>
                    </a:p>
                  </a:txBody>
                  <a:tcPr anchor="ctr">
                    <a:cell3D prstMaterial="dkEdge">
                      <a:bevel prst="convex"/>
                      <a:lightRig rig="flood" dir="t"/>
                    </a:cell3D>
                  </a:tcPr>
                </a:tc>
                <a:tc>
                  <a:txBody>
                    <a:bodyPr/>
                    <a:lstStyle/>
                    <a:p>
                      <a:r>
                        <a:rPr lang="zh-CN" altLang="en-US" sz="2400" dirty="0"/>
                        <a:t>车联网保险第一股</a:t>
                      </a:r>
                    </a:p>
                  </a:txBody>
                  <a:tcPr anchor="ctr">
                    <a:cell3D prstMaterial="dkEdge">
                      <a:bevel prst="convex"/>
                      <a:lightRig rig="flood" dir="t"/>
                    </a:cell3D>
                  </a:tcPr>
                </a:tc>
                <a:extLst>
                  <a:ext uri="{0D108BD9-81ED-4DB2-BD59-A6C34878D82A}">
                    <a16:rowId xmlns:a16="http://schemas.microsoft.com/office/drawing/2014/main" val="3884671495"/>
                  </a:ext>
                </a:extLst>
              </a:tr>
            </a:tbl>
          </a:graphicData>
        </a:graphic>
      </p:graphicFrame>
    </p:spTree>
    <p:extLst>
      <p:ext uri="{BB962C8B-B14F-4D97-AF65-F5344CB8AC3E}">
        <p14:creationId xmlns:p14="http://schemas.microsoft.com/office/powerpoint/2010/main" val="1356552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18"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28"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4" dirty="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1012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8219527" y="3218380"/>
            <a:ext cx="368639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面临的挑战</a:t>
            </a:r>
          </a:p>
        </p:txBody>
      </p:sp>
    </p:spTree>
    <p:custDataLst>
      <p:tags r:id="rId1"/>
    </p:custDataLst>
    <p:extLst>
      <p:ext uri="{BB962C8B-B14F-4D97-AF65-F5344CB8AC3E}">
        <p14:creationId xmlns:p14="http://schemas.microsoft.com/office/powerpoint/2010/main" val="62916494"/>
      </p:ext>
    </p:extLst>
  </p:cSld>
  <p:clrMapOvr>
    <a:masterClrMapping/>
  </p:clrMapOvr>
  <p:transition spd="slow" advTm="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Other_1"/>
          <p:cNvSpPr/>
          <p:nvPr>
            <p:custDataLst>
              <p:tags r:id="rId2"/>
            </p:custDataLst>
          </p:nvPr>
        </p:nvSpPr>
        <p:spPr>
          <a:xfrm flipV="1">
            <a:off x="7616758" y="2861250"/>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2"/>
          <p:cNvSpPr/>
          <p:nvPr>
            <p:custDataLst>
              <p:tags r:id="rId3"/>
            </p:custDataLst>
          </p:nvPr>
        </p:nvSpPr>
        <p:spPr>
          <a:xfrm>
            <a:off x="7616758" y="2276946"/>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3"/>
          <p:cNvSpPr/>
          <p:nvPr>
            <p:custDataLst>
              <p:tags r:id="rId4"/>
            </p:custDataLst>
          </p:nvPr>
        </p:nvSpPr>
        <p:spPr>
          <a:xfrm flipV="1">
            <a:off x="7616758" y="3838998"/>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4"/>
          <p:cNvSpPr/>
          <p:nvPr>
            <p:custDataLst>
              <p:tags r:id="rId5"/>
            </p:custDataLst>
          </p:nvPr>
        </p:nvSpPr>
        <p:spPr>
          <a:xfrm>
            <a:off x="7616758" y="3254693"/>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5"/>
          <p:cNvSpPr/>
          <p:nvPr>
            <p:custDataLst>
              <p:tags r:id="rId6"/>
            </p:custDataLst>
          </p:nvPr>
        </p:nvSpPr>
        <p:spPr>
          <a:xfrm flipV="1">
            <a:off x="7616758" y="4815070"/>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Other_6"/>
          <p:cNvSpPr/>
          <p:nvPr>
            <p:custDataLst>
              <p:tags r:id="rId7"/>
            </p:custDataLst>
          </p:nvPr>
        </p:nvSpPr>
        <p:spPr>
          <a:xfrm>
            <a:off x="7616758" y="4232440"/>
            <a:ext cx="117196" cy="105477"/>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Other_7"/>
          <p:cNvSpPr/>
          <p:nvPr>
            <p:custDataLst>
              <p:tags r:id="rId8"/>
            </p:custDataLst>
          </p:nvPr>
        </p:nvSpPr>
        <p:spPr>
          <a:xfrm flipV="1">
            <a:off x="7616758" y="5792817"/>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Other_8"/>
          <p:cNvSpPr/>
          <p:nvPr>
            <p:custDataLst>
              <p:tags r:id="rId9"/>
            </p:custDataLst>
          </p:nvPr>
        </p:nvSpPr>
        <p:spPr>
          <a:xfrm>
            <a:off x="7616758" y="5208513"/>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9"/>
          <p:cNvSpPr/>
          <p:nvPr>
            <p:custDataLst>
              <p:tags r:id="rId10"/>
            </p:custDataLst>
          </p:nvPr>
        </p:nvSpPr>
        <p:spPr>
          <a:xfrm>
            <a:off x="5727466" y="2194013"/>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10"/>
          <p:cNvSpPr/>
          <p:nvPr>
            <p:custDataLst>
              <p:tags r:id="rId11"/>
            </p:custDataLst>
          </p:nvPr>
        </p:nvSpPr>
        <p:spPr>
          <a:xfrm>
            <a:off x="5727466" y="3171760"/>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12"/>
            </p:custDataLst>
          </p:nvPr>
        </p:nvSpPr>
        <p:spPr>
          <a:xfrm>
            <a:off x="5727466" y="4149506"/>
            <a:ext cx="2223370" cy="689781"/>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_12"/>
          <p:cNvSpPr/>
          <p:nvPr>
            <p:custDataLst>
              <p:tags r:id="rId13"/>
            </p:custDataLst>
          </p:nvPr>
        </p:nvSpPr>
        <p:spPr>
          <a:xfrm>
            <a:off x="5727466" y="5125581"/>
            <a:ext cx="2223370" cy="691454"/>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 name="MH_SubTitle_1"/>
          <p:cNvSpPr/>
          <p:nvPr>
            <p:custDataLst>
              <p:tags r:id="rId14"/>
            </p:custDataLst>
          </p:nvPr>
        </p:nvSpPr>
        <p:spPr>
          <a:xfrm>
            <a:off x="4629175" y="2194013"/>
            <a:ext cx="1982282"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09"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2"/>
          <p:cNvSpPr/>
          <p:nvPr>
            <p:custDataLst>
              <p:tags r:id="rId15"/>
            </p:custDataLst>
          </p:nvPr>
        </p:nvSpPr>
        <p:spPr>
          <a:xfrm>
            <a:off x="4629175" y="3171760"/>
            <a:ext cx="1982282"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09"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SubTitle_3"/>
          <p:cNvSpPr/>
          <p:nvPr>
            <p:custDataLst>
              <p:tags r:id="rId16"/>
            </p:custDataLst>
          </p:nvPr>
        </p:nvSpPr>
        <p:spPr>
          <a:xfrm>
            <a:off x="4629175" y="4149506"/>
            <a:ext cx="1982282" cy="689781"/>
          </a:xfrm>
          <a:prstGeom prst="rect">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09"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SubTitle_4"/>
          <p:cNvSpPr/>
          <p:nvPr>
            <p:custDataLst>
              <p:tags r:id="rId17"/>
            </p:custDataLst>
          </p:nvPr>
        </p:nvSpPr>
        <p:spPr>
          <a:xfrm>
            <a:off x="4629175" y="5125581"/>
            <a:ext cx="1982282" cy="691454"/>
          </a:xfrm>
          <a:prstGeom prst="rect">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09" dirty="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1"/>
          <p:cNvSpPr/>
          <p:nvPr>
            <p:custDataLst>
              <p:tags r:id="rId18"/>
            </p:custDataLst>
          </p:nvPr>
        </p:nvSpPr>
        <p:spPr>
          <a:xfrm>
            <a:off x="8054540" y="2324346"/>
            <a:ext cx="4063466"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市场现状</a:t>
            </a:r>
            <a:r>
              <a:rPr lang="zh-CN" altLang="en-US" sz="24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分析</a:t>
            </a:r>
          </a:p>
        </p:txBody>
      </p:sp>
      <p:sp>
        <p:nvSpPr>
          <p:cNvPr id="23" name="MH_Entry_2"/>
          <p:cNvSpPr/>
          <p:nvPr>
            <p:custDataLst>
              <p:tags r:id="rId19"/>
            </p:custDataLst>
          </p:nvPr>
        </p:nvSpPr>
        <p:spPr>
          <a:xfrm>
            <a:off x="8054539" y="3280770"/>
            <a:ext cx="4567523"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市场兴起的因素分析</a:t>
            </a:r>
          </a:p>
        </p:txBody>
      </p:sp>
      <p:sp>
        <p:nvSpPr>
          <p:cNvPr id="24" name="MH_Entry_3"/>
          <p:cNvSpPr/>
          <p:nvPr>
            <p:custDataLst>
              <p:tags r:id="rId20"/>
            </p:custDataLst>
          </p:nvPr>
        </p:nvSpPr>
        <p:spPr>
          <a:xfrm>
            <a:off x="8054539" y="4237193"/>
            <a:ext cx="4279491"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a:t>
            </a:r>
            <a:r>
              <a:rPr lang="zh-CN" altLang="en-US" sz="2400" kern="0" dirty="0">
                <a:solidFill>
                  <a:schemeClr val="bg1">
                    <a:lumMod val="50000"/>
                  </a:schemeClr>
                </a:solidFill>
                <a:latin typeface="Arial" panose="020B0604020202020204" pitchFamily="34" charset="0"/>
                <a:ea typeface="微软雅黑" panose="020B0503020204020204" pitchFamily="34" charset="-122"/>
              </a:rPr>
              <a:t>发展趋势</a:t>
            </a:r>
            <a:endPar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MH_Others_1"/>
          <p:cNvSpPr txBox="1"/>
          <p:nvPr>
            <p:custDataLst>
              <p:tags r:id="rId21"/>
            </p:custDataLst>
          </p:nvPr>
        </p:nvSpPr>
        <p:spPr>
          <a:xfrm>
            <a:off x="490266" y="1933407"/>
            <a:ext cx="3078072" cy="1769715"/>
          </a:xfrm>
          <a:prstGeom prst="rect">
            <a:avLst/>
          </a:prstGeom>
          <a:noFill/>
        </p:spPr>
        <p:txBody>
          <a:bodyPr vert="horz" wrap="square" lIns="0" tIns="0" rIns="0" bIns="0" rtlCol="0" anchor="ctr" anchorCtr="0">
            <a:spAutoFit/>
          </a:bodyPr>
          <a:lstStyle/>
          <a:p>
            <a:pPr algn="ctr"/>
            <a:r>
              <a:rPr lang="zh-CN" altLang="en-US" sz="115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35" name="MH_Others_2"/>
          <p:cNvSpPr txBox="1"/>
          <p:nvPr>
            <p:custDataLst>
              <p:tags r:id="rId22"/>
            </p:custDataLst>
          </p:nvPr>
        </p:nvSpPr>
        <p:spPr>
          <a:xfrm>
            <a:off x="164679" y="3866209"/>
            <a:ext cx="4096887" cy="677108"/>
          </a:xfrm>
          <a:prstGeom prst="rect">
            <a:avLst/>
          </a:prstGeom>
          <a:noFill/>
        </p:spPr>
        <p:txBody>
          <a:bodyPr wrap="square" lIns="0" tIns="0" rIns="0" bIns="0">
            <a:spAutoFit/>
          </a:bodyPr>
          <a:lstStyle/>
          <a:p>
            <a:pPr algn="ctr">
              <a:defRPr/>
            </a:pPr>
            <a:r>
              <a:rPr lang="en-US" altLang="zh-CN" sz="4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10">
            <a:extLst>
              <a:ext uri="{FF2B5EF4-FFF2-40B4-BE49-F238E27FC236}">
                <a16:creationId xmlns:a16="http://schemas.microsoft.com/office/drawing/2014/main" id="{6591093A-79E8-4F54-B869-136C5E863CBC}"/>
              </a:ext>
            </a:extLst>
          </p:cNvPr>
          <p:cNvSpPr/>
          <p:nvPr>
            <p:custDataLst>
              <p:tags r:id="rId23"/>
            </p:custDataLst>
          </p:nvPr>
        </p:nvSpPr>
        <p:spPr>
          <a:xfrm>
            <a:off x="5727466" y="1241952"/>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37" name="MH_SubTitle_2">
            <a:extLst>
              <a:ext uri="{FF2B5EF4-FFF2-40B4-BE49-F238E27FC236}">
                <a16:creationId xmlns:a16="http://schemas.microsoft.com/office/drawing/2014/main" id="{70EE99D2-ABC3-48E8-81B8-B6CA6479F257}"/>
              </a:ext>
            </a:extLst>
          </p:cNvPr>
          <p:cNvSpPr/>
          <p:nvPr>
            <p:custDataLst>
              <p:tags r:id="rId24"/>
            </p:custDataLst>
          </p:nvPr>
        </p:nvSpPr>
        <p:spPr>
          <a:xfrm>
            <a:off x="4629175" y="1241952"/>
            <a:ext cx="1982282"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09"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Entry_2">
            <a:extLst>
              <a:ext uri="{FF2B5EF4-FFF2-40B4-BE49-F238E27FC236}">
                <a16:creationId xmlns:a16="http://schemas.microsoft.com/office/drawing/2014/main" id="{B97C6DC1-DE6A-4EAB-B601-6409E3E8491A}"/>
              </a:ext>
            </a:extLst>
          </p:cNvPr>
          <p:cNvSpPr/>
          <p:nvPr>
            <p:custDataLst>
              <p:tags r:id="rId25"/>
            </p:custDataLst>
          </p:nvPr>
        </p:nvSpPr>
        <p:spPr>
          <a:xfrm>
            <a:off x="8054539" y="1350962"/>
            <a:ext cx="4063467"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简介和发展进程</a:t>
            </a:r>
          </a:p>
        </p:txBody>
      </p:sp>
      <p:sp>
        <p:nvSpPr>
          <p:cNvPr id="2" name="矩形 1">
            <a:extLst>
              <a:ext uri="{FF2B5EF4-FFF2-40B4-BE49-F238E27FC236}">
                <a16:creationId xmlns:a16="http://schemas.microsoft.com/office/drawing/2014/main" id="{010332F2-27A5-444D-865F-7F3BF6EE9F50}"/>
              </a:ext>
            </a:extLst>
          </p:cNvPr>
          <p:cNvSpPr/>
          <p:nvPr/>
        </p:nvSpPr>
        <p:spPr>
          <a:xfrm>
            <a:off x="7950836" y="5279837"/>
            <a:ext cx="3159839" cy="461665"/>
          </a:xfrm>
          <a:prstGeom prst="rect">
            <a:avLst/>
          </a:prstGeom>
        </p:spPr>
        <p:txBody>
          <a:bodyPr wrap="none">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企业分析</a:t>
            </a:r>
          </a:p>
        </p:txBody>
      </p:sp>
      <p:sp>
        <p:nvSpPr>
          <p:cNvPr id="39" name="MH_Other_9">
            <a:extLst>
              <a:ext uri="{FF2B5EF4-FFF2-40B4-BE49-F238E27FC236}">
                <a16:creationId xmlns:a16="http://schemas.microsoft.com/office/drawing/2014/main" id="{DD94AA80-C293-4B60-866D-4D3FD1B12C4C}"/>
              </a:ext>
            </a:extLst>
          </p:cNvPr>
          <p:cNvSpPr/>
          <p:nvPr>
            <p:custDataLst>
              <p:tags r:id="rId26"/>
            </p:custDataLst>
          </p:nvPr>
        </p:nvSpPr>
        <p:spPr>
          <a:xfrm>
            <a:off x="5727466" y="2193329"/>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40" name="MH_Other_10">
            <a:extLst>
              <a:ext uri="{FF2B5EF4-FFF2-40B4-BE49-F238E27FC236}">
                <a16:creationId xmlns:a16="http://schemas.microsoft.com/office/drawing/2014/main" id="{BBC119AA-93D0-42A3-8AA5-2A7A21BBA32E}"/>
              </a:ext>
            </a:extLst>
          </p:cNvPr>
          <p:cNvSpPr/>
          <p:nvPr>
            <p:custDataLst>
              <p:tags r:id="rId27"/>
            </p:custDataLst>
          </p:nvPr>
        </p:nvSpPr>
        <p:spPr>
          <a:xfrm>
            <a:off x="5727466" y="3171076"/>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41" name="MH_Other_11">
            <a:extLst>
              <a:ext uri="{FF2B5EF4-FFF2-40B4-BE49-F238E27FC236}">
                <a16:creationId xmlns:a16="http://schemas.microsoft.com/office/drawing/2014/main" id="{BCCF2B63-7C5F-416D-863A-7AFE6DE9B004}"/>
              </a:ext>
            </a:extLst>
          </p:cNvPr>
          <p:cNvSpPr/>
          <p:nvPr>
            <p:custDataLst>
              <p:tags r:id="rId28"/>
            </p:custDataLst>
          </p:nvPr>
        </p:nvSpPr>
        <p:spPr>
          <a:xfrm>
            <a:off x="5727466" y="4148822"/>
            <a:ext cx="2223370" cy="689781"/>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42" name="MH_Other_12">
            <a:extLst>
              <a:ext uri="{FF2B5EF4-FFF2-40B4-BE49-F238E27FC236}">
                <a16:creationId xmlns:a16="http://schemas.microsoft.com/office/drawing/2014/main" id="{A495FDDA-F6C1-41D8-99DE-C90D147FCFCB}"/>
              </a:ext>
            </a:extLst>
          </p:cNvPr>
          <p:cNvSpPr/>
          <p:nvPr>
            <p:custDataLst>
              <p:tags r:id="rId29"/>
            </p:custDataLst>
          </p:nvPr>
        </p:nvSpPr>
        <p:spPr>
          <a:xfrm>
            <a:off x="5727466" y="5124897"/>
            <a:ext cx="2223370" cy="691454"/>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43" name="MH_SubTitle_1">
            <a:extLst>
              <a:ext uri="{FF2B5EF4-FFF2-40B4-BE49-F238E27FC236}">
                <a16:creationId xmlns:a16="http://schemas.microsoft.com/office/drawing/2014/main" id="{802DD510-3C3F-48D8-9683-DDFC2105FFF1}"/>
              </a:ext>
            </a:extLst>
          </p:cNvPr>
          <p:cNvSpPr/>
          <p:nvPr>
            <p:custDataLst>
              <p:tags r:id="rId30"/>
            </p:custDataLst>
          </p:nvPr>
        </p:nvSpPr>
        <p:spPr>
          <a:xfrm>
            <a:off x="4629175" y="2193329"/>
            <a:ext cx="1982282"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09"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2">
            <a:extLst>
              <a:ext uri="{FF2B5EF4-FFF2-40B4-BE49-F238E27FC236}">
                <a16:creationId xmlns:a16="http://schemas.microsoft.com/office/drawing/2014/main" id="{30B1900A-A7B6-4E2C-975C-DACCFDE0CD86}"/>
              </a:ext>
            </a:extLst>
          </p:cNvPr>
          <p:cNvSpPr/>
          <p:nvPr>
            <p:custDataLst>
              <p:tags r:id="rId31"/>
            </p:custDataLst>
          </p:nvPr>
        </p:nvSpPr>
        <p:spPr>
          <a:xfrm>
            <a:off x="4629175" y="3171076"/>
            <a:ext cx="1982282"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09"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MH_SubTitle_3">
            <a:extLst>
              <a:ext uri="{FF2B5EF4-FFF2-40B4-BE49-F238E27FC236}">
                <a16:creationId xmlns:a16="http://schemas.microsoft.com/office/drawing/2014/main" id="{222D1696-032E-40FC-BEC8-67BF68CABFAC}"/>
              </a:ext>
            </a:extLst>
          </p:cNvPr>
          <p:cNvSpPr/>
          <p:nvPr>
            <p:custDataLst>
              <p:tags r:id="rId32"/>
            </p:custDataLst>
          </p:nvPr>
        </p:nvSpPr>
        <p:spPr>
          <a:xfrm>
            <a:off x="4629175" y="4148822"/>
            <a:ext cx="1982282" cy="689781"/>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09"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MH_SubTitle_4">
            <a:extLst>
              <a:ext uri="{FF2B5EF4-FFF2-40B4-BE49-F238E27FC236}">
                <a16:creationId xmlns:a16="http://schemas.microsoft.com/office/drawing/2014/main" id="{F181C322-A7BD-4C46-B3AD-2DC5CABC1A0C}"/>
              </a:ext>
            </a:extLst>
          </p:cNvPr>
          <p:cNvSpPr/>
          <p:nvPr>
            <p:custDataLst>
              <p:tags r:id="rId33"/>
            </p:custDataLst>
          </p:nvPr>
        </p:nvSpPr>
        <p:spPr>
          <a:xfrm>
            <a:off x="4629175" y="5124897"/>
            <a:ext cx="1982282" cy="691454"/>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09" dirty="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MH_Entry_1">
            <a:extLst>
              <a:ext uri="{FF2B5EF4-FFF2-40B4-BE49-F238E27FC236}">
                <a16:creationId xmlns:a16="http://schemas.microsoft.com/office/drawing/2014/main" id="{6F22715A-D8BA-41D0-9FD6-9B087FD193F7}"/>
              </a:ext>
            </a:extLst>
          </p:cNvPr>
          <p:cNvSpPr/>
          <p:nvPr>
            <p:custDataLst>
              <p:tags r:id="rId34"/>
            </p:custDataLst>
          </p:nvPr>
        </p:nvSpPr>
        <p:spPr>
          <a:xfrm>
            <a:off x="8054540" y="2323662"/>
            <a:ext cx="4063466"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市场现状</a:t>
            </a:r>
            <a:r>
              <a:rPr lang="zh-CN" altLang="en-US" sz="24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分析</a:t>
            </a:r>
          </a:p>
        </p:txBody>
      </p:sp>
      <p:sp>
        <p:nvSpPr>
          <p:cNvPr id="48" name="MH_Entry_2">
            <a:extLst>
              <a:ext uri="{FF2B5EF4-FFF2-40B4-BE49-F238E27FC236}">
                <a16:creationId xmlns:a16="http://schemas.microsoft.com/office/drawing/2014/main" id="{B08729FA-4B37-4499-B694-143B648A4E7D}"/>
              </a:ext>
            </a:extLst>
          </p:cNvPr>
          <p:cNvSpPr/>
          <p:nvPr>
            <p:custDataLst>
              <p:tags r:id="rId35"/>
            </p:custDataLst>
          </p:nvPr>
        </p:nvSpPr>
        <p:spPr>
          <a:xfrm>
            <a:off x="8054539" y="3280086"/>
            <a:ext cx="4567523"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市场兴起的因素分析</a:t>
            </a:r>
          </a:p>
        </p:txBody>
      </p:sp>
      <p:sp>
        <p:nvSpPr>
          <p:cNvPr id="49" name="MH_Entry_3">
            <a:extLst>
              <a:ext uri="{FF2B5EF4-FFF2-40B4-BE49-F238E27FC236}">
                <a16:creationId xmlns:a16="http://schemas.microsoft.com/office/drawing/2014/main" id="{2C1FB6FE-6609-45AF-9E8D-60291953A5DE}"/>
              </a:ext>
            </a:extLst>
          </p:cNvPr>
          <p:cNvSpPr/>
          <p:nvPr>
            <p:custDataLst>
              <p:tags r:id="rId36"/>
            </p:custDataLst>
          </p:nvPr>
        </p:nvSpPr>
        <p:spPr>
          <a:xfrm>
            <a:off x="8054539" y="4236509"/>
            <a:ext cx="4279491"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a:t>
            </a:r>
            <a:r>
              <a:rPr lang="zh-CN" altLang="en-US" sz="2400" kern="0" dirty="0">
                <a:solidFill>
                  <a:schemeClr val="bg1">
                    <a:lumMod val="50000"/>
                  </a:schemeClr>
                </a:solidFill>
                <a:latin typeface="Arial" panose="020B0604020202020204" pitchFamily="34" charset="0"/>
                <a:ea typeface="微软雅黑" panose="020B0503020204020204" pitchFamily="34" charset="-122"/>
              </a:rPr>
              <a:t>发展趋势</a:t>
            </a:r>
            <a:endPar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MH_Other_10">
            <a:extLst>
              <a:ext uri="{FF2B5EF4-FFF2-40B4-BE49-F238E27FC236}">
                <a16:creationId xmlns:a16="http://schemas.microsoft.com/office/drawing/2014/main" id="{D4F50EE6-73EC-4C2A-927F-01A8DB3EFC5D}"/>
              </a:ext>
            </a:extLst>
          </p:cNvPr>
          <p:cNvSpPr/>
          <p:nvPr>
            <p:custDataLst>
              <p:tags r:id="rId37"/>
            </p:custDataLst>
          </p:nvPr>
        </p:nvSpPr>
        <p:spPr>
          <a:xfrm>
            <a:off x="5727466" y="1241268"/>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51" name="MH_SubTitle_2">
            <a:extLst>
              <a:ext uri="{FF2B5EF4-FFF2-40B4-BE49-F238E27FC236}">
                <a16:creationId xmlns:a16="http://schemas.microsoft.com/office/drawing/2014/main" id="{2A242EB8-059C-45A9-9A84-9C7CF5A1233D}"/>
              </a:ext>
            </a:extLst>
          </p:cNvPr>
          <p:cNvSpPr/>
          <p:nvPr>
            <p:custDataLst>
              <p:tags r:id="rId38"/>
            </p:custDataLst>
          </p:nvPr>
        </p:nvSpPr>
        <p:spPr>
          <a:xfrm>
            <a:off x="4629175" y="1241268"/>
            <a:ext cx="1982282"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09"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MH_Entry_2">
            <a:extLst>
              <a:ext uri="{FF2B5EF4-FFF2-40B4-BE49-F238E27FC236}">
                <a16:creationId xmlns:a16="http://schemas.microsoft.com/office/drawing/2014/main" id="{0BF4210A-08FC-41EE-A448-070BA6A20EFD}"/>
              </a:ext>
            </a:extLst>
          </p:cNvPr>
          <p:cNvSpPr/>
          <p:nvPr>
            <p:custDataLst>
              <p:tags r:id="rId39"/>
            </p:custDataLst>
          </p:nvPr>
        </p:nvSpPr>
        <p:spPr>
          <a:xfrm>
            <a:off x="8054539" y="1350278"/>
            <a:ext cx="4063467"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简介和发展进程</a:t>
            </a:r>
          </a:p>
        </p:txBody>
      </p:sp>
      <p:sp>
        <p:nvSpPr>
          <p:cNvPr id="53" name="MH_Other_9">
            <a:extLst>
              <a:ext uri="{FF2B5EF4-FFF2-40B4-BE49-F238E27FC236}">
                <a16:creationId xmlns:a16="http://schemas.microsoft.com/office/drawing/2014/main" id="{0CCEC1FB-8931-4655-A336-BED384CF041A}"/>
              </a:ext>
            </a:extLst>
          </p:cNvPr>
          <p:cNvSpPr/>
          <p:nvPr>
            <p:custDataLst>
              <p:tags r:id="rId40"/>
            </p:custDataLst>
          </p:nvPr>
        </p:nvSpPr>
        <p:spPr>
          <a:xfrm>
            <a:off x="5727466" y="6069086"/>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54" name="MH_SubTitle_1">
            <a:extLst>
              <a:ext uri="{FF2B5EF4-FFF2-40B4-BE49-F238E27FC236}">
                <a16:creationId xmlns:a16="http://schemas.microsoft.com/office/drawing/2014/main" id="{D2044E88-2197-4018-9FF6-2E867E0C3FED}"/>
              </a:ext>
            </a:extLst>
          </p:cNvPr>
          <p:cNvSpPr/>
          <p:nvPr>
            <p:custDataLst>
              <p:tags r:id="rId41"/>
            </p:custDataLst>
          </p:nvPr>
        </p:nvSpPr>
        <p:spPr>
          <a:xfrm>
            <a:off x="4629175" y="6069086"/>
            <a:ext cx="1982282"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09" dirty="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MH_Entry_1">
            <a:extLst>
              <a:ext uri="{FF2B5EF4-FFF2-40B4-BE49-F238E27FC236}">
                <a16:creationId xmlns:a16="http://schemas.microsoft.com/office/drawing/2014/main" id="{FB3D4A9F-9760-43DE-B637-39E6EB50FE9B}"/>
              </a:ext>
            </a:extLst>
          </p:cNvPr>
          <p:cNvSpPr/>
          <p:nvPr>
            <p:custDataLst>
              <p:tags r:id="rId42"/>
            </p:custDataLst>
          </p:nvPr>
        </p:nvSpPr>
        <p:spPr>
          <a:xfrm>
            <a:off x="8054539" y="6199420"/>
            <a:ext cx="4711540"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面临的挑战分析</a:t>
            </a:r>
          </a:p>
        </p:txBody>
      </p:sp>
    </p:spTree>
    <p:custDataLst>
      <p:tags r:id="rId1"/>
    </p:custDataLst>
    <p:extLst>
      <p:ext uri="{BB962C8B-B14F-4D97-AF65-F5344CB8AC3E}">
        <p14:creationId xmlns:p14="http://schemas.microsoft.com/office/powerpoint/2010/main" val="204207102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entr" presetSubtype="0" fill="hold" grpId="0" nodeType="clickEffect">
                                  <p:stCondLst>
                                    <p:cond delay="0"/>
                                  </p:stCondLst>
                                  <p:iterate type="lt">
                                    <p:tmPct val="10000"/>
                                  </p:iterate>
                                  <p:childTnLst>
                                    <p:set>
                                      <p:cBhvr>
                                        <p:cTn id="21" dur="1" fill="hold">
                                          <p:stCondLst>
                                            <p:cond delay="0"/>
                                          </p:stCondLst>
                                        </p:cTn>
                                        <p:tgtEl>
                                          <p:spTgt spid="34"/>
                                        </p:tgtEl>
                                        <p:attrNameLst>
                                          <p:attrName>style.visibility</p:attrName>
                                        </p:attrNameLst>
                                      </p:cBhvr>
                                      <p:to>
                                        <p:strVal val="visible"/>
                                      </p:to>
                                    </p:set>
                                    <p:anim by="(-#ppt_w*2)" calcmode="lin" valueType="num">
                                      <p:cBhvr rctx="PPT">
                                        <p:cTn id="22" dur="500" autoRev="1" fill="hold">
                                          <p:stCondLst>
                                            <p:cond delay="0"/>
                                          </p:stCondLst>
                                        </p:cTn>
                                        <p:tgtEl>
                                          <p:spTgt spid="34"/>
                                        </p:tgtEl>
                                        <p:attrNameLst>
                                          <p:attrName>ppt_w</p:attrName>
                                        </p:attrNameLst>
                                      </p:cBhvr>
                                    </p:anim>
                                    <p:anim by="(#ppt_w*0.50)" calcmode="lin" valueType="num">
                                      <p:cBhvr>
                                        <p:cTn id="23" dur="500" decel="50000" autoRev="1" fill="hold">
                                          <p:stCondLst>
                                            <p:cond delay="0"/>
                                          </p:stCondLst>
                                        </p:cTn>
                                        <p:tgtEl>
                                          <p:spTgt spid="34"/>
                                        </p:tgtEl>
                                        <p:attrNameLst>
                                          <p:attrName>ppt_x</p:attrName>
                                        </p:attrNameLst>
                                      </p:cBhvr>
                                    </p:anim>
                                    <p:anim from="(-#ppt_h/2)" to="(#ppt_y)" calcmode="lin" valueType="num">
                                      <p:cBhvr>
                                        <p:cTn id="24" dur="1000" fill="hold">
                                          <p:stCondLst>
                                            <p:cond delay="0"/>
                                          </p:stCondLst>
                                        </p:cTn>
                                        <p:tgtEl>
                                          <p:spTgt spid="34"/>
                                        </p:tgtEl>
                                        <p:attrNameLst>
                                          <p:attrName>ppt_y</p:attrName>
                                        </p:attrNameLst>
                                      </p:cBhvr>
                                    </p:anim>
                                    <p:animRot by="21600000">
                                      <p:cBhvr>
                                        <p:cTn id="25" dur="1000" fill="hold">
                                          <p:stCondLst>
                                            <p:cond delay="0"/>
                                          </p:stCondLst>
                                        </p:cTn>
                                        <p:tgtEl>
                                          <p:spTgt spid="34"/>
                                        </p:tgtEl>
                                        <p:attrNameLst>
                                          <p:attrName>r</p:attrName>
                                        </p:attrNameLst>
                                      </p:cBhvr>
                                    </p:animRot>
                                  </p:childTnLst>
                                </p:cTn>
                              </p:par>
                              <p:par>
                                <p:cTn id="26" presetID="56" presetClass="entr" presetSubtype="0" fill="hold" grpId="0" nodeType="withEffect">
                                  <p:stCondLst>
                                    <p:cond delay="0"/>
                                  </p:stCondLst>
                                  <p:iterate type="lt">
                                    <p:tmPct val="10000"/>
                                  </p:iterate>
                                  <p:childTnLst>
                                    <p:set>
                                      <p:cBhvr>
                                        <p:cTn id="27" dur="1" fill="hold">
                                          <p:stCondLst>
                                            <p:cond delay="0"/>
                                          </p:stCondLst>
                                        </p:cTn>
                                        <p:tgtEl>
                                          <p:spTgt spid="35"/>
                                        </p:tgtEl>
                                        <p:attrNameLst>
                                          <p:attrName>style.visibility</p:attrName>
                                        </p:attrNameLst>
                                      </p:cBhvr>
                                      <p:to>
                                        <p:strVal val="visible"/>
                                      </p:to>
                                    </p:set>
                                    <p:anim by="(-#ppt_w*2)" calcmode="lin" valueType="num">
                                      <p:cBhvr rctx="PPT">
                                        <p:cTn id="28" dur="500" autoRev="1" fill="hold">
                                          <p:stCondLst>
                                            <p:cond delay="0"/>
                                          </p:stCondLst>
                                        </p:cTn>
                                        <p:tgtEl>
                                          <p:spTgt spid="35"/>
                                        </p:tgtEl>
                                        <p:attrNameLst>
                                          <p:attrName>ppt_w</p:attrName>
                                        </p:attrNameLst>
                                      </p:cBhvr>
                                    </p:anim>
                                    <p:anim by="(#ppt_w*0.50)" calcmode="lin" valueType="num">
                                      <p:cBhvr>
                                        <p:cTn id="29" dur="500" decel="50000" autoRev="1" fill="hold">
                                          <p:stCondLst>
                                            <p:cond delay="0"/>
                                          </p:stCondLst>
                                        </p:cTn>
                                        <p:tgtEl>
                                          <p:spTgt spid="35"/>
                                        </p:tgtEl>
                                        <p:attrNameLst>
                                          <p:attrName>ppt_x</p:attrName>
                                        </p:attrNameLst>
                                      </p:cBhvr>
                                    </p:anim>
                                    <p:anim from="(-#ppt_h/2)" to="(#ppt_y)" calcmode="lin" valueType="num">
                                      <p:cBhvr>
                                        <p:cTn id="30" dur="1000" fill="hold">
                                          <p:stCondLst>
                                            <p:cond delay="0"/>
                                          </p:stCondLst>
                                        </p:cTn>
                                        <p:tgtEl>
                                          <p:spTgt spid="35"/>
                                        </p:tgtEl>
                                        <p:attrNameLst>
                                          <p:attrName>ppt_y</p:attrName>
                                        </p:attrNameLst>
                                      </p:cBhvr>
                                    </p:anim>
                                    <p:animRot by="21600000">
                                      <p:cBhvr>
                                        <p:cTn id="31" dur="1000" fill="hold">
                                          <p:stCondLst>
                                            <p:cond delay="0"/>
                                          </p:stCondLst>
                                        </p:cTn>
                                        <p:tgtEl>
                                          <p:spTgt spid="35"/>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down)">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down)">
                                      <p:cBhvr>
                                        <p:cTn id="41" dur="500"/>
                                        <p:tgtEl>
                                          <p:spTgt spid="4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down)">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down)">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down)">
                                      <p:cBhvr>
                                        <p:cTn id="56" dur="500"/>
                                        <p:tgtEl>
                                          <p:spTgt spid="5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down)">
                                      <p:cBhvr>
                                        <p:cTn id="6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34" grpId="0"/>
      <p:bldP spid="35" grpId="0"/>
      <p:bldP spid="38" grpId="0"/>
      <p:bldP spid="47" grpId="0"/>
      <p:bldP spid="48" grpId="0"/>
      <p:bldP spid="49" grpId="0"/>
      <p:bldP spid="52" grpId="0"/>
      <p:bldP spid="5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F4413-D3BF-4146-99A9-80E61BB5325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827FDD-D880-4F4B-A2E3-FC51D2620106}"/>
              </a:ext>
            </a:extLst>
          </p:cNvPr>
          <p:cNvSpPr>
            <a:spLocks noGrp="1"/>
          </p:cNvSpPr>
          <p:nvPr>
            <p:ph idx="1"/>
          </p:nvPr>
        </p:nvSpPr>
        <p:spPr/>
        <p:txBody>
          <a:bodyPr>
            <a:normAutofit fontScale="85000" lnSpcReduction="10000"/>
          </a:bodyPr>
          <a:lstStyle/>
          <a:p>
            <a:pPr marL="0" indent="0">
              <a:buNone/>
            </a:pPr>
            <a:r>
              <a:rPr lang="en-US" altLang="zh-CN" dirty="0">
                <a:solidFill>
                  <a:srgbClr val="00B0F0"/>
                </a:solidFill>
              </a:rPr>
              <a:t>UBI</a:t>
            </a:r>
            <a:r>
              <a:rPr lang="zh-CN" altLang="en-US" dirty="0">
                <a:solidFill>
                  <a:srgbClr val="00B0F0"/>
                </a:solidFill>
              </a:rPr>
              <a:t>在中国未来的发展仍存在挑战，包括三个方面。</a:t>
            </a:r>
          </a:p>
          <a:p>
            <a:r>
              <a:rPr lang="zh-CN" altLang="en-US" sz="3600" dirty="0">
                <a:latin typeface="楷体" panose="02010609060101010101" pitchFamily="49" charset="-122"/>
                <a:ea typeface="楷体" panose="02010609060101010101" pitchFamily="49" charset="-122"/>
              </a:rPr>
              <a:t>第一，政策开放程度：中国的保险行业比较稳健，即使是车险费改也是先在全国</a:t>
            </a:r>
            <a:r>
              <a:rPr lang="en-US" altLang="zh-CN" sz="3600" dirty="0">
                <a:latin typeface="楷体" panose="02010609060101010101" pitchFamily="49" charset="-122"/>
                <a:ea typeface="楷体" panose="02010609060101010101" pitchFamily="49" charset="-122"/>
              </a:rPr>
              <a:t>6</a:t>
            </a:r>
            <a:r>
              <a:rPr lang="zh-CN" altLang="en-US" sz="3600" dirty="0">
                <a:latin typeface="楷体" panose="02010609060101010101" pitchFamily="49" charset="-122"/>
                <a:ea typeface="楷体" panose="02010609060101010101" pitchFamily="49" charset="-122"/>
              </a:rPr>
              <a:t>个地区进行试点，监管部门通过制定定价因子一定程度上控制了各家公司自主定价的范围，因此目前为止仍没严格意义上的</a:t>
            </a:r>
            <a:r>
              <a:rPr lang="en-US" altLang="zh-CN" sz="3600" dirty="0">
                <a:latin typeface="楷体" panose="02010609060101010101" pitchFamily="49" charset="-122"/>
                <a:ea typeface="楷体" panose="02010609060101010101" pitchFamily="49" charset="-122"/>
              </a:rPr>
              <a:t>UBI</a:t>
            </a:r>
            <a:r>
              <a:rPr lang="zh-CN" altLang="en-US" sz="3600" dirty="0">
                <a:latin typeface="楷体" panose="02010609060101010101" pitchFamily="49" charset="-122"/>
                <a:ea typeface="楷体" panose="02010609060101010101" pitchFamily="49" charset="-122"/>
              </a:rPr>
              <a:t>产品面世。基于驾驶行为和模型测算的</a:t>
            </a:r>
            <a:r>
              <a:rPr lang="en-US" altLang="zh-CN" sz="3600" dirty="0">
                <a:latin typeface="楷体" panose="02010609060101010101" pitchFamily="49" charset="-122"/>
                <a:ea typeface="楷体" panose="02010609060101010101" pitchFamily="49" charset="-122"/>
              </a:rPr>
              <a:t>UBI</a:t>
            </a:r>
            <a:r>
              <a:rPr lang="zh-CN" altLang="en-US" sz="3600" dirty="0">
                <a:latin typeface="楷体" panose="02010609060101010101" pitchFamily="49" charset="-122"/>
                <a:ea typeface="楷体" panose="02010609060101010101" pitchFamily="49" charset="-122"/>
              </a:rPr>
              <a:t>是否可以在短时间内高歌猛进还有赖于政策放宽的程度，在五年之内会逐渐发展起来，但完全取代传统产品的可能性不大。</a:t>
            </a:r>
          </a:p>
          <a:p>
            <a:r>
              <a:rPr lang="zh-CN" altLang="en-US" sz="3600" dirty="0">
                <a:latin typeface="楷体" panose="02010609060101010101" pitchFamily="49" charset="-122"/>
                <a:ea typeface="楷体" panose="02010609060101010101" pitchFamily="49" charset="-122"/>
              </a:rPr>
              <a:t>第二，新型出行方式：电动汽车、分时租赁、汽车共享、智能驾驶和无人驾驶等新型的出行革新也为传统的</a:t>
            </a:r>
            <a:r>
              <a:rPr lang="en-US" altLang="zh-CN" sz="3600" dirty="0">
                <a:latin typeface="楷体" panose="02010609060101010101" pitchFamily="49" charset="-122"/>
                <a:ea typeface="楷体" panose="02010609060101010101" pitchFamily="49" charset="-122"/>
              </a:rPr>
              <a:t>UBI</a:t>
            </a:r>
            <a:r>
              <a:rPr lang="zh-CN" altLang="en-US" sz="3600" dirty="0">
                <a:latin typeface="楷体" panose="02010609060101010101" pitchFamily="49" charset="-122"/>
                <a:ea typeface="楷体" panose="02010609060101010101" pitchFamily="49" charset="-122"/>
              </a:rPr>
              <a:t>产品设计及风险评估带来了挑战。</a:t>
            </a:r>
          </a:p>
          <a:p>
            <a:endParaRPr lang="zh-CN" altLang="en-US" dirty="0"/>
          </a:p>
        </p:txBody>
      </p:sp>
    </p:spTree>
    <p:extLst>
      <p:ext uri="{BB962C8B-B14F-4D97-AF65-F5344CB8AC3E}">
        <p14:creationId xmlns:p14="http://schemas.microsoft.com/office/powerpoint/2010/main" val="1550561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8C0EF-9509-4243-9181-0CCB5CA2EB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C29DF0A-2DFB-41AA-B739-04FF6F0DC37A}"/>
              </a:ext>
            </a:extLst>
          </p:cNvPr>
          <p:cNvSpPr>
            <a:spLocks noGrp="1"/>
          </p:cNvSpPr>
          <p:nvPr>
            <p:ph idx="1"/>
          </p:nvPr>
        </p:nvSpPr>
        <p:spPr/>
        <p:txBody>
          <a:bodyPr>
            <a:normAutofit/>
          </a:bodyPr>
          <a:lstStyle/>
          <a:p>
            <a:r>
              <a:rPr lang="zh-CN" altLang="en-US" sz="2800" dirty="0">
                <a:latin typeface="楷体" panose="02010609060101010101" pitchFamily="49" charset="-122"/>
                <a:ea typeface="楷体" panose="02010609060101010101" pitchFamily="49" charset="-122"/>
              </a:rPr>
              <a:t>第三，产业融合：汽车生命周期涉及了众多消费环节，各环节之间可以通过驾驶行为数据进行有机整合，从而发挥更大的作用。但产业链上还缺少一个公认的驾驶行为评价标准，这会导致竞争激烈，同时也不利于集约发展。</a:t>
            </a:r>
          </a:p>
          <a:p>
            <a:r>
              <a:rPr lang="zh-CN" altLang="en-US" sz="2800" dirty="0">
                <a:latin typeface="楷体" panose="02010609060101010101" pitchFamily="49" charset="-122"/>
                <a:ea typeface="楷体" panose="02010609060101010101" pitchFamily="49" charset="-122"/>
              </a:rPr>
              <a:t>这些挑战的同时也在创造机遇，并且不会阻挡</a:t>
            </a:r>
            <a:r>
              <a:rPr lang="en-US" altLang="zh-CN" sz="2800" dirty="0">
                <a:latin typeface="楷体" panose="02010609060101010101" pitchFamily="49" charset="-122"/>
                <a:ea typeface="楷体" panose="02010609060101010101" pitchFamily="49" charset="-122"/>
              </a:rPr>
              <a:t>UBI</a:t>
            </a:r>
            <a:r>
              <a:rPr lang="zh-CN" altLang="en-US" sz="2800" dirty="0">
                <a:latin typeface="楷体" panose="02010609060101010101" pitchFamily="49" charset="-122"/>
                <a:ea typeface="楷体" panose="02010609060101010101" pitchFamily="49" charset="-122"/>
              </a:rPr>
              <a:t>发展的步伐，</a:t>
            </a:r>
            <a:r>
              <a:rPr lang="en-US" altLang="zh-CN" sz="2800" dirty="0">
                <a:latin typeface="楷体" panose="02010609060101010101" pitchFamily="49" charset="-122"/>
                <a:ea typeface="楷体" panose="02010609060101010101" pitchFamily="49" charset="-122"/>
              </a:rPr>
              <a:t>2016</a:t>
            </a:r>
            <a:r>
              <a:rPr lang="zh-CN" altLang="en-US" sz="2800" dirty="0">
                <a:latin typeface="楷体" panose="02010609060101010101" pitchFamily="49" charset="-122"/>
                <a:ea typeface="楷体" panose="02010609060101010101" pitchFamily="49" charset="-122"/>
              </a:rPr>
              <a:t>年将是</a:t>
            </a:r>
            <a:r>
              <a:rPr lang="en-US" altLang="zh-CN" sz="2800" dirty="0">
                <a:latin typeface="楷体" panose="02010609060101010101" pitchFamily="49" charset="-122"/>
                <a:ea typeface="楷体" panose="02010609060101010101" pitchFamily="49" charset="-122"/>
              </a:rPr>
              <a:t>UBI</a:t>
            </a:r>
            <a:r>
              <a:rPr lang="zh-CN" altLang="en-US" sz="2800" dirty="0">
                <a:latin typeface="楷体" panose="02010609060101010101" pitchFamily="49" charset="-122"/>
                <a:ea typeface="楷体" panose="02010609060101010101" pitchFamily="49" charset="-122"/>
              </a:rPr>
              <a:t>发展真正拉开序幕的一年。</a:t>
            </a:r>
          </a:p>
          <a:p>
            <a:endParaRPr lang="zh-CN" altLang="en-US" dirty="0"/>
          </a:p>
        </p:txBody>
      </p:sp>
    </p:spTree>
    <p:extLst>
      <p:ext uri="{BB962C8B-B14F-4D97-AF65-F5344CB8AC3E}">
        <p14:creationId xmlns:p14="http://schemas.microsoft.com/office/powerpoint/2010/main" val="553913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971288" y="30395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Freeform 6"/>
          <p:cNvSpPr>
            <a:spLocks/>
          </p:cNvSpPr>
          <p:nvPr/>
        </p:nvSpPr>
        <p:spPr bwMode="auto">
          <a:xfrm>
            <a:off x="354" y="5187510"/>
            <a:ext cx="9453357" cy="2045141"/>
          </a:xfrm>
          <a:custGeom>
            <a:avLst/>
            <a:gdLst>
              <a:gd name="T0" fmla="*/ 2 w 4183"/>
              <a:gd name="T1" fmla="*/ 0 h 904"/>
              <a:gd name="T2" fmla="*/ 4183 w 4183"/>
              <a:gd name="T3" fmla="*/ 902 h 904"/>
              <a:gd name="T4" fmla="*/ 0 w 4183"/>
              <a:gd name="T5" fmla="*/ 904 h 904"/>
              <a:gd name="T6" fmla="*/ 2 w 4183"/>
              <a:gd name="T7" fmla="*/ 0 h 904"/>
            </a:gdLst>
            <a:ahLst/>
            <a:cxnLst>
              <a:cxn ang="0">
                <a:pos x="T0" y="T1"/>
              </a:cxn>
              <a:cxn ang="0">
                <a:pos x="T2" y="T3"/>
              </a:cxn>
              <a:cxn ang="0">
                <a:pos x="T4" y="T5"/>
              </a:cxn>
              <a:cxn ang="0">
                <a:pos x="T6" y="T7"/>
              </a:cxn>
            </a:cxnLst>
            <a:rect l="0" t="0" r="r" b="b"/>
            <a:pathLst>
              <a:path w="4183" h="904">
                <a:moveTo>
                  <a:pt x="2" y="0"/>
                </a:moveTo>
                <a:lnTo>
                  <a:pt x="4183" y="902"/>
                </a:lnTo>
                <a:lnTo>
                  <a:pt x="0" y="904"/>
                </a:lnTo>
                <a:lnTo>
                  <a:pt x="2" y="0"/>
                </a:lnTo>
                <a:close/>
              </a:path>
            </a:pathLst>
          </a:custGeom>
          <a:solidFill>
            <a:srgbClr val="1F4C6B"/>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54" y="1"/>
            <a:ext cx="12858043" cy="2081338"/>
          </a:xfrm>
          <a:custGeom>
            <a:avLst/>
            <a:gdLst>
              <a:gd name="T0" fmla="*/ 0 w 5687"/>
              <a:gd name="T1" fmla="*/ 0 h 920"/>
              <a:gd name="T2" fmla="*/ 5687 w 5687"/>
              <a:gd name="T3" fmla="*/ 0 h 920"/>
              <a:gd name="T4" fmla="*/ 5687 w 5687"/>
              <a:gd name="T5" fmla="*/ 920 h 920"/>
              <a:gd name="T6" fmla="*/ 0 w 5687"/>
              <a:gd name="T7" fmla="*/ 0 h 920"/>
            </a:gdLst>
            <a:ahLst/>
            <a:cxnLst>
              <a:cxn ang="0">
                <a:pos x="T0" y="T1"/>
              </a:cxn>
              <a:cxn ang="0">
                <a:pos x="T2" y="T3"/>
              </a:cxn>
              <a:cxn ang="0">
                <a:pos x="T4" y="T5"/>
              </a:cxn>
              <a:cxn ang="0">
                <a:pos x="T6" y="T7"/>
              </a:cxn>
            </a:cxnLst>
            <a:rect l="0" t="0" r="r" b="b"/>
            <a:pathLst>
              <a:path w="5687" h="920">
                <a:moveTo>
                  <a:pt x="0" y="0"/>
                </a:moveTo>
                <a:lnTo>
                  <a:pt x="5687" y="0"/>
                </a:lnTo>
                <a:lnTo>
                  <a:pt x="5687" y="920"/>
                </a:lnTo>
                <a:lnTo>
                  <a:pt x="0" y="0"/>
                </a:lnTo>
                <a:close/>
              </a:path>
            </a:pathLst>
          </a:custGeom>
          <a:solidFill>
            <a:srgbClr val="1F4C6B"/>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8" name="Freeform 8"/>
          <p:cNvSpPr>
            <a:spLocks/>
          </p:cNvSpPr>
          <p:nvPr/>
        </p:nvSpPr>
        <p:spPr bwMode="auto">
          <a:xfrm>
            <a:off x="354" y="1"/>
            <a:ext cx="12858043" cy="2081338"/>
          </a:xfrm>
          <a:custGeom>
            <a:avLst/>
            <a:gdLst>
              <a:gd name="T0" fmla="*/ 0 w 5687"/>
              <a:gd name="T1" fmla="*/ 0 h 920"/>
              <a:gd name="T2" fmla="*/ 5687 w 5687"/>
              <a:gd name="T3" fmla="*/ 920 h 920"/>
              <a:gd name="T4" fmla="*/ 0 w 5687"/>
              <a:gd name="T5" fmla="*/ 320 h 920"/>
              <a:gd name="T6" fmla="*/ 0 w 5687"/>
              <a:gd name="T7" fmla="*/ 0 h 920"/>
            </a:gdLst>
            <a:ahLst/>
            <a:cxnLst>
              <a:cxn ang="0">
                <a:pos x="T0" y="T1"/>
              </a:cxn>
              <a:cxn ang="0">
                <a:pos x="T2" y="T3"/>
              </a:cxn>
              <a:cxn ang="0">
                <a:pos x="T4" y="T5"/>
              </a:cxn>
              <a:cxn ang="0">
                <a:pos x="T6" y="T7"/>
              </a:cxn>
            </a:cxnLst>
            <a:rect l="0" t="0" r="r" b="b"/>
            <a:pathLst>
              <a:path w="5687" h="920">
                <a:moveTo>
                  <a:pt x="0" y="0"/>
                </a:moveTo>
                <a:lnTo>
                  <a:pt x="5687" y="920"/>
                </a:lnTo>
                <a:lnTo>
                  <a:pt x="0" y="320"/>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0" name="矩形 259"/>
          <p:cNvSpPr>
            <a:spLocks noChangeArrowheads="1"/>
          </p:cNvSpPr>
          <p:nvPr/>
        </p:nvSpPr>
        <p:spPr bwMode="auto">
          <a:xfrm>
            <a:off x="2234295" y="2846333"/>
            <a:ext cx="83901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b="1" cap="all" dirty="0">
                <a:solidFill>
                  <a:schemeClr val="bg1">
                    <a:lumMod val="65000"/>
                  </a:schemeClr>
                </a:solidFill>
                <a:cs typeface="Arial" panose="020B0604020202020204" pitchFamily="34" charset="0"/>
              </a:rPr>
              <a:t>Thank you </a:t>
            </a:r>
            <a:endParaRPr lang="zh-CN" altLang="en-US" sz="9600" b="1" cap="all" dirty="0">
              <a:solidFill>
                <a:schemeClr val="bg1">
                  <a:lumMod val="65000"/>
                </a:schemeClr>
              </a:solidFill>
              <a:cs typeface="Arial" panose="020B0604020202020204" pitchFamily="34" charset="0"/>
            </a:endParaRPr>
          </a:p>
        </p:txBody>
      </p:sp>
    </p:spTree>
    <p:extLst>
      <p:ext uri="{BB962C8B-B14F-4D97-AF65-F5344CB8AC3E}">
        <p14:creationId xmlns:p14="http://schemas.microsoft.com/office/powerpoint/2010/main" val="153813965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8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0"/>
                                        </p:tgtEl>
                                      </p:cBhvr>
                                    </p:animEffect>
                                    <p:animScale>
                                      <p:cBhvr>
                                        <p:cTn id="15"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18"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28"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4"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012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8219527" y="3218380"/>
            <a:ext cx="397048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简介和发展进程</a:t>
            </a:r>
          </a:p>
        </p:txBody>
      </p:sp>
    </p:spTree>
    <p:custDataLst>
      <p:tags r:id="rId1"/>
    </p:custDataLst>
    <p:extLst>
      <p:ext uri="{BB962C8B-B14F-4D97-AF65-F5344CB8AC3E}">
        <p14:creationId xmlns:p14="http://schemas.microsoft.com/office/powerpoint/2010/main" val="2455460702"/>
      </p:ext>
    </p:extLst>
  </p:cSld>
  <p:clrMapOvr>
    <a:masterClrMapping/>
  </p:clrMapOvr>
  <p:transition spd="slow" advTm="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49593-7B2D-41A9-9E7D-4C3E5DC80871}"/>
              </a:ext>
            </a:extLst>
          </p:cNvPr>
          <p:cNvSpPr>
            <a:spLocks noGrp="1"/>
          </p:cNvSpPr>
          <p:nvPr>
            <p:ph type="title"/>
          </p:nvPr>
        </p:nvSpPr>
        <p:spPr>
          <a:xfrm>
            <a:off x="642938" y="289641"/>
            <a:ext cx="11572875" cy="878412"/>
          </a:xfrm>
        </p:spPr>
        <p:txBody>
          <a:bodyPr>
            <a:normAutofit fontScale="90000"/>
          </a:bodyPr>
          <a:lstStyle/>
          <a:p>
            <a:pPr algn="l"/>
            <a:r>
              <a:rPr lang="zh-CN" altLang="en-US" dirty="0">
                <a:solidFill>
                  <a:schemeClr val="accent1"/>
                </a:solidFill>
              </a:rPr>
              <a:t>研究定义</a:t>
            </a:r>
          </a:p>
        </p:txBody>
      </p:sp>
      <p:sp>
        <p:nvSpPr>
          <p:cNvPr id="3" name="内容占位符 2">
            <a:extLst>
              <a:ext uri="{FF2B5EF4-FFF2-40B4-BE49-F238E27FC236}">
                <a16:creationId xmlns:a16="http://schemas.microsoft.com/office/drawing/2014/main" id="{E0C2C103-66A6-4CEA-9F2A-4EAF8CC0B1CC}"/>
              </a:ext>
            </a:extLst>
          </p:cNvPr>
          <p:cNvSpPr>
            <a:spLocks noGrp="1"/>
          </p:cNvSpPr>
          <p:nvPr>
            <p:ph idx="1"/>
          </p:nvPr>
        </p:nvSpPr>
        <p:spPr>
          <a:xfrm>
            <a:off x="642938" y="1312069"/>
            <a:ext cx="11572875" cy="5148765"/>
          </a:xfrm>
        </p:spPr>
        <p:txBody>
          <a:bodyPr>
            <a:normAutofit lnSpcReduction="10000"/>
          </a:bodyPr>
          <a:lstStyle/>
          <a:p>
            <a:r>
              <a:rPr lang="en-US" altLang="zh-CN" sz="2800" dirty="0">
                <a:solidFill>
                  <a:schemeClr val="accent1"/>
                </a:solidFill>
              </a:rPr>
              <a:t>UBI</a:t>
            </a:r>
            <a:r>
              <a:rPr lang="zh-CN" altLang="en-US" sz="2800" dirty="0">
                <a:solidFill>
                  <a:schemeClr val="accent1"/>
                </a:solidFill>
              </a:rPr>
              <a:t>模式车险（</a:t>
            </a:r>
            <a:r>
              <a:rPr lang="en-US" altLang="zh-CN" sz="2800" dirty="0">
                <a:solidFill>
                  <a:schemeClr val="accent1"/>
                </a:solidFill>
              </a:rPr>
              <a:t>Usage Based Insurance</a:t>
            </a:r>
            <a:r>
              <a:rPr lang="zh-CN" altLang="en-US" sz="2800" dirty="0">
                <a:solidFill>
                  <a:schemeClr val="accent1"/>
                </a:solidFill>
              </a:rPr>
              <a:t>）：</a:t>
            </a:r>
            <a:r>
              <a:rPr lang="zh-CN" altLang="en-US" sz="2800" dirty="0"/>
              <a:t>是基于车主驾驶行为以及使用车辆相关数据相结合的个性化保险产品。保险公司实时监控里程、油耗等车辆数据，结合车主“三急”次数、违章次数等驾驶行为数据，通过大数据技术处理，评估车主驾车行为癿风险等级，通过风险等级指数为每位车主提供定制化的保单，保费是取决于车主实际行驶里程、驾驶时间、行驶地点、具体驾驶行为等指标癿综合考量。</a:t>
            </a:r>
            <a:endParaRPr lang="en-US" altLang="zh-CN" sz="2800" dirty="0"/>
          </a:p>
          <a:p>
            <a:r>
              <a:rPr lang="zh-CN" altLang="en-US" sz="2800" dirty="0">
                <a:solidFill>
                  <a:schemeClr val="accent1"/>
                </a:solidFill>
              </a:rPr>
              <a:t>互联网汽车：</a:t>
            </a:r>
            <a:r>
              <a:rPr lang="zh-CN" altLang="en-US" sz="2800" dirty="0"/>
              <a:t>是指以依托于计算、大数据技术、通信技术、搜索技术、导航、多媒体技术、支付等亏联网工具，围绕用户的车生活，整合线上与线下资源，为用户提供智慧出行服务。互联网汽车丌仅仅是互联网和汽车行业的简单整合，对亍车辆本身，亏联网汽车将具备更多不外界互联、互动的功能，实现汽车癿平台化，使汽车从代步工具转变为集娱乐、社交等为一体的平台。</a:t>
            </a:r>
          </a:p>
        </p:txBody>
      </p:sp>
    </p:spTree>
    <p:extLst>
      <p:ext uri="{BB962C8B-B14F-4D97-AF65-F5344CB8AC3E}">
        <p14:creationId xmlns:p14="http://schemas.microsoft.com/office/powerpoint/2010/main" val="347224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49593-7B2D-41A9-9E7D-4C3E5DC80871}"/>
              </a:ext>
            </a:extLst>
          </p:cNvPr>
          <p:cNvSpPr>
            <a:spLocks noGrp="1"/>
          </p:cNvSpPr>
          <p:nvPr>
            <p:ph type="title"/>
          </p:nvPr>
        </p:nvSpPr>
        <p:spPr>
          <a:xfrm>
            <a:off x="642938" y="289641"/>
            <a:ext cx="11572875" cy="878412"/>
          </a:xfrm>
        </p:spPr>
        <p:txBody>
          <a:bodyPr>
            <a:normAutofit fontScale="90000"/>
          </a:bodyPr>
          <a:lstStyle/>
          <a:p>
            <a:pPr algn="l"/>
            <a:r>
              <a:rPr lang="zh-CN" altLang="en-US" dirty="0">
                <a:solidFill>
                  <a:schemeClr val="accent1"/>
                </a:solidFill>
              </a:rPr>
              <a:t>研究定义</a:t>
            </a:r>
          </a:p>
        </p:txBody>
      </p:sp>
      <p:sp>
        <p:nvSpPr>
          <p:cNvPr id="3" name="内容占位符 2">
            <a:extLst>
              <a:ext uri="{FF2B5EF4-FFF2-40B4-BE49-F238E27FC236}">
                <a16:creationId xmlns:a16="http://schemas.microsoft.com/office/drawing/2014/main" id="{E0C2C103-66A6-4CEA-9F2A-4EAF8CC0B1CC}"/>
              </a:ext>
            </a:extLst>
          </p:cNvPr>
          <p:cNvSpPr>
            <a:spLocks noGrp="1"/>
          </p:cNvSpPr>
          <p:nvPr>
            <p:ph idx="1"/>
          </p:nvPr>
        </p:nvSpPr>
        <p:spPr>
          <a:xfrm>
            <a:off x="642938" y="1312069"/>
            <a:ext cx="11572875" cy="5148765"/>
          </a:xfrm>
        </p:spPr>
        <p:txBody>
          <a:bodyPr>
            <a:normAutofit fontScale="92500"/>
          </a:bodyPr>
          <a:lstStyle/>
          <a:p>
            <a:r>
              <a:rPr lang="en-US" altLang="zh-CN" sz="2800" dirty="0">
                <a:solidFill>
                  <a:schemeClr val="accent1"/>
                </a:solidFill>
              </a:rPr>
              <a:t>Telematics</a:t>
            </a:r>
            <a:r>
              <a:rPr lang="zh-CN" altLang="en-US" sz="2800" dirty="0">
                <a:solidFill>
                  <a:schemeClr val="accent1"/>
                </a:solidFill>
              </a:rPr>
              <a:t>服务：</a:t>
            </a:r>
            <a:r>
              <a:rPr lang="zh-CN" altLang="en-US" sz="2800" dirty="0"/>
              <a:t>是远距离通信的电信（</a:t>
            </a:r>
            <a:r>
              <a:rPr lang="en-US" altLang="zh-CN" sz="2800" dirty="0"/>
              <a:t>Telecommunications</a:t>
            </a:r>
            <a:r>
              <a:rPr lang="zh-CN" altLang="en-US" sz="2800" dirty="0"/>
              <a:t>）不信息科学（</a:t>
            </a:r>
            <a:r>
              <a:rPr lang="en-US" altLang="zh-CN" sz="2800" dirty="0"/>
              <a:t>Informatics</a:t>
            </a:r>
            <a:r>
              <a:rPr lang="zh-CN" altLang="en-US" sz="2800" dirty="0"/>
              <a:t>）癿合成词，是指通过包括汽车在内癿各类运输工具上癿计算机系统、无线通信技术、卫星导航装置、交换文字、语音等信息癿亏联网技术而提供信息癿服务系统。</a:t>
            </a:r>
          </a:p>
          <a:p>
            <a:r>
              <a:rPr lang="zh-CN" altLang="en-US" sz="2800" dirty="0">
                <a:solidFill>
                  <a:schemeClr val="accent1"/>
                </a:solidFill>
              </a:rPr>
              <a:t> </a:t>
            </a:r>
            <a:r>
              <a:rPr lang="en-US" altLang="zh-CN" sz="2800" dirty="0">
                <a:solidFill>
                  <a:schemeClr val="accent1"/>
                </a:solidFill>
              </a:rPr>
              <a:t>FCD</a:t>
            </a:r>
            <a:r>
              <a:rPr lang="zh-CN" altLang="en-US" sz="2800" dirty="0">
                <a:solidFill>
                  <a:schemeClr val="accent1"/>
                </a:solidFill>
              </a:rPr>
              <a:t>（</a:t>
            </a:r>
            <a:r>
              <a:rPr lang="en-US" altLang="zh-CN" sz="2800" dirty="0">
                <a:solidFill>
                  <a:schemeClr val="accent1"/>
                </a:solidFill>
              </a:rPr>
              <a:t>Floating Car Data</a:t>
            </a:r>
            <a:r>
              <a:rPr lang="zh-CN" altLang="en-US" sz="2800" dirty="0">
                <a:solidFill>
                  <a:schemeClr val="accent1"/>
                </a:solidFill>
              </a:rPr>
              <a:t>）浮动车辆数据：</a:t>
            </a:r>
            <a:r>
              <a:rPr lang="zh-CN" altLang="en-US" sz="2800" dirty="0"/>
              <a:t>是一种新型的交通信息检测技术，其核心是利用具有</a:t>
            </a:r>
            <a:r>
              <a:rPr lang="en-US" altLang="zh-CN" sz="2800" dirty="0"/>
              <a:t>GPS</a:t>
            </a:r>
            <a:r>
              <a:rPr lang="zh-CN" altLang="en-US" sz="2800" dirty="0"/>
              <a:t>定位功能癿浮动车辆（主要是城市出租车和私家车）采集的位置和时间信息，计算浮动车辆所在位置点的速度，并把这些速度信息与电子地图进行对应，直观描述道路的交通流速度状况。</a:t>
            </a:r>
          </a:p>
          <a:p>
            <a:r>
              <a:rPr lang="zh-CN" altLang="en-US" sz="2800" dirty="0">
                <a:solidFill>
                  <a:schemeClr val="accent1"/>
                </a:solidFill>
              </a:rPr>
              <a:t>保险精算：</a:t>
            </a:r>
            <a:r>
              <a:rPr lang="zh-CN" altLang="en-US" sz="2800" dirty="0"/>
              <a:t>是指运用数学、保险学、统计学、金融学以及人口学等学科的知识于原理，去解决商业保险不各种社会保障业务中需要精确计算的项目，如死亡率的测定、生命表的构造、费率的厘定、准备金的计提以及业务盈余分配等，以此保证保险经营癿稳定性和安全性。</a:t>
            </a:r>
          </a:p>
        </p:txBody>
      </p:sp>
    </p:spTree>
    <p:extLst>
      <p:ext uri="{BB962C8B-B14F-4D97-AF65-F5344CB8AC3E}">
        <p14:creationId xmlns:p14="http://schemas.microsoft.com/office/powerpoint/2010/main" val="414892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4CAC8-BA12-41CC-BAE0-C147BA7828B9}"/>
              </a:ext>
            </a:extLst>
          </p:cNvPr>
          <p:cNvSpPr>
            <a:spLocks noGrp="1"/>
          </p:cNvSpPr>
          <p:nvPr>
            <p:ph type="title"/>
          </p:nvPr>
        </p:nvSpPr>
        <p:spPr/>
        <p:txBody>
          <a:bodyPr>
            <a:normAutofit/>
          </a:bodyPr>
          <a:lstStyle/>
          <a:p>
            <a:pPr algn="l"/>
            <a:r>
              <a:rPr lang="en-US" altLang="zh-CN" sz="3600" dirty="0">
                <a:solidFill>
                  <a:schemeClr val="accent1"/>
                </a:solidFill>
              </a:rPr>
              <a:t>UBI</a:t>
            </a:r>
            <a:r>
              <a:rPr lang="zh-CN" altLang="en-US" sz="3600" dirty="0">
                <a:solidFill>
                  <a:schemeClr val="accent1"/>
                </a:solidFill>
              </a:rPr>
              <a:t>颠覆传统车险服务模式，推动车险市场多元化发展</a:t>
            </a:r>
          </a:p>
        </p:txBody>
      </p:sp>
      <p:pic>
        <p:nvPicPr>
          <p:cNvPr id="5" name="内容占位符 4">
            <a:extLst>
              <a:ext uri="{FF2B5EF4-FFF2-40B4-BE49-F238E27FC236}">
                <a16:creationId xmlns:a16="http://schemas.microsoft.com/office/drawing/2014/main" id="{2F5B256B-C886-475E-A44C-2378B6239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934" y="1495425"/>
            <a:ext cx="11572875" cy="5599254"/>
          </a:xfrm>
        </p:spPr>
      </p:pic>
    </p:spTree>
    <p:extLst>
      <p:ext uri="{BB962C8B-B14F-4D97-AF65-F5344CB8AC3E}">
        <p14:creationId xmlns:p14="http://schemas.microsoft.com/office/powerpoint/2010/main" val="207508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6AE5D-3100-4567-8AE3-2BD5D10D04CF}"/>
              </a:ext>
            </a:extLst>
          </p:cNvPr>
          <p:cNvSpPr>
            <a:spLocks noGrp="1"/>
          </p:cNvSpPr>
          <p:nvPr>
            <p:ph type="title"/>
          </p:nvPr>
        </p:nvSpPr>
        <p:spPr/>
        <p:txBody>
          <a:bodyPr>
            <a:normAutofit/>
          </a:bodyPr>
          <a:lstStyle/>
          <a:p>
            <a:pPr algn="l"/>
            <a:r>
              <a:rPr lang="en-US" altLang="zh-CN" sz="3600" dirty="0">
                <a:solidFill>
                  <a:schemeClr val="accent1"/>
                </a:solidFill>
              </a:rPr>
              <a:t>UBI</a:t>
            </a:r>
            <a:r>
              <a:rPr lang="zh-CN" altLang="en-US" sz="3600" dirty="0">
                <a:solidFill>
                  <a:schemeClr val="accent1"/>
                </a:solidFill>
              </a:rPr>
              <a:t>模式车险服务模式及产品分类</a:t>
            </a:r>
          </a:p>
        </p:txBody>
      </p:sp>
      <p:pic>
        <p:nvPicPr>
          <p:cNvPr id="9" name="内容占位符 8">
            <a:extLst>
              <a:ext uri="{FF2B5EF4-FFF2-40B4-BE49-F238E27FC236}">
                <a16:creationId xmlns:a16="http://schemas.microsoft.com/office/drawing/2014/main" id="{4ECD7411-D927-4984-BAF9-089BBDCF7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784" y="1687513"/>
            <a:ext cx="11572875" cy="5524334"/>
          </a:xfrm>
        </p:spPr>
      </p:pic>
    </p:spTree>
    <p:extLst>
      <p:ext uri="{BB962C8B-B14F-4D97-AF65-F5344CB8AC3E}">
        <p14:creationId xmlns:p14="http://schemas.microsoft.com/office/powerpoint/2010/main" val="307985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0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18"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28"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4"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012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8219527" y="3218380"/>
            <a:ext cx="368639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市场现状分析</a:t>
            </a:r>
          </a:p>
        </p:txBody>
      </p:sp>
    </p:spTree>
    <p:custDataLst>
      <p:tags r:id="rId1"/>
    </p:custDataLst>
    <p:extLst>
      <p:ext uri="{BB962C8B-B14F-4D97-AF65-F5344CB8AC3E}">
        <p14:creationId xmlns:p14="http://schemas.microsoft.com/office/powerpoint/2010/main" val="3196958034"/>
      </p:ext>
    </p:extLst>
  </p:cSld>
  <p:clrMapOvr>
    <a:masterClrMapping/>
  </p:clrMapOvr>
  <p:transition spd="slow" advTm="0">
    <p:push/>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ENDPOINT" val="&lt;endpoint&gt;&lt;enable&gt;0&lt;/enable&gt;&lt;lrs&gt;http://&lt;/lrs&gt;&lt;auth&gt;0&lt;/auth&gt;&lt;login&gt;&lt;/login&gt;&lt;password&gt;&lt;/password&gt;&lt;key&gt;&lt;/key&gt;&lt;name&gt;&lt;/name&gt;&lt;email&gt;&lt;/email&gt;&lt;/endpoint&gt;&#10;"/>
  <p:tag name="ISPRING_PRESENTATION_TITLE" val="bt043"/>
</p:tagLst>
</file>

<file path=ppt/tags/tag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1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1022203059"/>
  <p:tag name="MH_LIBRARY" val="GRAPHIC"/>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2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2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2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2"/>
</p:tagLst>
</file>

<file path=ppt/tags/tag3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4"/>
</p:tagLst>
</file>

<file path=ppt/tags/tag3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3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4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4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4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4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4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3"/>
</p:tagLst>
</file>

<file path=ppt/tags/tag5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5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5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5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5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4"/>
</p:tagLst>
</file>

<file path=ppt/tags/tag6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6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6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6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6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7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7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7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7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7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7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80.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8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8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8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8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8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8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89.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7"/>
</p:tagLst>
</file>

<file path=ppt/tags/tag90.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9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9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9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9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9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9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heme/theme1.xml><?xml version="1.0" encoding="utf-8"?>
<a:theme xmlns:a="http://schemas.openxmlformats.org/drawingml/2006/main" name="第一PPT，www.1ppt.com">
  <a:themeElements>
    <a:clrScheme name="自定义 212">
      <a:dk1>
        <a:sysClr val="windowText" lastClr="000000"/>
      </a:dk1>
      <a:lt1>
        <a:sysClr val="window" lastClr="FFFFFF"/>
      </a:lt1>
      <a:dk2>
        <a:srgbClr val="44546A"/>
      </a:dk2>
      <a:lt2>
        <a:srgbClr val="E7E6E6"/>
      </a:lt2>
      <a:accent1>
        <a:srgbClr val="1F4C6B"/>
      </a:accent1>
      <a:accent2>
        <a:srgbClr val="D14E5B"/>
      </a:accent2>
      <a:accent3>
        <a:srgbClr val="1F4C6B"/>
      </a:accent3>
      <a:accent4>
        <a:srgbClr val="D14E5B"/>
      </a:accent4>
      <a:accent5>
        <a:srgbClr val="1F4C6B"/>
      </a:accent5>
      <a:accent6>
        <a:srgbClr val="D14E5B"/>
      </a:accent6>
      <a:hlink>
        <a:srgbClr val="1F4C6B"/>
      </a:hlink>
      <a:folHlink>
        <a:srgbClr val="D14E5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2984</Words>
  <Application>Microsoft Office PowerPoint</Application>
  <PresentationFormat>自定义</PresentationFormat>
  <Paragraphs>200</Paragraphs>
  <Slides>32</Slides>
  <Notes>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32</vt:i4>
      </vt:variant>
    </vt:vector>
  </HeadingPairs>
  <TitlesOfParts>
    <vt:vector size="40" baseType="lpstr">
      <vt:lpstr>楷体</vt:lpstr>
      <vt:lpstr>宋体</vt:lpstr>
      <vt:lpstr>微软雅黑</vt:lpstr>
      <vt:lpstr>Arial</vt:lpstr>
      <vt:lpstr>Calibri</vt:lpstr>
      <vt:lpstr>Calibri Light</vt:lpstr>
      <vt:lpstr>第一PPT，www.1ppt.com</vt:lpstr>
      <vt:lpstr>Office 主题</vt:lpstr>
      <vt:lpstr>PowerPoint 演示文稿</vt:lpstr>
      <vt:lpstr>PowerPoint 演示文稿</vt:lpstr>
      <vt:lpstr>PowerPoint 演示文稿</vt:lpstr>
      <vt:lpstr>PowerPoint 演示文稿</vt:lpstr>
      <vt:lpstr>研究定义</vt:lpstr>
      <vt:lpstr>研究定义</vt:lpstr>
      <vt:lpstr>UBI颠覆传统车险服务模式，推动车险市场多元化发展</vt:lpstr>
      <vt:lpstr>UBI模式车险服务模式及产品分类</vt:lpstr>
      <vt:lpstr>PowerPoint 演示文稿</vt:lpstr>
      <vt:lpstr>我国汽车保有量</vt:lpstr>
      <vt:lpstr>PowerPoint 演示文稿</vt:lpstr>
      <vt:lpstr>PowerPoint 演示文稿</vt:lpstr>
      <vt:lpstr>PowerPoint 演示文稿</vt:lpstr>
      <vt:lpstr>车险费率化改革，UBI渐成焦点 </vt:lpstr>
      <vt:lpstr>UBI是车险业发展的内在需求 </vt:lpstr>
      <vt:lpstr>UBI是车险业发展的内在需求 </vt:lpstr>
      <vt:lpstr>消费者的不满是外在需求</vt:lpstr>
      <vt:lpstr>UBI市场发展驱动力</vt:lpstr>
      <vt:lpstr>PowerPoint 演示文稿</vt:lpstr>
      <vt:lpstr>    中国UBI 1.0向2.0升级的程度  中国UBI将直接跨越国外UBI1.0朝UBI2.0进发，其主要变化体现在以下几方面 </vt:lpstr>
      <vt:lpstr>中国UBI 1.0向2.0升级的程度</vt:lpstr>
      <vt:lpstr>新的商业机会评估</vt:lpstr>
      <vt:lpstr>新的商业机会评估</vt:lpstr>
      <vt:lpstr>PowerPoint 演示文稿</vt:lpstr>
      <vt:lpstr>太保押注UBI </vt:lpstr>
      <vt:lpstr>UBI创业公司</vt:lpstr>
      <vt:lpstr>PowerPoint 演示文稿</vt:lpstr>
      <vt:lpstr>UBI车险行业相关企业</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
  <cp:keywords>第一PPT模板网-WWW.1PPT.COM</cp:keywords>
  <cp:lastModifiedBy/>
  <cp:revision>1</cp:revision>
  <dcterms:created xsi:type="dcterms:W3CDTF">2016-10-31T14:24:29Z</dcterms:created>
  <dcterms:modified xsi:type="dcterms:W3CDTF">2018-03-05T10:30:42Z</dcterms:modified>
</cp:coreProperties>
</file>