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267" r:id="rId5"/>
    <p:sldId id="291" r:id="rId6"/>
    <p:sldId id="364" r:id="rId7"/>
    <p:sldId id="268" r:id="rId8"/>
    <p:sldId id="352" r:id="rId9"/>
    <p:sldId id="356" r:id="rId10"/>
    <p:sldId id="365" r:id="rId11"/>
    <p:sldId id="367" r:id="rId12"/>
    <p:sldId id="292" r:id="rId13"/>
    <p:sldId id="286" r:id="rId14"/>
    <p:sldId id="290" r:id="rId1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7188"/>
    <a:srgbClr val="8FA4B7"/>
    <a:srgbClr val="FFD70D"/>
    <a:srgbClr val="FFDA25"/>
    <a:srgbClr val="A6A6A6"/>
    <a:srgbClr val="FECAB2"/>
    <a:srgbClr val="FFC8B3"/>
    <a:srgbClr val="374552"/>
    <a:srgbClr val="984C9E"/>
    <a:srgbClr val="36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1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60" y="96"/>
      </p:cViewPr>
      <p:guideLst>
        <p:guide orient="horz" pos="1611"/>
        <p:guide pos="289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114B6-6EDC-447E-B20D-8184C0EC2F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DF707-8859-4E0D-9A22-DA180B778DC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DF707-8859-4E0D-9A22-DA180B778D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2597921" y="1620930"/>
            <a:ext cx="3948430" cy="101473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time</a:t>
            </a:r>
            <a:endParaRPr lang="en-US" sz="6000" dirty="0">
              <a:solidFill>
                <a:srgbClr val="3745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71" name="Freeform 5"/>
            <p:cNvSpPr/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2" name="Freeform 6"/>
            <p:cNvSpPr/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3" name="Freeform 7"/>
            <p:cNvSpPr/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5" name="Freeform 8"/>
            <p:cNvSpPr/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6" name="Freeform 9"/>
            <p:cNvSpPr/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77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7" name="直接连接符 106"/>
          <p:cNvCxnSpPr/>
          <p:nvPr/>
        </p:nvCxnSpPr>
        <p:spPr>
          <a:xfrm>
            <a:off x="1701936" y="1621194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1701936" y="2751725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546215" y="3492500"/>
            <a:ext cx="83312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王军岩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ldLvl="0" animBg="1"/>
      <p:bldP spid="77" grpId="0" animBg="1"/>
      <p:bldP spid="78" grpId="0" animBg="1"/>
      <p:bldP spid="79" grpId="0" animBg="1"/>
      <p:bldP spid="85" grpId="0" animBg="1"/>
      <p:bldP spid="86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391526" y="2143263"/>
            <a:ext cx="1450582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anose="020B0806030902050204" pitchFamily="34" charset="0"/>
                <a:cs typeface="+mn-ea"/>
              </a:rPr>
              <a:t>03</a:t>
            </a:r>
            <a:endParaRPr kumimoji="0" lang="zh-CN" sz="440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3261496" y="1885268"/>
            <a:ext cx="30451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发展规划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3666255" y="2397308"/>
            <a:ext cx="3189859" cy="32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000" i="0" u="none" strike="noStrike" cap="none" normalizeH="0" baseline="0" dirty="0">
                <a:ln>
                  <a:noFill/>
                </a:ln>
                <a:effectLst/>
                <a:latin typeface="+mn-ea"/>
                <a:cs typeface="+mn-ea"/>
              </a:rPr>
              <a:t>这里</a:t>
            </a:r>
            <a:r>
              <a:rPr kumimoji="0" lang="zh-CN" sz="1000" i="0" u="none" strike="noStrike" cap="none" normalizeH="0" baseline="0" dirty="0">
                <a:ln>
                  <a:noFill/>
                </a:ln>
                <a:effectLst/>
                <a:latin typeface="+mn-ea"/>
                <a:cs typeface="+mn-ea"/>
              </a:rPr>
              <a:t>人生没有加时赛，胜负只在上半场。</a:t>
            </a:r>
            <a:endParaRPr lang="zh-CN" sz="1000" dirty="0">
              <a:latin typeface="+mn-ea"/>
              <a:cs typeface="+mn-ea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2458323" y="1897071"/>
            <a:ext cx="1316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666255" y="2278246"/>
            <a:ext cx="245932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8" name="Freeform 5"/>
            <p:cNvSpPr/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0" name="Freeform 7"/>
            <p:cNvSpPr/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2" name="Freeform 9"/>
            <p:cNvSpPr/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23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2078926" y="2966253"/>
            <a:ext cx="259432" cy="736387"/>
            <a:chOff x="3604799" y="4833637"/>
            <a:chExt cx="280522" cy="796251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3686798" y="4833637"/>
              <a:ext cx="118682" cy="1273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89" name="Freeform 6"/>
            <p:cNvSpPr/>
            <p:nvPr/>
          </p:nvSpPr>
          <p:spPr bwMode="auto">
            <a:xfrm>
              <a:off x="3604799" y="4982529"/>
              <a:ext cx="280522" cy="647359"/>
            </a:xfrm>
            <a:custGeom>
              <a:avLst/>
              <a:gdLst>
                <a:gd name="T0" fmla="*/ 55 w 55"/>
                <a:gd name="T1" fmla="*/ 16 h 127"/>
                <a:gd name="T2" fmla="*/ 28 w 55"/>
                <a:gd name="T3" fmla="*/ 0 h 127"/>
                <a:gd name="T4" fmla="*/ 0 w 55"/>
                <a:gd name="T5" fmla="*/ 16 h 127"/>
                <a:gd name="T6" fmla="*/ 0 w 55"/>
                <a:gd name="T7" fmla="*/ 16 h 127"/>
                <a:gd name="T8" fmla="*/ 0 w 55"/>
                <a:gd name="T9" fmla="*/ 66 h 127"/>
                <a:gd name="T10" fmla="*/ 5 w 55"/>
                <a:gd name="T11" fmla="*/ 71 h 127"/>
                <a:gd name="T12" fmla="*/ 10 w 55"/>
                <a:gd name="T13" fmla="*/ 66 h 127"/>
                <a:gd name="T14" fmla="*/ 10 w 55"/>
                <a:gd name="T15" fmla="*/ 22 h 127"/>
                <a:gd name="T16" fmla="*/ 13 w 55"/>
                <a:gd name="T17" fmla="*/ 22 h 127"/>
                <a:gd name="T18" fmla="*/ 13 w 55"/>
                <a:gd name="T19" fmla="*/ 121 h 127"/>
                <a:gd name="T20" fmla="*/ 13 w 55"/>
                <a:gd name="T21" fmla="*/ 121 h 127"/>
                <a:gd name="T22" fmla="*/ 13 w 55"/>
                <a:gd name="T23" fmla="*/ 121 h 127"/>
                <a:gd name="T24" fmla="*/ 19 w 55"/>
                <a:gd name="T25" fmla="*/ 127 h 127"/>
                <a:gd name="T26" fmla="*/ 25 w 55"/>
                <a:gd name="T27" fmla="*/ 122 h 127"/>
                <a:gd name="T28" fmla="*/ 25 w 55"/>
                <a:gd name="T29" fmla="*/ 121 h 127"/>
                <a:gd name="T30" fmla="*/ 25 w 55"/>
                <a:gd name="T31" fmla="*/ 66 h 127"/>
                <a:gd name="T32" fmla="*/ 28 w 55"/>
                <a:gd name="T33" fmla="*/ 61 h 127"/>
                <a:gd name="T34" fmla="*/ 30 w 55"/>
                <a:gd name="T35" fmla="*/ 66 h 127"/>
                <a:gd name="T36" fmla="*/ 30 w 55"/>
                <a:gd name="T37" fmla="*/ 121 h 127"/>
                <a:gd name="T38" fmla="*/ 31 w 55"/>
                <a:gd name="T39" fmla="*/ 122 h 127"/>
                <a:gd name="T40" fmla="*/ 36 w 55"/>
                <a:gd name="T41" fmla="*/ 127 h 127"/>
                <a:gd name="T42" fmla="*/ 42 w 55"/>
                <a:gd name="T43" fmla="*/ 121 h 127"/>
                <a:gd name="T44" fmla="*/ 42 w 55"/>
                <a:gd name="T45" fmla="*/ 121 h 127"/>
                <a:gd name="T46" fmla="*/ 42 w 55"/>
                <a:gd name="T47" fmla="*/ 121 h 127"/>
                <a:gd name="T48" fmla="*/ 42 w 55"/>
                <a:gd name="T49" fmla="*/ 22 h 127"/>
                <a:gd name="T50" fmla="*/ 46 w 55"/>
                <a:gd name="T51" fmla="*/ 22 h 127"/>
                <a:gd name="T52" fmla="*/ 46 w 55"/>
                <a:gd name="T53" fmla="*/ 66 h 127"/>
                <a:gd name="T54" fmla="*/ 51 w 55"/>
                <a:gd name="T55" fmla="*/ 71 h 127"/>
                <a:gd name="T56" fmla="*/ 55 w 55"/>
                <a:gd name="T57" fmla="*/ 66 h 127"/>
                <a:gd name="T58" fmla="*/ 55 w 55"/>
                <a:gd name="T59" fmla="*/ 16 h 127"/>
                <a:gd name="T60" fmla="*/ 55 w 55"/>
                <a:gd name="T61" fmla="*/ 1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27">
                  <a:moveTo>
                    <a:pt x="55" y="16"/>
                  </a:moveTo>
                  <a:cubicBezTo>
                    <a:pt x="55" y="1"/>
                    <a:pt x="42" y="0"/>
                    <a:pt x="28" y="0"/>
                  </a:cubicBezTo>
                  <a:cubicBezTo>
                    <a:pt x="14" y="0"/>
                    <a:pt x="0" y="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2" y="71"/>
                    <a:pt x="5" y="71"/>
                  </a:cubicBezTo>
                  <a:cubicBezTo>
                    <a:pt x="8" y="71"/>
                    <a:pt x="10" y="69"/>
                    <a:pt x="10" y="66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3" y="124"/>
                    <a:pt x="16" y="127"/>
                    <a:pt x="19" y="127"/>
                  </a:cubicBezTo>
                  <a:cubicBezTo>
                    <a:pt x="22" y="127"/>
                    <a:pt x="24" y="125"/>
                    <a:pt x="25" y="122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5" y="64"/>
                    <a:pt x="25" y="61"/>
                    <a:pt x="28" y="61"/>
                  </a:cubicBezTo>
                  <a:cubicBezTo>
                    <a:pt x="30" y="61"/>
                    <a:pt x="30" y="64"/>
                    <a:pt x="30" y="66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30" y="121"/>
                    <a:pt x="31" y="121"/>
                    <a:pt x="31" y="122"/>
                  </a:cubicBezTo>
                  <a:cubicBezTo>
                    <a:pt x="31" y="125"/>
                    <a:pt x="33" y="127"/>
                    <a:pt x="36" y="127"/>
                  </a:cubicBezTo>
                  <a:cubicBezTo>
                    <a:pt x="40" y="127"/>
                    <a:pt x="42" y="124"/>
                    <a:pt x="42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66"/>
                    <a:pt x="46" y="66"/>
                    <a:pt x="46" y="66"/>
                  </a:cubicBezTo>
                  <a:cubicBezTo>
                    <a:pt x="46" y="69"/>
                    <a:pt x="48" y="71"/>
                    <a:pt x="51" y="71"/>
                  </a:cubicBezTo>
                  <a:cubicBezTo>
                    <a:pt x="53" y="71"/>
                    <a:pt x="55" y="69"/>
                    <a:pt x="55" y="6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6"/>
                    <a:pt x="55" y="16"/>
                    <a:pt x="5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4987830" y="2094282"/>
            <a:ext cx="352122" cy="729960"/>
            <a:chOff x="5766978" y="2630458"/>
            <a:chExt cx="384100" cy="79625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1" name="Oval 7"/>
            <p:cNvSpPr>
              <a:spLocks noChangeArrowheads="1"/>
            </p:cNvSpPr>
            <p:nvPr/>
          </p:nvSpPr>
          <p:spPr bwMode="auto">
            <a:xfrm>
              <a:off x="5844661" y="2630458"/>
              <a:ext cx="116525" cy="1273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92" name="Freeform 8"/>
            <p:cNvSpPr/>
            <p:nvPr/>
          </p:nvSpPr>
          <p:spPr bwMode="auto">
            <a:xfrm>
              <a:off x="5766978" y="2783667"/>
              <a:ext cx="384100" cy="643043"/>
            </a:xfrm>
            <a:custGeom>
              <a:avLst/>
              <a:gdLst>
                <a:gd name="T0" fmla="*/ 73 w 75"/>
                <a:gd name="T1" fmla="*/ 16 h 126"/>
                <a:gd name="T2" fmla="*/ 65 w 75"/>
                <a:gd name="T3" fmla="*/ 16 h 126"/>
                <a:gd name="T4" fmla="*/ 55 w 75"/>
                <a:gd name="T5" fmla="*/ 26 h 126"/>
                <a:gd name="T6" fmla="*/ 55 w 75"/>
                <a:gd name="T7" fmla="*/ 16 h 126"/>
                <a:gd name="T8" fmla="*/ 55 w 75"/>
                <a:gd name="T9" fmla="*/ 16 h 126"/>
                <a:gd name="T10" fmla="*/ 28 w 75"/>
                <a:gd name="T11" fmla="*/ 0 h 126"/>
                <a:gd name="T12" fmla="*/ 0 w 75"/>
                <a:gd name="T13" fmla="*/ 16 h 126"/>
                <a:gd name="T14" fmla="*/ 0 w 75"/>
                <a:gd name="T15" fmla="*/ 16 h 126"/>
                <a:gd name="T16" fmla="*/ 0 w 75"/>
                <a:gd name="T17" fmla="*/ 65 h 126"/>
                <a:gd name="T18" fmla="*/ 5 w 75"/>
                <a:gd name="T19" fmla="*/ 70 h 126"/>
                <a:gd name="T20" fmla="*/ 10 w 75"/>
                <a:gd name="T21" fmla="*/ 65 h 126"/>
                <a:gd name="T22" fmla="*/ 10 w 75"/>
                <a:gd name="T23" fmla="*/ 21 h 126"/>
                <a:gd name="T24" fmla="*/ 13 w 75"/>
                <a:gd name="T25" fmla="*/ 21 h 126"/>
                <a:gd name="T26" fmla="*/ 13 w 75"/>
                <a:gd name="T27" fmla="*/ 120 h 126"/>
                <a:gd name="T28" fmla="*/ 13 w 75"/>
                <a:gd name="T29" fmla="*/ 120 h 126"/>
                <a:gd name="T30" fmla="*/ 13 w 75"/>
                <a:gd name="T31" fmla="*/ 120 h 126"/>
                <a:gd name="T32" fmla="*/ 19 w 75"/>
                <a:gd name="T33" fmla="*/ 126 h 126"/>
                <a:gd name="T34" fmla="*/ 25 w 75"/>
                <a:gd name="T35" fmla="*/ 121 h 126"/>
                <a:gd name="T36" fmla="*/ 25 w 75"/>
                <a:gd name="T37" fmla="*/ 121 h 126"/>
                <a:gd name="T38" fmla="*/ 25 w 75"/>
                <a:gd name="T39" fmla="*/ 66 h 126"/>
                <a:gd name="T40" fmla="*/ 28 w 75"/>
                <a:gd name="T41" fmla="*/ 61 h 126"/>
                <a:gd name="T42" fmla="*/ 30 w 75"/>
                <a:gd name="T43" fmla="*/ 66 h 126"/>
                <a:gd name="T44" fmla="*/ 30 w 75"/>
                <a:gd name="T45" fmla="*/ 121 h 126"/>
                <a:gd name="T46" fmla="*/ 31 w 75"/>
                <a:gd name="T47" fmla="*/ 121 h 126"/>
                <a:gd name="T48" fmla="*/ 36 w 75"/>
                <a:gd name="T49" fmla="*/ 126 h 126"/>
                <a:gd name="T50" fmla="*/ 42 w 75"/>
                <a:gd name="T51" fmla="*/ 120 h 126"/>
                <a:gd name="T52" fmla="*/ 42 w 75"/>
                <a:gd name="T53" fmla="*/ 120 h 126"/>
                <a:gd name="T54" fmla="*/ 42 w 75"/>
                <a:gd name="T55" fmla="*/ 21 h 126"/>
                <a:gd name="T56" fmla="*/ 45 w 75"/>
                <a:gd name="T57" fmla="*/ 21 h 126"/>
                <a:gd name="T58" fmla="*/ 45 w 75"/>
                <a:gd name="T59" fmla="*/ 36 h 126"/>
                <a:gd name="T60" fmla="*/ 45 w 75"/>
                <a:gd name="T61" fmla="*/ 41 h 126"/>
                <a:gd name="T62" fmla="*/ 45 w 75"/>
                <a:gd name="T63" fmla="*/ 50 h 126"/>
                <a:gd name="T64" fmla="*/ 73 w 75"/>
                <a:gd name="T65" fmla="*/ 24 h 126"/>
                <a:gd name="T66" fmla="*/ 73 w 75"/>
                <a:gd name="T67" fmla="*/ 1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5" h="126">
                  <a:moveTo>
                    <a:pt x="73" y="16"/>
                  </a:moveTo>
                  <a:cubicBezTo>
                    <a:pt x="71" y="14"/>
                    <a:pt x="68" y="14"/>
                    <a:pt x="65" y="1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"/>
                    <a:pt x="42" y="0"/>
                    <a:pt x="28" y="0"/>
                  </a:cubicBezTo>
                  <a:cubicBezTo>
                    <a:pt x="14" y="0"/>
                    <a:pt x="0" y="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8"/>
                    <a:pt x="2" y="70"/>
                    <a:pt x="5" y="70"/>
                  </a:cubicBezTo>
                  <a:cubicBezTo>
                    <a:pt x="8" y="70"/>
                    <a:pt x="10" y="68"/>
                    <a:pt x="10" y="65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4"/>
                    <a:pt x="16" y="126"/>
                    <a:pt x="19" y="126"/>
                  </a:cubicBezTo>
                  <a:cubicBezTo>
                    <a:pt x="22" y="126"/>
                    <a:pt x="24" y="124"/>
                    <a:pt x="25" y="121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5" y="63"/>
                    <a:pt x="25" y="61"/>
                    <a:pt x="28" y="61"/>
                  </a:cubicBezTo>
                  <a:cubicBezTo>
                    <a:pt x="30" y="61"/>
                    <a:pt x="30" y="63"/>
                    <a:pt x="30" y="66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30" y="121"/>
                    <a:pt x="31" y="121"/>
                    <a:pt x="31" y="121"/>
                  </a:cubicBezTo>
                  <a:cubicBezTo>
                    <a:pt x="31" y="124"/>
                    <a:pt x="33" y="126"/>
                    <a:pt x="36" y="126"/>
                  </a:cubicBezTo>
                  <a:cubicBezTo>
                    <a:pt x="40" y="126"/>
                    <a:pt x="42" y="124"/>
                    <a:pt x="42" y="120"/>
                  </a:cubicBezTo>
                  <a:cubicBezTo>
                    <a:pt x="42" y="120"/>
                    <a:pt x="42" y="120"/>
                    <a:pt x="42" y="120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75" y="21"/>
                    <a:pt x="75" y="18"/>
                    <a:pt x="7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3324217" y="2620360"/>
            <a:ext cx="336296" cy="735894"/>
            <a:chOff x="4709625" y="4322223"/>
            <a:chExt cx="366837" cy="8027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4" name="Freeform 11"/>
            <p:cNvSpPr/>
            <p:nvPr/>
          </p:nvSpPr>
          <p:spPr bwMode="auto">
            <a:xfrm>
              <a:off x="4862833" y="4322223"/>
              <a:ext cx="116525" cy="122998"/>
            </a:xfrm>
            <a:custGeom>
              <a:avLst/>
              <a:gdLst>
                <a:gd name="T0" fmla="*/ 1 w 23"/>
                <a:gd name="T1" fmla="*/ 12 h 24"/>
                <a:gd name="T2" fmla="*/ 12 w 23"/>
                <a:gd name="T3" fmla="*/ 24 h 24"/>
                <a:gd name="T4" fmla="*/ 23 w 23"/>
                <a:gd name="T5" fmla="*/ 12 h 24"/>
                <a:gd name="T6" fmla="*/ 12 w 23"/>
                <a:gd name="T7" fmla="*/ 0 h 24"/>
                <a:gd name="T8" fmla="*/ 1 w 23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1" y="12"/>
                  </a:moveTo>
                  <a:cubicBezTo>
                    <a:pt x="0" y="18"/>
                    <a:pt x="5" y="24"/>
                    <a:pt x="12" y="24"/>
                  </a:cubicBezTo>
                  <a:cubicBezTo>
                    <a:pt x="18" y="24"/>
                    <a:pt x="23" y="19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  <a:cubicBezTo>
                    <a:pt x="6" y="0"/>
                    <a:pt x="1" y="5"/>
                    <a:pt x="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95" name="Freeform 12"/>
            <p:cNvSpPr/>
            <p:nvPr/>
          </p:nvSpPr>
          <p:spPr bwMode="auto">
            <a:xfrm>
              <a:off x="4709625" y="4453853"/>
              <a:ext cx="362521" cy="537308"/>
            </a:xfrm>
            <a:custGeom>
              <a:avLst/>
              <a:gdLst>
                <a:gd name="T0" fmla="*/ 1 w 71"/>
                <a:gd name="T1" fmla="*/ 44 h 105"/>
                <a:gd name="T2" fmla="*/ 5 w 71"/>
                <a:gd name="T3" fmla="*/ 19 h 105"/>
                <a:gd name="T4" fmla="*/ 8 w 71"/>
                <a:gd name="T5" fmla="*/ 15 h 105"/>
                <a:gd name="T6" fmla="*/ 32 w 71"/>
                <a:gd name="T7" fmla="*/ 1 h 105"/>
                <a:gd name="T8" fmla="*/ 32 w 71"/>
                <a:gd name="T9" fmla="*/ 1 h 105"/>
                <a:gd name="T10" fmla="*/ 33 w 71"/>
                <a:gd name="T11" fmla="*/ 1 h 105"/>
                <a:gd name="T12" fmla="*/ 33 w 71"/>
                <a:gd name="T13" fmla="*/ 1 h 105"/>
                <a:gd name="T14" fmla="*/ 33 w 71"/>
                <a:gd name="T15" fmla="*/ 1 h 105"/>
                <a:gd name="T16" fmla="*/ 33 w 71"/>
                <a:gd name="T17" fmla="*/ 1 h 105"/>
                <a:gd name="T18" fmla="*/ 34 w 71"/>
                <a:gd name="T19" fmla="*/ 1 h 105"/>
                <a:gd name="T20" fmla="*/ 34 w 71"/>
                <a:gd name="T21" fmla="*/ 1 h 105"/>
                <a:gd name="T22" fmla="*/ 34 w 71"/>
                <a:gd name="T23" fmla="*/ 0 h 105"/>
                <a:gd name="T24" fmla="*/ 34 w 71"/>
                <a:gd name="T25" fmla="*/ 0 h 105"/>
                <a:gd name="T26" fmla="*/ 35 w 71"/>
                <a:gd name="T27" fmla="*/ 0 h 105"/>
                <a:gd name="T28" fmla="*/ 35 w 71"/>
                <a:gd name="T29" fmla="*/ 0 h 105"/>
                <a:gd name="T30" fmla="*/ 35 w 71"/>
                <a:gd name="T31" fmla="*/ 0 h 105"/>
                <a:gd name="T32" fmla="*/ 36 w 71"/>
                <a:gd name="T33" fmla="*/ 0 h 105"/>
                <a:gd name="T34" fmla="*/ 36 w 71"/>
                <a:gd name="T35" fmla="*/ 0 h 105"/>
                <a:gd name="T36" fmla="*/ 36 w 71"/>
                <a:gd name="T37" fmla="*/ 0 h 105"/>
                <a:gd name="T38" fmla="*/ 36 w 71"/>
                <a:gd name="T39" fmla="*/ 1 h 105"/>
                <a:gd name="T40" fmla="*/ 37 w 71"/>
                <a:gd name="T41" fmla="*/ 1 h 105"/>
                <a:gd name="T42" fmla="*/ 37 w 71"/>
                <a:gd name="T43" fmla="*/ 1 h 105"/>
                <a:gd name="T44" fmla="*/ 48 w 71"/>
                <a:gd name="T45" fmla="*/ 5 h 105"/>
                <a:gd name="T46" fmla="*/ 52 w 71"/>
                <a:gd name="T47" fmla="*/ 11 h 105"/>
                <a:gd name="T48" fmla="*/ 48 w 71"/>
                <a:gd name="T49" fmla="*/ 47 h 105"/>
                <a:gd name="T50" fmla="*/ 48 w 71"/>
                <a:gd name="T51" fmla="*/ 48 h 105"/>
                <a:gd name="T52" fmla="*/ 68 w 71"/>
                <a:gd name="T53" fmla="*/ 59 h 105"/>
                <a:gd name="T54" fmla="*/ 71 w 71"/>
                <a:gd name="T55" fmla="*/ 65 h 105"/>
                <a:gd name="T56" fmla="*/ 67 w 71"/>
                <a:gd name="T57" fmla="*/ 99 h 105"/>
                <a:gd name="T58" fmla="*/ 61 w 71"/>
                <a:gd name="T59" fmla="*/ 105 h 105"/>
                <a:gd name="T60" fmla="*/ 55 w 71"/>
                <a:gd name="T61" fmla="*/ 99 h 105"/>
                <a:gd name="T62" fmla="*/ 59 w 71"/>
                <a:gd name="T63" fmla="*/ 69 h 105"/>
                <a:gd name="T64" fmla="*/ 29 w 71"/>
                <a:gd name="T65" fmla="*/ 51 h 105"/>
                <a:gd name="T66" fmla="*/ 29 w 71"/>
                <a:gd name="T67" fmla="*/ 50 h 105"/>
                <a:gd name="T68" fmla="*/ 29 w 71"/>
                <a:gd name="T69" fmla="*/ 50 h 105"/>
                <a:gd name="T70" fmla="*/ 28 w 71"/>
                <a:gd name="T71" fmla="*/ 50 h 105"/>
                <a:gd name="T72" fmla="*/ 28 w 71"/>
                <a:gd name="T73" fmla="*/ 50 h 105"/>
                <a:gd name="T74" fmla="*/ 28 w 71"/>
                <a:gd name="T75" fmla="*/ 50 h 105"/>
                <a:gd name="T76" fmla="*/ 28 w 71"/>
                <a:gd name="T77" fmla="*/ 50 h 105"/>
                <a:gd name="T78" fmla="*/ 27 w 71"/>
                <a:gd name="T79" fmla="*/ 49 h 105"/>
                <a:gd name="T80" fmla="*/ 27 w 71"/>
                <a:gd name="T81" fmla="*/ 49 h 105"/>
                <a:gd name="T82" fmla="*/ 27 w 71"/>
                <a:gd name="T83" fmla="*/ 49 h 105"/>
                <a:gd name="T84" fmla="*/ 27 w 71"/>
                <a:gd name="T85" fmla="*/ 48 h 105"/>
                <a:gd name="T86" fmla="*/ 27 w 71"/>
                <a:gd name="T87" fmla="*/ 48 h 105"/>
                <a:gd name="T88" fmla="*/ 26 w 71"/>
                <a:gd name="T89" fmla="*/ 47 h 105"/>
                <a:gd name="T90" fmla="*/ 26 w 71"/>
                <a:gd name="T91" fmla="*/ 47 h 105"/>
                <a:gd name="T92" fmla="*/ 26 w 71"/>
                <a:gd name="T93" fmla="*/ 46 h 105"/>
                <a:gd name="T94" fmla="*/ 26 w 71"/>
                <a:gd name="T95" fmla="*/ 46 h 105"/>
                <a:gd name="T96" fmla="*/ 26 w 71"/>
                <a:gd name="T97" fmla="*/ 46 h 105"/>
                <a:gd name="T98" fmla="*/ 26 w 71"/>
                <a:gd name="T99" fmla="*/ 46 h 105"/>
                <a:gd name="T100" fmla="*/ 26 w 71"/>
                <a:gd name="T101" fmla="*/ 45 h 105"/>
                <a:gd name="T102" fmla="*/ 26 w 71"/>
                <a:gd name="T103" fmla="*/ 45 h 105"/>
                <a:gd name="T104" fmla="*/ 26 w 71"/>
                <a:gd name="T105" fmla="*/ 45 h 105"/>
                <a:gd name="T106" fmla="*/ 26 w 71"/>
                <a:gd name="T107" fmla="*/ 45 h 105"/>
                <a:gd name="T108" fmla="*/ 29 w 71"/>
                <a:gd name="T109" fmla="*/ 18 h 105"/>
                <a:gd name="T110" fmla="*/ 16 w 71"/>
                <a:gd name="T111" fmla="*/ 25 h 105"/>
                <a:gd name="T112" fmla="*/ 12 w 71"/>
                <a:gd name="T113" fmla="*/ 47 h 105"/>
                <a:gd name="T114" fmla="*/ 5 w 71"/>
                <a:gd name="T115" fmla="*/ 52 h 105"/>
                <a:gd name="T116" fmla="*/ 1 w 71"/>
                <a:gd name="T117" fmla="*/ 4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105">
                  <a:moveTo>
                    <a:pt x="1" y="44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6" y="18"/>
                    <a:pt x="7" y="16"/>
                    <a:pt x="8" y="15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1" y="6"/>
                    <a:pt x="52" y="9"/>
                    <a:pt x="52" y="11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7"/>
                    <a:pt x="48" y="47"/>
                    <a:pt x="48" y="48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70" y="61"/>
                    <a:pt x="71" y="63"/>
                    <a:pt x="71" y="65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7" y="102"/>
                    <a:pt x="64" y="105"/>
                    <a:pt x="61" y="105"/>
                  </a:cubicBezTo>
                  <a:cubicBezTo>
                    <a:pt x="58" y="105"/>
                    <a:pt x="55" y="102"/>
                    <a:pt x="55" y="99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1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49"/>
                    <a:pt x="28" y="49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7"/>
                    <a:pt x="26" y="47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1" y="50"/>
                    <a:pt x="8" y="52"/>
                    <a:pt x="5" y="52"/>
                  </a:cubicBezTo>
                  <a:cubicBezTo>
                    <a:pt x="2" y="51"/>
                    <a:pt x="0" y="48"/>
                    <a:pt x="1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96" name="Freeform 13"/>
            <p:cNvSpPr/>
            <p:nvPr/>
          </p:nvSpPr>
          <p:spPr bwMode="auto">
            <a:xfrm>
              <a:off x="4802413" y="4730059"/>
              <a:ext cx="105735" cy="394889"/>
            </a:xfrm>
            <a:custGeom>
              <a:avLst/>
              <a:gdLst>
                <a:gd name="T0" fmla="*/ 1 w 21"/>
                <a:gd name="T1" fmla="*/ 69 h 77"/>
                <a:gd name="T2" fmla="*/ 10 w 21"/>
                <a:gd name="T3" fmla="*/ 0 h 77"/>
                <a:gd name="T4" fmla="*/ 10 w 21"/>
                <a:gd name="T5" fmla="*/ 0 h 77"/>
                <a:gd name="T6" fmla="*/ 21 w 21"/>
                <a:gd name="T7" fmla="*/ 6 h 77"/>
                <a:gd name="T8" fmla="*/ 12 w 21"/>
                <a:gd name="T9" fmla="*/ 71 h 77"/>
                <a:gd name="T10" fmla="*/ 5 w 21"/>
                <a:gd name="T11" fmla="*/ 76 h 77"/>
                <a:gd name="T12" fmla="*/ 1 w 21"/>
                <a:gd name="T13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7">
                  <a:moveTo>
                    <a:pt x="1" y="69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1" y="74"/>
                    <a:pt x="8" y="77"/>
                    <a:pt x="5" y="76"/>
                  </a:cubicBezTo>
                  <a:cubicBezTo>
                    <a:pt x="2" y="75"/>
                    <a:pt x="0" y="72"/>
                    <a:pt x="1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97" name="Freeform 14"/>
            <p:cNvSpPr/>
            <p:nvPr/>
          </p:nvSpPr>
          <p:spPr bwMode="auto">
            <a:xfrm>
              <a:off x="4975042" y="4576851"/>
              <a:ext cx="101420" cy="112209"/>
            </a:xfrm>
            <a:custGeom>
              <a:avLst/>
              <a:gdLst>
                <a:gd name="T0" fmla="*/ 2 w 20"/>
                <a:gd name="T1" fmla="*/ 0 h 22"/>
                <a:gd name="T2" fmla="*/ 17 w 20"/>
                <a:gd name="T3" fmla="*/ 10 h 22"/>
                <a:gd name="T4" fmla="*/ 18 w 20"/>
                <a:gd name="T5" fmla="*/ 18 h 22"/>
                <a:gd name="T6" fmla="*/ 10 w 20"/>
                <a:gd name="T7" fmla="*/ 20 h 22"/>
                <a:gd name="T8" fmla="*/ 0 w 20"/>
                <a:gd name="T9" fmla="*/ 13 h 22"/>
                <a:gd name="T10" fmla="*/ 2 w 20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2">
                  <a:moveTo>
                    <a:pt x="2" y="0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9" y="12"/>
                    <a:pt x="20" y="15"/>
                    <a:pt x="18" y="18"/>
                  </a:cubicBezTo>
                  <a:cubicBezTo>
                    <a:pt x="17" y="21"/>
                    <a:pt x="13" y="22"/>
                    <a:pt x="10" y="20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</p:grpSp>
      <p:sp>
        <p:nvSpPr>
          <p:cNvPr id="98" name="Freeform 16"/>
          <p:cNvSpPr/>
          <p:nvPr/>
        </p:nvSpPr>
        <p:spPr bwMode="auto">
          <a:xfrm>
            <a:off x="1503692" y="3683777"/>
            <a:ext cx="1200774" cy="496531"/>
          </a:xfrm>
          <a:custGeom>
            <a:avLst/>
            <a:gdLst>
              <a:gd name="T0" fmla="*/ 255 w 256"/>
              <a:gd name="T1" fmla="*/ 0 h 106"/>
              <a:gd name="T2" fmla="*/ 130 w 256"/>
              <a:gd name="T3" fmla="*/ 3 h 106"/>
              <a:gd name="T4" fmla="*/ 0 w 256"/>
              <a:gd name="T5" fmla="*/ 96 h 106"/>
              <a:gd name="T6" fmla="*/ 4 w 256"/>
              <a:gd name="T7" fmla="*/ 106 h 106"/>
              <a:gd name="T8" fmla="*/ 133 w 256"/>
              <a:gd name="T9" fmla="*/ 14 h 106"/>
              <a:gd name="T10" fmla="*/ 256 w 256"/>
              <a:gd name="T11" fmla="*/ 11 h 106"/>
              <a:gd name="T12" fmla="*/ 255 w 256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06">
                <a:moveTo>
                  <a:pt x="255" y="0"/>
                </a:moveTo>
                <a:cubicBezTo>
                  <a:pt x="130" y="3"/>
                  <a:pt x="130" y="3"/>
                  <a:pt x="130" y="3"/>
                </a:cubicBezTo>
                <a:cubicBezTo>
                  <a:pt x="0" y="96"/>
                  <a:pt x="0" y="96"/>
                  <a:pt x="0" y="96"/>
                </a:cubicBezTo>
                <a:cubicBezTo>
                  <a:pt x="4" y="106"/>
                  <a:pt x="4" y="106"/>
                  <a:pt x="4" y="106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6" y="7"/>
                  <a:pt x="255" y="3"/>
                  <a:pt x="255" y="0"/>
                </a:cubicBez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</a:endParaRPr>
          </a:p>
        </p:txBody>
      </p:sp>
      <p:sp>
        <p:nvSpPr>
          <p:cNvPr id="99" name="Freeform 16"/>
          <p:cNvSpPr/>
          <p:nvPr/>
        </p:nvSpPr>
        <p:spPr bwMode="auto">
          <a:xfrm>
            <a:off x="2964780" y="3231570"/>
            <a:ext cx="1200774" cy="496531"/>
          </a:xfrm>
          <a:custGeom>
            <a:avLst/>
            <a:gdLst>
              <a:gd name="T0" fmla="*/ 255 w 256"/>
              <a:gd name="T1" fmla="*/ 0 h 106"/>
              <a:gd name="T2" fmla="*/ 130 w 256"/>
              <a:gd name="T3" fmla="*/ 3 h 106"/>
              <a:gd name="T4" fmla="*/ 0 w 256"/>
              <a:gd name="T5" fmla="*/ 96 h 106"/>
              <a:gd name="T6" fmla="*/ 4 w 256"/>
              <a:gd name="T7" fmla="*/ 106 h 106"/>
              <a:gd name="T8" fmla="*/ 133 w 256"/>
              <a:gd name="T9" fmla="*/ 14 h 106"/>
              <a:gd name="T10" fmla="*/ 256 w 256"/>
              <a:gd name="T11" fmla="*/ 11 h 106"/>
              <a:gd name="T12" fmla="*/ 255 w 256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06">
                <a:moveTo>
                  <a:pt x="255" y="0"/>
                </a:moveTo>
                <a:cubicBezTo>
                  <a:pt x="130" y="3"/>
                  <a:pt x="130" y="3"/>
                  <a:pt x="130" y="3"/>
                </a:cubicBezTo>
                <a:cubicBezTo>
                  <a:pt x="0" y="96"/>
                  <a:pt x="0" y="96"/>
                  <a:pt x="0" y="96"/>
                </a:cubicBezTo>
                <a:cubicBezTo>
                  <a:pt x="4" y="106"/>
                  <a:pt x="4" y="106"/>
                  <a:pt x="4" y="106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6" y="7"/>
                  <a:pt x="255" y="3"/>
                  <a:pt x="255" y="0"/>
                </a:cubicBez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</a:endParaRPr>
          </a:p>
        </p:txBody>
      </p:sp>
      <p:sp>
        <p:nvSpPr>
          <p:cNvPr id="100" name="Freeform 16"/>
          <p:cNvSpPr/>
          <p:nvPr/>
        </p:nvSpPr>
        <p:spPr bwMode="auto">
          <a:xfrm>
            <a:off x="4459358" y="2803418"/>
            <a:ext cx="1200774" cy="496531"/>
          </a:xfrm>
          <a:custGeom>
            <a:avLst/>
            <a:gdLst>
              <a:gd name="T0" fmla="*/ 255 w 256"/>
              <a:gd name="T1" fmla="*/ 0 h 106"/>
              <a:gd name="T2" fmla="*/ 130 w 256"/>
              <a:gd name="T3" fmla="*/ 3 h 106"/>
              <a:gd name="T4" fmla="*/ 0 w 256"/>
              <a:gd name="T5" fmla="*/ 96 h 106"/>
              <a:gd name="T6" fmla="*/ 4 w 256"/>
              <a:gd name="T7" fmla="*/ 106 h 106"/>
              <a:gd name="T8" fmla="*/ 133 w 256"/>
              <a:gd name="T9" fmla="*/ 14 h 106"/>
              <a:gd name="T10" fmla="*/ 256 w 256"/>
              <a:gd name="T11" fmla="*/ 11 h 106"/>
              <a:gd name="T12" fmla="*/ 255 w 256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06">
                <a:moveTo>
                  <a:pt x="255" y="0"/>
                </a:moveTo>
                <a:cubicBezTo>
                  <a:pt x="130" y="3"/>
                  <a:pt x="130" y="3"/>
                  <a:pt x="130" y="3"/>
                </a:cubicBezTo>
                <a:cubicBezTo>
                  <a:pt x="0" y="96"/>
                  <a:pt x="0" y="96"/>
                  <a:pt x="0" y="96"/>
                </a:cubicBezTo>
                <a:cubicBezTo>
                  <a:pt x="4" y="106"/>
                  <a:pt x="4" y="106"/>
                  <a:pt x="4" y="106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6" y="7"/>
                  <a:pt x="255" y="3"/>
                  <a:pt x="255" y="0"/>
                </a:cubicBez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6358943" y="1618928"/>
            <a:ext cx="485630" cy="796668"/>
            <a:chOff x="8472488" y="3105150"/>
            <a:chExt cx="525463" cy="862013"/>
          </a:xfrm>
          <a:solidFill>
            <a:srgbClr val="577188"/>
          </a:solidFill>
        </p:grpSpPr>
        <p:sp>
          <p:nvSpPr>
            <p:cNvPr id="102" name="Oval 288"/>
            <p:cNvSpPr>
              <a:spLocks noChangeArrowheads="1"/>
            </p:cNvSpPr>
            <p:nvPr/>
          </p:nvSpPr>
          <p:spPr bwMode="auto">
            <a:xfrm>
              <a:off x="8672513" y="3105150"/>
              <a:ext cx="127000" cy="136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103" name="Freeform 289"/>
            <p:cNvSpPr/>
            <p:nvPr/>
          </p:nvSpPr>
          <p:spPr bwMode="auto">
            <a:xfrm>
              <a:off x="8472488" y="3268663"/>
              <a:ext cx="525463" cy="698500"/>
            </a:xfrm>
            <a:custGeom>
              <a:avLst/>
              <a:gdLst>
                <a:gd name="T0" fmla="*/ 135 w 137"/>
                <a:gd name="T1" fmla="*/ 35 h 184"/>
                <a:gd name="T2" fmla="*/ 125 w 137"/>
                <a:gd name="T3" fmla="*/ 32 h 184"/>
                <a:gd name="T4" fmla="*/ 109 w 137"/>
                <a:gd name="T5" fmla="*/ 39 h 184"/>
                <a:gd name="T6" fmla="*/ 109 w 137"/>
                <a:gd name="T7" fmla="*/ 23 h 184"/>
                <a:gd name="T8" fmla="*/ 109 w 137"/>
                <a:gd name="T9" fmla="*/ 23 h 184"/>
                <a:gd name="T10" fmla="*/ 68 w 137"/>
                <a:gd name="T11" fmla="*/ 0 h 184"/>
                <a:gd name="T12" fmla="*/ 28 w 137"/>
                <a:gd name="T13" fmla="*/ 23 h 184"/>
                <a:gd name="T14" fmla="*/ 28 w 137"/>
                <a:gd name="T15" fmla="*/ 23 h 184"/>
                <a:gd name="T16" fmla="*/ 28 w 137"/>
                <a:gd name="T17" fmla="*/ 39 h 184"/>
                <a:gd name="T18" fmla="*/ 12 w 137"/>
                <a:gd name="T19" fmla="*/ 32 h 184"/>
                <a:gd name="T20" fmla="*/ 2 w 137"/>
                <a:gd name="T21" fmla="*/ 35 h 184"/>
                <a:gd name="T22" fmla="*/ 6 w 137"/>
                <a:gd name="T23" fmla="*/ 45 h 184"/>
                <a:gd name="T24" fmla="*/ 43 w 137"/>
                <a:gd name="T25" fmla="*/ 63 h 184"/>
                <a:gd name="T26" fmla="*/ 43 w 137"/>
                <a:gd name="T27" fmla="*/ 31 h 184"/>
                <a:gd name="T28" fmla="*/ 47 w 137"/>
                <a:gd name="T29" fmla="*/ 31 h 184"/>
                <a:gd name="T30" fmla="*/ 47 w 137"/>
                <a:gd name="T31" fmla="*/ 175 h 184"/>
                <a:gd name="T32" fmla="*/ 47 w 137"/>
                <a:gd name="T33" fmla="*/ 175 h 184"/>
                <a:gd name="T34" fmla="*/ 47 w 137"/>
                <a:gd name="T35" fmla="*/ 175 h 184"/>
                <a:gd name="T36" fmla="*/ 56 w 137"/>
                <a:gd name="T37" fmla="*/ 184 h 184"/>
                <a:gd name="T38" fmla="*/ 64 w 137"/>
                <a:gd name="T39" fmla="*/ 176 h 184"/>
                <a:gd name="T40" fmla="*/ 64 w 137"/>
                <a:gd name="T41" fmla="*/ 176 h 184"/>
                <a:gd name="T42" fmla="*/ 64 w 137"/>
                <a:gd name="T43" fmla="*/ 96 h 184"/>
                <a:gd name="T44" fmla="*/ 68 w 137"/>
                <a:gd name="T45" fmla="*/ 89 h 184"/>
                <a:gd name="T46" fmla="*/ 73 w 137"/>
                <a:gd name="T47" fmla="*/ 96 h 184"/>
                <a:gd name="T48" fmla="*/ 73 w 137"/>
                <a:gd name="T49" fmla="*/ 176 h 184"/>
                <a:gd name="T50" fmla="*/ 73 w 137"/>
                <a:gd name="T51" fmla="*/ 176 h 184"/>
                <a:gd name="T52" fmla="*/ 81 w 137"/>
                <a:gd name="T53" fmla="*/ 184 h 184"/>
                <a:gd name="T54" fmla="*/ 90 w 137"/>
                <a:gd name="T55" fmla="*/ 175 h 184"/>
                <a:gd name="T56" fmla="*/ 90 w 137"/>
                <a:gd name="T57" fmla="*/ 175 h 184"/>
                <a:gd name="T58" fmla="*/ 90 w 137"/>
                <a:gd name="T59" fmla="*/ 31 h 184"/>
                <a:gd name="T60" fmla="*/ 94 w 137"/>
                <a:gd name="T61" fmla="*/ 31 h 184"/>
                <a:gd name="T62" fmla="*/ 94 w 137"/>
                <a:gd name="T63" fmla="*/ 63 h 184"/>
                <a:gd name="T64" fmla="*/ 131 w 137"/>
                <a:gd name="T65" fmla="*/ 45 h 184"/>
                <a:gd name="T66" fmla="*/ 135 w 137"/>
                <a:gd name="T67" fmla="*/ 3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7" h="184">
                  <a:moveTo>
                    <a:pt x="135" y="35"/>
                  </a:moveTo>
                  <a:cubicBezTo>
                    <a:pt x="134" y="31"/>
                    <a:pt x="129" y="30"/>
                    <a:pt x="125" y="32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8" y="1"/>
                    <a:pt x="89" y="0"/>
                    <a:pt x="68" y="0"/>
                  </a:cubicBezTo>
                  <a:cubicBezTo>
                    <a:pt x="48" y="0"/>
                    <a:pt x="29" y="1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8" y="30"/>
                    <a:pt x="3" y="31"/>
                    <a:pt x="2" y="35"/>
                  </a:cubicBezTo>
                  <a:cubicBezTo>
                    <a:pt x="0" y="38"/>
                    <a:pt x="2" y="43"/>
                    <a:pt x="6" y="45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175"/>
                    <a:pt x="47" y="175"/>
                    <a:pt x="47" y="175"/>
                  </a:cubicBezTo>
                  <a:cubicBezTo>
                    <a:pt x="47" y="175"/>
                    <a:pt x="47" y="175"/>
                    <a:pt x="47" y="175"/>
                  </a:cubicBezTo>
                  <a:cubicBezTo>
                    <a:pt x="47" y="175"/>
                    <a:pt x="47" y="175"/>
                    <a:pt x="47" y="175"/>
                  </a:cubicBezTo>
                  <a:cubicBezTo>
                    <a:pt x="47" y="180"/>
                    <a:pt x="51" y="184"/>
                    <a:pt x="56" y="184"/>
                  </a:cubicBezTo>
                  <a:cubicBezTo>
                    <a:pt x="60" y="184"/>
                    <a:pt x="64" y="181"/>
                    <a:pt x="64" y="176"/>
                  </a:cubicBezTo>
                  <a:cubicBezTo>
                    <a:pt x="64" y="176"/>
                    <a:pt x="64" y="176"/>
                    <a:pt x="64" y="176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4" y="92"/>
                    <a:pt x="65" y="89"/>
                    <a:pt x="68" y="89"/>
                  </a:cubicBezTo>
                  <a:cubicBezTo>
                    <a:pt x="72" y="89"/>
                    <a:pt x="73" y="92"/>
                    <a:pt x="73" y="96"/>
                  </a:cubicBezTo>
                  <a:cubicBezTo>
                    <a:pt x="73" y="176"/>
                    <a:pt x="73" y="176"/>
                    <a:pt x="73" y="176"/>
                  </a:cubicBezTo>
                  <a:cubicBezTo>
                    <a:pt x="73" y="176"/>
                    <a:pt x="73" y="176"/>
                    <a:pt x="73" y="176"/>
                  </a:cubicBezTo>
                  <a:cubicBezTo>
                    <a:pt x="73" y="181"/>
                    <a:pt x="77" y="184"/>
                    <a:pt x="81" y="184"/>
                  </a:cubicBezTo>
                  <a:cubicBezTo>
                    <a:pt x="86" y="184"/>
                    <a:pt x="90" y="180"/>
                    <a:pt x="90" y="175"/>
                  </a:cubicBezTo>
                  <a:cubicBezTo>
                    <a:pt x="90" y="175"/>
                    <a:pt x="90" y="175"/>
                    <a:pt x="90" y="175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5" y="43"/>
                    <a:pt x="137" y="38"/>
                    <a:pt x="135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</p:grpSp>
      <p:sp>
        <p:nvSpPr>
          <p:cNvPr id="104" name="Freeform 16"/>
          <p:cNvSpPr/>
          <p:nvPr/>
        </p:nvSpPr>
        <p:spPr bwMode="auto">
          <a:xfrm>
            <a:off x="5887905" y="2378968"/>
            <a:ext cx="1200774" cy="496531"/>
          </a:xfrm>
          <a:custGeom>
            <a:avLst/>
            <a:gdLst>
              <a:gd name="T0" fmla="*/ 255 w 256"/>
              <a:gd name="T1" fmla="*/ 0 h 106"/>
              <a:gd name="T2" fmla="*/ 130 w 256"/>
              <a:gd name="T3" fmla="*/ 3 h 106"/>
              <a:gd name="T4" fmla="*/ 0 w 256"/>
              <a:gd name="T5" fmla="*/ 96 h 106"/>
              <a:gd name="T6" fmla="*/ 4 w 256"/>
              <a:gd name="T7" fmla="*/ 106 h 106"/>
              <a:gd name="T8" fmla="*/ 133 w 256"/>
              <a:gd name="T9" fmla="*/ 14 h 106"/>
              <a:gd name="T10" fmla="*/ 256 w 256"/>
              <a:gd name="T11" fmla="*/ 11 h 106"/>
              <a:gd name="T12" fmla="*/ 255 w 256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06">
                <a:moveTo>
                  <a:pt x="255" y="0"/>
                </a:moveTo>
                <a:cubicBezTo>
                  <a:pt x="130" y="3"/>
                  <a:pt x="130" y="3"/>
                  <a:pt x="130" y="3"/>
                </a:cubicBezTo>
                <a:cubicBezTo>
                  <a:pt x="0" y="96"/>
                  <a:pt x="0" y="96"/>
                  <a:pt x="0" y="96"/>
                </a:cubicBezTo>
                <a:cubicBezTo>
                  <a:pt x="4" y="106"/>
                  <a:pt x="4" y="106"/>
                  <a:pt x="4" y="106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6" y="7"/>
                  <a:pt x="255" y="3"/>
                  <a:pt x="255" y="0"/>
                </a:cubicBez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</a:endParaRPr>
          </a:p>
        </p:txBody>
      </p:sp>
      <p:sp>
        <p:nvSpPr>
          <p:cNvPr id="105" name="Freeform 131"/>
          <p:cNvSpPr>
            <a:spLocks noEditPoints="1"/>
          </p:cNvSpPr>
          <p:nvPr/>
        </p:nvSpPr>
        <p:spPr bwMode="auto">
          <a:xfrm>
            <a:off x="4166841" y="3101568"/>
            <a:ext cx="328383" cy="328383"/>
          </a:xfrm>
          <a:custGeom>
            <a:avLst/>
            <a:gdLst>
              <a:gd name="T0" fmla="*/ 35 w 70"/>
              <a:gd name="T1" fmla="*/ 0 h 70"/>
              <a:gd name="T2" fmla="*/ 0 w 70"/>
              <a:gd name="T3" fmla="*/ 35 h 70"/>
              <a:gd name="T4" fmla="*/ 35 w 70"/>
              <a:gd name="T5" fmla="*/ 70 h 70"/>
              <a:gd name="T6" fmla="*/ 70 w 70"/>
              <a:gd name="T7" fmla="*/ 35 h 70"/>
              <a:gd name="T8" fmla="*/ 35 w 70"/>
              <a:gd name="T9" fmla="*/ 0 h 70"/>
              <a:gd name="T10" fmla="*/ 59 w 70"/>
              <a:gd name="T11" fmla="*/ 40 h 70"/>
              <a:gd name="T12" fmla="*/ 40 w 70"/>
              <a:gd name="T13" fmla="*/ 40 h 70"/>
              <a:gd name="T14" fmla="*/ 40 w 70"/>
              <a:gd name="T15" fmla="*/ 58 h 70"/>
              <a:gd name="T16" fmla="*/ 30 w 70"/>
              <a:gd name="T17" fmla="*/ 58 h 70"/>
              <a:gd name="T18" fmla="*/ 30 w 70"/>
              <a:gd name="T19" fmla="*/ 40 h 70"/>
              <a:gd name="T20" fmla="*/ 12 w 70"/>
              <a:gd name="T21" fmla="*/ 40 h 70"/>
              <a:gd name="T22" fmla="*/ 12 w 70"/>
              <a:gd name="T23" fmla="*/ 30 h 70"/>
              <a:gd name="T24" fmla="*/ 30 w 70"/>
              <a:gd name="T25" fmla="*/ 30 h 70"/>
              <a:gd name="T26" fmla="*/ 30 w 70"/>
              <a:gd name="T27" fmla="*/ 11 h 70"/>
              <a:gd name="T28" fmla="*/ 40 w 70"/>
              <a:gd name="T29" fmla="*/ 11 h 70"/>
              <a:gd name="T30" fmla="*/ 40 w 70"/>
              <a:gd name="T31" fmla="*/ 30 h 70"/>
              <a:gd name="T32" fmla="*/ 59 w 70"/>
              <a:gd name="T33" fmla="*/ 30 h 70"/>
              <a:gd name="T34" fmla="*/ 59 w 70"/>
              <a:gd name="T35" fmla="*/ 4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70">
                <a:moveTo>
                  <a:pt x="35" y="0"/>
                </a:moveTo>
                <a:cubicBezTo>
                  <a:pt x="16" y="0"/>
                  <a:pt x="0" y="15"/>
                  <a:pt x="0" y="35"/>
                </a:cubicBezTo>
                <a:cubicBezTo>
                  <a:pt x="0" y="54"/>
                  <a:pt x="16" y="70"/>
                  <a:pt x="35" y="70"/>
                </a:cubicBezTo>
                <a:cubicBezTo>
                  <a:pt x="55" y="70"/>
                  <a:pt x="70" y="54"/>
                  <a:pt x="70" y="35"/>
                </a:cubicBezTo>
                <a:cubicBezTo>
                  <a:pt x="70" y="15"/>
                  <a:pt x="55" y="0"/>
                  <a:pt x="35" y="0"/>
                </a:cubicBezTo>
                <a:close/>
                <a:moveTo>
                  <a:pt x="59" y="40"/>
                </a:moveTo>
                <a:cubicBezTo>
                  <a:pt x="40" y="40"/>
                  <a:pt x="40" y="40"/>
                  <a:pt x="40" y="40"/>
                </a:cubicBezTo>
                <a:cubicBezTo>
                  <a:pt x="40" y="58"/>
                  <a:pt x="40" y="58"/>
                  <a:pt x="40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40"/>
                  <a:pt x="30" y="40"/>
                  <a:pt x="30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30"/>
                  <a:pt x="12" y="30"/>
                  <a:pt x="12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11"/>
                  <a:pt x="30" y="11"/>
                  <a:pt x="3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30"/>
                  <a:pt x="40" y="30"/>
                  <a:pt x="40" y="30"/>
                </a:cubicBezTo>
                <a:cubicBezTo>
                  <a:pt x="59" y="30"/>
                  <a:pt x="59" y="30"/>
                  <a:pt x="59" y="30"/>
                </a:cubicBezTo>
                <a:lnTo>
                  <a:pt x="59" y="40"/>
                </a:lnTo>
                <a:close/>
              </a:path>
            </a:pathLst>
          </a:custGeom>
          <a:solidFill>
            <a:srgbClr val="57718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</a:endParaRPr>
          </a:p>
        </p:txBody>
      </p:sp>
      <p:sp>
        <p:nvSpPr>
          <p:cNvPr id="106" name="Freeform 204"/>
          <p:cNvSpPr>
            <a:spLocks noEditPoints="1"/>
          </p:cNvSpPr>
          <p:nvPr/>
        </p:nvSpPr>
        <p:spPr bwMode="auto">
          <a:xfrm>
            <a:off x="2673045" y="3538449"/>
            <a:ext cx="328383" cy="328383"/>
          </a:xfrm>
          <a:custGeom>
            <a:avLst/>
            <a:gdLst>
              <a:gd name="T0" fmla="*/ 35 w 70"/>
              <a:gd name="T1" fmla="*/ 0 h 70"/>
              <a:gd name="T2" fmla="*/ 0 w 70"/>
              <a:gd name="T3" fmla="*/ 35 h 70"/>
              <a:gd name="T4" fmla="*/ 35 w 70"/>
              <a:gd name="T5" fmla="*/ 70 h 70"/>
              <a:gd name="T6" fmla="*/ 70 w 70"/>
              <a:gd name="T7" fmla="*/ 35 h 70"/>
              <a:gd name="T8" fmla="*/ 35 w 70"/>
              <a:gd name="T9" fmla="*/ 0 h 70"/>
              <a:gd name="T10" fmla="*/ 58 w 70"/>
              <a:gd name="T11" fmla="*/ 40 h 70"/>
              <a:gd name="T12" fmla="*/ 40 w 70"/>
              <a:gd name="T13" fmla="*/ 40 h 70"/>
              <a:gd name="T14" fmla="*/ 40 w 70"/>
              <a:gd name="T15" fmla="*/ 58 h 70"/>
              <a:gd name="T16" fmla="*/ 30 w 70"/>
              <a:gd name="T17" fmla="*/ 58 h 70"/>
              <a:gd name="T18" fmla="*/ 30 w 70"/>
              <a:gd name="T19" fmla="*/ 40 h 70"/>
              <a:gd name="T20" fmla="*/ 11 w 70"/>
              <a:gd name="T21" fmla="*/ 40 h 70"/>
              <a:gd name="T22" fmla="*/ 11 w 70"/>
              <a:gd name="T23" fmla="*/ 30 h 70"/>
              <a:gd name="T24" fmla="*/ 30 w 70"/>
              <a:gd name="T25" fmla="*/ 30 h 70"/>
              <a:gd name="T26" fmla="*/ 30 w 70"/>
              <a:gd name="T27" fmla="*/ 11 h 70"/>
              <a:gd name="T28" fmla="*/ 40 w 70"/>
              <a:gd name="T29" fmla="*/ 11 h 70"/>
              <a:gd name="T30" fmla="*/ 40 w 70"/>
              <a:gd name="T31" fmla="*/ 30 h 70"/>
              <a:gd name="T32" fmla="*/ 58 w 70"/>
              <a:gd name="T33" fmla="*/ 30 h 70"/>
              <a:gd name="T34" fmla="*/ 58 w 70"/>
              <a:gd name="T35" fmla="*/ 4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70">
                <a:moveTo>
                  <a:pt x="35" y="0"/>
                </a:moveTo>
                <a:cubicBezTo>
                  <a:pt x="15" y="0"/>
                  <a:pt x="0" y="15"/>
                  <a:pt x="0" y="35"/>
                </a:cubicBezTo>
                <a:cubicBezTo>
                  <a:pt x="0" y="54"/>
                  <a:pt x="15" y="70"/>
                  <a:pt x="35" y="70"/>
                </a:cubicBezTo>
                <a:cubicBezTo>
                  <a:pt x="54" y="70"/>
                  <a:pt x="70" y="54"/>
                  <a:pt x="70" y="35"/>
                </a:cubicBezTo>
                <a:cubicBezTo>
                  <a:pt x="70" y="15"/>
                  <a:pt x="54" y="0"/>
                  <a:pt x="35" y="0"/>
                </a:cubicBezTo>
                <a:close/>
                <a:moveTo>
                  <a:pt x="58" y="40"/>
                </a:moveTo>
                <a:cubicBezTo>
                  <a:pt x="40" y="40"/>
                  <a:pt x="40" y="40"/>
                  <a:pt x="40" y="40"/>
                </a:cubicBezTo>
                <a:cubicBezTo>
                  <a:pt x="40" y="58"/>
                  <a:pt x="40" y="58"/>
                  <a:pt x="40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40"/>
                  <a:pt x="30" y="40"/>
                  <a:pt x="30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30"/>
                  <a:pt x="11" y="30"/>
                  <a:pt x="11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11"/>
                  <a:pt x="30" y="11"/>
                  <a:pt x="3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30"/>
                  <a:pt x="40" y="30"/>
                  <a:pt x="40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0"/>
                </a:lnTo>
                <a:close/>
              </a:path>
            </a:pathLst>
          </a:custGeom>
          <a:solidFill>
            <a:srgbClr val="8FA4B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</a:endParaRPr>
          </a:p>
        </p:txBody>
      </p:sp>
      <p:sp>
        <p:nvSpPr>
          <p:cNvPr id="107" name="Freeform 278"/>
          <p:cNvSpPr>
            <a:spLocks noEditPoints="1"/>
          </p:cNvSpPr>
          <p:nvPr/>
        </p:nvSpPr>
        <p:spPr bwMode="auto">
          <a:xfrm>
            <a:off x="5624266" y="2665859"/>
            <a:ext cx="328383" cy="328383"/>
          </a:xfrm>
          <a:custGeom>
            <a:avLst/>
            <a:gdLst>
              <a:gd name="T0" fmla="*/ 35 w 70"/>
              <a:gd name="T1" fmla="*/ 0 h 70"/>
              <a:gd name="T2" fmla="*/ 0 w 70"/>
              <a:gd name="T3" fmla="*/ 35 h 70"/>
              <a:gd name="T4" fmla="*/ 35 w 70"/>
              <a:gd name="T5" fmla="*/ 70 h 70"/>
              <a:gd name="T6" fmla="*/ 70 w 70"/>
              <a:gd name="T7" fmla="*/ 35 h 70"/>
              <a:gd name="T8" fmla="*/ 35 w 70"/>
              <a:gd name="T9" fmla="*/ 0 h 70"/>
              <a:gd name="T10" fmla="*/ 58 w 70"/>
              <a:gd name="T11" fmla="*/ 40 h 70"/>
              <a:gd name="T12" fmla="*/ 40 w 70"/>
              <a:gd name="T13" fmla="*/ 40 h 70"/>
              <a:gd name="T14" fmla="*/ 40 w 70"/>
              <a:gd name="T15" fmla="*/ 58 h 70"/>
              <a:gd name="T16" fmla="*/ 30 w 70"/>
              <a:gd name="T17" fmla="*/ 58 h 70"/>
              <a:gd name="T18" fmla="*/ 30 w 70"/>
              <a:gd name="T19" fmla="*/ 40 h 70"/>
              <a:gd name="T20" fmla="*/ 11 w 70"/>
              <a:gd name="T21" fmla="*/ 40 h 70"/>
              <a:gd name="T22" fmla="*/ 11 w 70"/>
              <a:gd name="T23" fmla="*/ 30 h 70"/>
              <a:gd name="T24" fmla="*/ 30 w 70"/>
              <a:gd name="T25" fmla="*/ 30 h 70"/>
              <a:gd name="T26" fmla="*/ 30 w 70"/>
              <a:gd name="T27" fmla="*/ 11 h 70"/>
              <a:gd name="T28" fmla="*/ 40 w 70"/>
              <a:gd name="T29" fmla="*/ 11 h 70"/>
              <a:gd name="T30" fmla="*/ 40 w 70"/>
              <a:gd name="T31" fmla="*/ 30 h 70"/>
              <a:gd name="T32" fmla="*/ 58 w 70"/>
              <a:gd name="T33" fmla="*/ 30 h 70"/>
              <a:gd name="T34" fmla="*/ 58 w 70"/>
              <a:gd name="T35" fmla="*/ 4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70">
                <a:moveTo>
                  <a:pt x="35" y="0"/>
                </a:moveTo>
                <a:cubicBezTo>
                  <a:pt x="15" y="0"/>
                  <a:pt x="0" y="15"/>
                  <a:pt x="0" y="35"/>
                </a:cubicBezTo>
                <a:cubicBezTo>
                  <a:pt x="0" y="54"/>
                  <a:pt x="15" y="70"/>
                  <a:pt x="35" y="70"/>
                </a:cubicBezTo>
                <a:cubicBezTo>
                  <a:pt x="54" y="70"/>
                  <a:pt x="70" y="54"/>
                  <a:pt x="70" y="35"/>
                </a:cubicBezTo>
                <a:cubicBezTo>
                  <a:pt x="70" y="15"/>
                  <a:pt x="54" y="0"/>
                  <a:pt x="35" y="0"/>
                </a:cubicBezTo>
                <a:close/>
                <a:moveTo>
                  <a:pt x="58" y="40"/>
                </a:moveTo>
                <a:cubicBezTo>
                  <a:pt x="40" y="40"/>
                  <a:pt x="40" y="40"/>
                  <a:pt x="40" y="40"/>
                </a:cubicBezTo>
                <a:cubicBezTo>
                  <a:pt x="40" y="58"/>
                  <a:pt x="40" y="58"/>
                  <a:pt x="40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40"/>
                  <a:pt x="30" y="40"/>
                  <a:pt x="30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30"/>
                  <a:pt x="11" y="30"/>
                  <a:pt x="11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11"/>
                  <a:pt x="30" y="11"/>
                  <a:pt x="3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30"/>
                  <a:pt x="40" y="30"/>
                  <a:pt x="40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0"/>
                </a:lnTo>
                <a:close/>
              </a:path>
            </a:pathLst>
          </a:custGeom>
          <a:solidFill>
            <a:srgbClr val="8FA4B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</a:endParaRPr>
          </a:p>
        </p:txBody>
      </p:sp>
      <p:sp>
        <p:nvSpPr>
          <p:cNvPr id="108" name="TextBox 37"/>
          <p:cNvSpPr txBox="1"/>
          <p:nvPr/>
        </p:nvSpPr>
        <p:spPr>
          <a:xfrm>
            <a:off x="471886" y="3108344"/>
            <a:ext cx="1607142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spc="-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继续熟悉公司业务</a:t>
            </a:r>
            <a:endParaRPr lang="zh-CN" altLang="en-US" sz="1100" spc="-150" dirty="0">
              <a:solidFill>
                <a:schemeClr val="tx1">
                  <a:lumMod val="50000"/>
                  <a:lumOff val="50000"/>
                </a:schemeClr>
              </a:solidFill>
              <a:cs typeface="+mn-ea"/>
            </a:endParaRPr>
          </a:p>
          <a:p>
            <a:r>
              <a:rPr lang="zh-CN" altLang="en-US" sz="11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继续学习公司技术</a:t>
            </a:r>
            <a:endParaRPr lang="zh-CN" altLang="en-US" sz="1100" spc="-1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</p:txBody>
      </p:sp>
      <p:sp>
        <p:nvSpPr>
          <p:cNvPr id="111" name="TextBox 37"/>
          <p:cNvSpPr txBox="1"/>
          <p:nvPr/>
        </p:nvSpPr>
        <p:spPr>
          <a:xfrm>
            <a:off x="2714857" y="1985340"/>
            <a:ext cx="1607142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spc="-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熟悉公司业务细节</a:t>
            </a:r>
            <a:endParaRPr lang="zh-CN" altLang="en-US" sz="1100" spc="-150" dirty="0">
              <a:solidFill>
                <a:schemeClr val="tx1">
                  <a:lumMod val="50000"/>
                  <a:lumOff val="50000"/>
                </a:schemeClr>
              </a:solidFill>
              <a:cs typeface="+mn-ea"/>
            </a:endParaRPr>
          </a:p>
          <a:p>
            <a:r>
              <a:rPr lang="zh-CN" altLang="en-US" sz="11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学习公司技术底层</a:t>
            </a:r>
            <a:endParaRPr lang="zh-CN" altLang="en-US" sz="1100" spc="-1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</p:txBody>
      </p:sp>
      <p:sp>
        <p:nvSpPr>
          <p:cNvPr id="114" name="TextBox 37"/>
          <p:cNvSpPr txBox="1"/>
          <p:nvPr/>
        </p:nvSpPr>
        <p:spPr>
          <a:xfrm>
            <a:off x="4494872" y="3429456"/>
            <a:ext cx="1607142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理解公司业务与用户使用场景的联系</a:t>
            </a:r>
            <a:endParaRPr lang="zh-CN" altLang="en-US" sz="1100" spc="-1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  <a:p>
            <a:r>
              <a:rPr lang="zh-CN" altLang="en-US" sz="11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理解公司项目的架构</a:t>
            </a:r>
            <a:endParaRPr lang="zh-CN" altLang="en-US" sz="1100" spc="-1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</p:txBody>
      </p:sp>
      <p:sp>
        <p:nvSpPr>
          <p:cNvPr id="117" name="TextBox 37"/>
          <p:cNvSpPr txBox="1"/>
          <p:nvPr/>
        </p:nvSpPr>
        <p:spPr>
          <a:xfrm>
            <a:off x="7308401" y="1985748"/>
            <a:ext cx="160714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对公司业务产生自己的理解</a:t>
            </a:r>
            <a:endParaRPr lang="zh-CN" altLang="en-US" sz="1100" spc="-1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  <a:p>
            <a:r>
              <a:rPr lang="zh-CN" altLang="en-US" sz="11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对公司技术产生自己的见解</a:t>
            </a:r>
            <a:endParaRPr lang="zh-CN" altLang="en-US" sz="1100" spc="-1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发展规划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4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2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4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9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2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  <p:bldP spid="104" grpId="0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/>
      <p:bldP spid="111" grpId="0"/>
      <p:bldP spid="114" grpId="0"/>
      <p:bldP spid="1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736884" y="1782890"/>
            <a:ext cx="1706880" cy="101473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6000" dirty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6000" dirty="0">
              <a:solidFill>
                <a:srgbClr val="3745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1" name="Freeform 5"/>
            <p:cNvSpPr/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2" name="Freeform 6"/>
            <p:cNvSpPr/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5" name="Freeform 9"/>
            <p:cNvSpPr/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16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1701936" y="1667584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701936" y="2798115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8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0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2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404238" y="440716"/>
            <a:ext cx="771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rgbClr val="57718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</a:t>
            </a:r>
            <a:endParaRPr lang="zh-CN" altLang="en-US" sz="7200" dirty="0">
              <a:solidFill>
                <a:srgbClr val="577188"/>
              </a:solidFill>
              <a:latin typeface="Malgun Gothic" panose="020B0503020000020004" pitchFamily="34" charset="-127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11636" y="1025226"/>
            <a:ext cx="1232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57718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ontents</a:t>
            </a:r>
            <a:endParaRPr lang="zh-CN" altLang="en-US" sz="2400" dirty="0">
              <a:solidFill>
                <a:srgbClr val="577188"/>
              </a:solidFill>
              <a:latin typeface="Malgun Gothic" panose="020B0503020000020004" pitchFamily="34" charset="-127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25178" y="53014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rgbClr val="577188"/>
                </a:solidFill>
                <a:latin typeface="站酷高端黑" panose="02010600030101010101" pitchFamily="2" charset="-122"/>
                <a:ea typeface="站酷高端黑" panose="02010600030101010101" pitchFamily="2" charset="-122"/>
              </a:rPr>
              <a:t>目录</a:t>
            </a:r>
            <a:endParaRPr lang="zh-CN" altLang="en-US" sz="3200">
              <a:solidFill>
                <a:srgbClr val="577188"/>
              </a:solidFill>
              <a:latin typeface="站酷高端黑" panose="02010600030101010101" pitchFamily="2" charset="-122"/>
              <a:ea typeface="站酷高端黑" panose="02010600030101010101" pitchFamily="2" charset="-122"/>
            </a:endParaRPr>
          </a:p>
        </p:txBody>
      </p:sp>
      <p:sp>
        <p:nvSpPr>
          <p:cNvPr id="24" name="TextBox 6"/>
          <p:cNvSpPr txBox="1">
            <a:spLocks noChangeArrowheads="1"/>
          </p:cNvSpPr>
          <p:nvPr/>
        </p:nvSpPr>
        <p:spPr bwMode="auto">
          <a:xfrm>
            <a:off x="3710490" y="1973299"/>
            <a:ext cx="2250591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学习心得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04326" y="1983576"/>
            <a:ext cx="566993" cy="401083"/>
            <a:chOff x="1489166" y="2322031"/>
            <a:chExt cx="566993" cy="401083"/>
          </a:xfrm>
        </p:grpSpPr>
        <p:sp>
          <p:nvSpPr>
            <p:cNvPr id="8" name="任意多边形 7"/>
            <p:cNvSpPr>
              <a:spLocks noChangeAspect="1"/>
            </p:cNvSpPr>
            <p:nvPr/>
          </p:nvSpPr>
          <p:spPr>
            <a:xfrm>
              <a:off x="1563012" y="2322031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6"/>
            <p:cNvSpPr txBox="1">
              <a:spLocks noChangeArrowheads="1"/>
            </p:cNvSpPr>
            <p:nvPr/>
          </p:nvSpPr>
          <p:spPr bwMode="auto">
            <a:xfrm>
              <a:off x="1489166" y="2323004"/>
              <a:ext cx="566993" cy="40011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Impact" panose="020B080603090205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01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TextBox 6"/>
          <p:cNvSpPr txBox="1">
            <a:spLocks noChangeArrowheads="1"/>
          </p:cNvSpPr>
          <p:nvPr/>
        </p:nvSpPr>
        <p:spPr bwMode="auto">
          <a:xfrm>
            <a:off x="3710345" y="2679419"/>
            <a:ext cx="2250591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endParaRPr lang="zh-CN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410531" y="2684616"/>
            <a:ext cx="566993" cy="401083"/>
            <a:chOff x="4985331" y="2322031"/>
            <a:chExt cx="566993" cy="401083"/>
          </a:xfrm>
        </p:grpSpPr>
        <p:sp>
          <p:nvSpPr>
            <p:cNvPr id="26" name="任意多边形 25"/>
            <p:cNvSpPr>
              <a:spLocks noChangeAspect="1"/>
            </p:cNvSpPr>
            <p:nvPr/>
          </p:nvSpPr>
          <p:spPr>
            <a:xfrm>
              <a:off x="5059177" y="2322031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6"/>
            <p:cNvSpPr txBox="1">
              <a:spLocks noChangeArrowheads="1"/>
            </p:cNvSpPr>
            <p:nvPr/>
          </p:nvSpPr>
          <p:spPr bwMode="auto">
            <a:xfrm>
              <a:off x="4985331" y="2323004"/>
              <a:ext cx="566993" cy="40011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Impact" panose="020B080603090205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02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Box 6"/>
          <p:cNvSpPr txBox="1">
            <a:spLocks noChangeArrowheads="1"/>
          </p:cNvSpPr>
          <p:nvPr/>
        </p:nvSpPr>
        <p:spPr bwMode="auto">
          <a:xfrm>
            <a:off x="3710490" y="3395909"/>
            <a:ext cx="2250591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发展规划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404326" y="3406186"/>
            <a:ext cx="566993" cy="401083"/>
            <a:chOff x="1489166" y="3324906"/>
            <a:chExt cx="566993" cy="401083"/>
          </a:xfrm>
        </p:grpSpPr>
        <p:sp>
          <p:nvSpPr>
            <p:cNvPr id="32" name="任意多边形 31"/>
            <p:cNvSpPr>
              <a:spLocks noChangeAspect="1"/>
            </p:cNvSpPr>
            <p:nvPr/>
          </p:nvSpPr>
          <p:spPr>
            <a:xfrm>
              <a:off x="1563012" y="3324906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6"/>
            <p:cNvSpPr txBox="1">
              <a:spLocks noChangeArrowheads="1"/>
            </p:cNvSpPr>
            <p:nvPr/>
          </p:nvSpPr>
          <p:spPr bwMode="auto">
            <a:xfrm>
              <a:off x="1489166" y="3325879"/>
              <a:ext cx="566993" cy="40011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Impact" panose="020B080603090205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03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任意多边形: 形状 2"/>
          <p:cNvSpPr/>
          <p:nvPr/>
        </p:nvSpPr>
        <p:spPr>
          <a:xfrm>
            <a:off x="26292" y="4130231"/>
            <a:ext cx="9117708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任意多边形: 形状 4"/>
          <p:cNvSpPr/>
          <p:nvPr/>
        </p:nvSpPr>
        <p:spPr>
          <a:xfrm flipH="1"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149"/>
                                </p:stCondLst>
                                <p:childTnLst>
                                  <p:par>
                                    <p:cTn id="31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799"/>
                                </p:stCondLst>
                                <p:childTnLst>
                                  <p:par>
                                    <p:cTn id="40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4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24" grpId="0"/>
          <p:bldP spid="27" grpId="0"/>
          <p:bldP spid="33" grpId="0"/>
          <p:bldP spid="36" grpId="0" animBg="1"/>
          <p:bldP spid="3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149"/>
                                </p:stCondLst>
                                <p:childTnLst>
                                  <p:par>
                                    <p:cTn id="31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799"/>
                                </p:stCondLst>
                                <p:childTnLst>
                                  <p:par>
                                    <p:cTn id="40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24" grpId="0"/>
          <p:bldP spid="27" grpId="0"/>
          <p:bldP spid="33" grpId="0"/>
          <p:bldP spid="36" grpId="0" animBg="1"/>
          <p:bldP spid="37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2391526" y="2143263"/>
            <a:ext cx="14505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Impact" panose="020B0806030902050204" pitchFamily="34" charset="0"/>
                <a:cs typeface="+mn-ea"/>
              </a:rPr>
              <a:t>01</a:t>
            </a:r>
            <a:endParaRPr kumimoji="0" lang="zh-CN" sz="440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3261496" y="1885268"/>
            <a:ext cx="30451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学习心得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4096785" y="2284278"/>
            <a:ext cx="3189859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>
                <a:latin typeface="+mn-ea"/>
                <a:cs typeface="+mn-ea"/>
                <a:sym typeface="+mn-ea"/>
              </a:rPr>
              <a:t>不积跬步，无以至千里；</a:t>
            </a:r>
            <a:endParaRPr lang="zh-CN" altLang="zh-CN" sz="1000" dirty="0">
              <a:latin typeface="+mn-ea"/>
              <a:cs typeface="+mn-ea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000" dirty="0">
                <a:latin typeface="+mn-ea"/>
                <a:cs typeface="+mn-ea"/>
                <a:sym typeface="+mn-ea"/>
              </a:rPr>
              <a:t>不积小流，无以成江海。</a:t>
            </a:r>
            <a:endParaRPr lang="zh-CN" altLang="zh-CN" sz="1000" dirty="0">
              <a:latin typeface="+mn-ea"/>
              <a:cs typeface="+mn-ea"/>
            </a:endParaRP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2458323" y="1897071"/>
            <a:ext cx="1316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666255" y="2278246"/>
            <a:ext cx="245932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5" name="Freeform 7"/>
            <p:cNvSpPr/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18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62042" y="1531574"/>
            <a:ext cx="879404" cy="790857"/>
            <a:chOff x="3962042" y="1531574"/>
            <a:chExt cx="879404" cy="790857"/>
          </a:xfrm>
        </p:grpSpPr>
        <p:sp>
          <p:nvSpPr>
            <p:cNvPr id="11" name="任意多边形 10"/>
            <p:cNvSpPr/>
            <p:nvPr/>
          </p:nvSpPr>
          <p:spPr>
            <a:xfrm rot="1864238">
              <a:off x="3962042" y="1531574"/>
              <a:ext cx="879404" cy="79085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rgbClr val="577188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24" name="TextBox 6"/>
            <p:cNvSpPr txBox="1">
              <a:spLocks noChangeArrowheads="1"/>
            </p:cNvSpPr>
            <p:nvPr/>
          </p:nvSpPr>
          <p:spPr bwMode="auto">
            <a:xfrm>
              <a:off x="4002810" y="1573060"/>
              <a:ext cx="80850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40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mpact" panose="020B0806030902050204" pitchFamily="34" charset="0"/>
                  <a:cs typeface="+mn-ea"/>
                </a:rPr>
                <a:t>S</a:t>
              </a:r>
              <a:endParaRPr kumimoji="0" lang="zh-CN" sz="4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371616" y="2253398"/>
            <a:ext cx="879404" cy="790857"/>
            <a:chOff x="4371616" y="2253398"/>
            <a:chExt cx="879404" cy="790857"/>
          </a:xfrm>
        </p:grpSpPr>
        <p:sp>
          <p:nvSpPr>
            <p:cNvPr id="21" name="任意多边形 20"/>
            <p:cNvSpPr/>
            <p:nvPr/>
          </p:nvSpPr>
          <p:spPr>
            <a:xfrm rot="1864238">
              <a:off x="4371616" y="2253398"/>
              <a:ext cx="879404" cy="79085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rgbClr val="8FA4B7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25" name="TextBox 6"/>
            <p:cNvSpPr txBox="1">
              <a:spLocks noChangeArrowheads="1"/>
            </p:cNvSpPr>
            <p:nvPr/>
          </p:nvSpPr>
          <p:spPr bwMode="auto">
            <a:xfrm>
              <a:off x="4407063" y="2308822"/>
              <a:ext cx="808507" cy="706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40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mpact" panose="020B0806030902050204" pitchFamily="34" charset="0"/>
                  <a:cs typeface="+mn-ea"/>
                </a:rPr>
                <a:t>R</a:t>
              </a:r>
              <a:endParaRPr kumimoji="0" lang="en-US" altLang="zh-CN" sz="4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962040" y="2975222"/>
            <a:ext cx="879404" cy="790857"/>
            <a:chOff x="3962040" y="2975222"/>
            <a:chExt cx="879404" cy="790857"/>
          </a:xfrm>
        </p:grpSpPr>
        <p:sp>
          <p:nvSpPr>
            <p:cNvPr id="22" name="任意多边形 21"/>
            <p:cNvSpPr/>
            <p:nvPr/>
          </p:nvSpPr>
          <p:spPr>
            <a:xfrm rot="1864238">
              <a:off x="3962040" y="2975222"/>
              <a:ext cx="879404" cy="79085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rgbClr val="577188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26" name="TextBox 6"/>
            <p:cNvSpPr txBox="1">
              <a:spLocks noChangeArrowheads="1"/>
            </p:cNvSpPr>
            <p:nvPr/>
          </p:nvSpPr>
          <p:spPr bwMode="auto">
            <a:xfrm>
              <a:off x="4002809" y="3016707"/>
              <a:ext cx="808507" cy="706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40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mpact" panose="020B0806030902050204" pitchFamily="34" charset="0"/>
                  <a:cs typeface="+mn-ea"/>
                </a:rPr>
                <a:t>M</a:t>
              </a:r>
              <a:endParaRPr kumimoji="0" lang="en-US" altLang="zh-CN" sz="4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71615" y="3697046"/>
            <a:ext cx="879404" cy="790857"/>
            <a:chOff x="4371615" y="3697046"/>
            <a:chExt cx="879404" cy="790857"/>
          </a:xfrm>
        </p:grpSpPr>
        <p:sp>
          <p:nvSpPr>
            <p:cNvPr id="23" name="任意多边形 22"/>
            <p:cNvSpPr/>
            <p:nvPr/>
          </p:nvSpPr>
          <p:spPr>
            <a:xfrm rot="1864238">
              <a:off x="4371615" y="3697046"/>
              <a:ext cx="879404" cy="790857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solidFill>
              <a:srgbClr val="8FA4B7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27" name="TextBox 6"/>
            <p:cNvSpPr txBox="1">
              <a:spLocks noChangeArrowheads="1"/>
            </p:cNvSpPr>
            <p:nvPr/>
          </p:nvSpPr>
          <p:spPr bwMode="auto">
            <a:xfrm>
              <a:off x="4407062" y="3738532"/>
              <a:ext cx="808507" cy="706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400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mpact" panose="020B0806030902050204" pitchFamily="34" charset="0"/>
                  <a:cs typeface="+mn-ea"/>
                </a:rPr>
                <a:t>G</a:t>
              </a:r>
              <a:endParaRPr kumimoji="0" lang="en-US" altLang="zh-CN" sz="40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endParaRPr>
            </a:p>
          </p:txBody>
        </p:sp>
      </p:grpSp>
      <p:sp>
        <p:nvSpPr>
          <p:cNvPr id="28" name="TextBox 6"/>
          <p:cNvSpPr txBox="1">
            <a:spLocks noChangeArrowheads="1"/>
          </p:cNvSpPr>
          <p:nvPr/>
        </p:nvSpPr>
        <p:spPr bwMode="auto">
          <a:xfrm>
            <a:off x="4811560" y="1773702"/>
            <a:ext cx="1328549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  <a:sym typeface="+mn-ea"/>
              </a:rPr>
              <a:t>SuperDMO</a:t>
            </a:r>
            <a:endParaRPr kumimoji="0" lang="zh-CN" sz="140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29" name="TextBox 6"/>
          <p:cNvSpPr txBox="1">
            <a:spLocks noChangeArrowheads="1"/>
          </p:cNvSpPr>
          <p:nvPr/>
        </p:nvSpPr>
        <p:spPr bwMode="auto">
          <a:xfrm>
            <a:off x="3139440" y="2495550"/>
            <a:ext cx="1268095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  <a:sym typeface="+mn-ea"/>
              </a:rPr>
              <a:t>RestEasy</a:t>
            </a:r>
            <a:endParaRPr kumimoji="0" lang="zh-CN" sz="140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30" name="TextBox 6"/>
          <p:cNvSpPr txBox="1">
            <a:spLocks noChangeArrowheads="1"/>
          </p:cNvSpPr>
          <p:nvPr/>
        </p:nvSpPr>
        <p:spPr bwMode="auto">
          <a:xfrm>
            <a:off x="4742846" y="3163989"/>
            <a:ext cx="1740198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  <a:sym typeface="+mn-ea"/>
              </a:rPr>
              <a:t>MiniProgram</a:t>
            </a:r>
            <a:endParaRPr kumimoji="0" lang="zh-CN" sz="140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31" name="TextBox 6"/>
          <p:cNvSpPr txBox="1">
            <a:spLocks noChangeArrowheads="1"/>
          </p:cNvSpPr>
          <p:nvPr/>
        </p:nvSpPr>
        <p:spPr bwMode="auto">
          <a:xfrm>
            <a:off x="3179445" y="3935730"/>
            <a:ext cx="11887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  <a:sym typeface="+mn-ea"/>
              </a:rPr>
              <a:t>Git</a:t>
            </a:r>
            <a:endParaRPr kumimoji="0" lang="zh-CN" sz="140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33" name="TextBox 6"/>
          <p:cNvSpPr txBox="1">
            <a:spLocks noChangeArrowheads="1"/>
          </p:cNvSpPr>
          <p:nvPr/>
        </p:nvSpPr>
        <p:spPr bwMode="auto">
          <a:xfrm>
            <a:off x="5214999" y="2363187"/>
            <a:ext cx="2790095" cy="59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@Produces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@Path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@POST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@GET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等注解的使用</a:t>
            </a:r>
            <a:endParaRPr lang="zh-CN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5214999" y="3789447"/>
            <a:ext cx="2790095" cy="59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使用Git提交代码到Gerrit进行审阅，以及解决冲突、合并分支</a:t>
            </a:r>
            <a:endParaRPr lang="zh-CN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1213066" y="2944034"/>
            <a:ext cx="2790095" cy="85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小程序的数据绑定、缓存用法、全局变量用法、生命周期回调函数、页面事件处理函数</a:t>
            </a:r>
            <a:endParaRPr lang="zh-CN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1213066" y="1246377"/>
            <a:ext cx="2790095" cy="136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queryBySQL方法可以实现关联查询。insert、delete、update方法可以实现单个对象的增删改，而insertArray、deleteArray、updateArray方法可以实现对象数组的增删改</a:t>
            </a:r>
            <a:endParaRPr lang="zh-CN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3381708" y="644677"/>
            <a:ext cx="205105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学  习  心  得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50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391526" y="2143263"/>
            <a:ext cx="14505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anose="020B0806030902050204" pitchFamily="34" charset="0"/>
                <a:cs typeface="+mn-ea"/>
              </a:rPr>
              <a:t>02</a:t>
            </a:r>
            <a:endParaRPr kumimoji="0" lang="zh-CN" sz="440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3261496" y="1885268"/>
            <a:ext cx="30451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工作总结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3884695" y="2397943"/>
            <a:ext cx="3189859" cy="32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sz="1000" i="0" u="none" strike="noStrike" cap="none" normalizeH="0" baseline="0" dirty="0">
                <a:ln>
                  <a:noFill/>
                </a:ln>
                <a:effectLst/>
                <a:latin typeface="+mn-ea"/>
                <a:cs typeface="+mn-ea"/>
              </a:rPr>
              <a:t>谁不会总结，谁就不会工作。</a:t>
            </a:r>
            <a:endParaRPr lang="zh-CN" sz="1000" dirty="0">
              <a:latin typeface="+mn-ea"/>
              <a:cs typeface="+mn-ea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2458323" y="1897071"/>
            <a:ext cx="1316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666255" y="2278246"/>
            <a:ext cx="245932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8" name="Freeform 5"/>
            <p:cNvSpPr/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0" name="Freeform 7"/>
            <p:cNvSpPr/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2" name="Freeform 9"/>
            <p:cNvSpPr/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23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400620" y="1229119"/>
            <a:ext cx="1255925" cy="1129466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036779" y="3434207"/>
            <a:ext cx="869830" cy="782248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 rot="10800000" flipV="1">
            <a:off x="1799805" y="1293779"/>
            <a:ext cx="576399" cy="518363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57718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956558" y="3161139"/>
            <a:ext cx="607286" cy="546137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0070C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4024946" y="1892564"/>
            <a:ext cx="4525543" cy="1706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       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订单协议使用订单锁价模式。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业务员根据经销商需求制定订单协议，订单协议可以灵活地控制产品价格。业务员根据订单协议下订单时，可以改变产品价格，更换产品种类，可以更加灵活的下订单。更好地满足公司和经销商的需求。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4764721" y="1229119"/>
            <a:ext cx="30451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根据订单协议下订单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819525" y="1766002"/>
            <a:ext cx="46193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工作总结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86" y="1717226"/>
            <a:ext cx="2486390" cy="2252806"/>
          </a:xfrm>
          <a:custGeom>
            <a:avLst/>
            <a:gdLst>
              <a:gd name="connsiteX0" fmla="*/ 470826 w 1533490"/>
              <a:gd name="connsiteY0" fmla="*/ 0 h 1377786"/>
              <a:gd name="connsiteX1" fmla="*/ 1062664 w 1533490"/>
              <a:gd name="connsiteY1" fmla="*/ 0 h 1377786"/>
              <a:gd name="connsiteX2" fmla="*/ 1126603 w 1533490"/>
              <a:gd name="connsiteY2" fmla="*/ 12909 h 1377786"/>
              <a:gd name="connsiteX3" fmla="*/ 1143938 w 1533490"/>
              <a:gd name="connsiteY3" fmla="*/ 22318 h 1377786"/>
              <a:gd name="connsiteX4" fmla="*/ 1145730 w 1533490"/>
              <a:gd name="connsiteY4" fmla="*/ 22987 h 1377786"/>
              <a:gd name="connsiteX5" fmla="*/ 1150051 w 1533490"/>
              <a:gd name="connsiteY5" fmla="*/ 25636 h 1377786"/>
              <a:gd name="connsiteX6" fmla="*/ 1154506 w 1533490"/>
              <a:gd name="connsiteY6" fmla="*/ 28054 h 1377786"/>
              <a:gd name="connsiteX7" fmla="*/ 1155981 w 1533490"/>
              <a:gd name="connsiteY7" fmla="*/ 29270 h 1377786"/>
              <a:gd name="connsiteX8" fmla="*/ 1172797 w 1533490"/>
              <a:gd name="connsiteY8" fmla="*/ 39578 h 1377786"/>
              <a:gd name="connsiteX9" fmla="*/ 1215945 w 1533490"/>
              <a:gd name="connsiteY9" fmla="*/ 88497 h 1377786"/>
              <a:gd name="connsiteX10" fmla="*/ 1511864 w 1533490"/>
              <a:gd name="connsiteY10" fmla="*/ 601045 h 1377786"/>
              <a:gd name="connsiteX11" fmla="*/ 1532655 w 1533490"/>
              <a:gd name="connsiteY11" fmla="*/ 662872 h 1377786"/>
              <a:gd name="connsiteX12" fmla="*/ 1533174 w 1533490"/>
              <a:gd name="connsiteY12" fmla="*/ 682588 h 1377786"/>
              <a:gd name="connsiteX13" fmla="*/ 1533490 w 1533490"/>
              <a:gd name="connsiteY13" fmla="*/ 684474 h 1377786"/>
              <a:gd name="connsiteX14" fmla="*/ 1533357 w 1533490"/>
              <a:gd name="connsiteY14" fmla="*/ 689545 h 1377786"/>
              <a:gd name="connsiteX15" fmla="*/ 1533490 w 1533490"/>
              <a:gd name="connsiteY15" fmla="*/ 694609 h 1377786"/>
              <a:gd name="connsiteX16" fmla="*/ 1533174 w 1533490"/>
              <a:gd name="connsiteY16" fmla="*/ 696493 h 1377786"/>
              <a:gd name="connsiteX17" fmla="*/ 1532655 w 1533490"/>
              <a:gd name="connsiteY17" fmla="*/ 716211 h 1377786"/>
              <a:gd name="connsiteX18" fmla="*/ 1511865 w 1533490"/>
              <a:gd name="connsiteY18" fmla="*/ 778039 h 1377786"/>
              <a:gd name="connsiteX19" fmla="*/ 1215946 w 1533490"/>
              <a:gd name="connsiteY19" fmla="*/ 1290586 h 1377786"/>
              <a:gd name="connsiteX20" fmla="*/ 1172797 w 1533490"/>
              <a:gd name="connsiteY20" fmla="*/ 1339504 h 1377786"/>
              <a:gd name="connsiteX21" fmla="*/ 1155980 w 1533490"/>
              <a:gd name="connsiteY21" fmla="*/ 1349813 h 1377786"/>
              <a:gd name="connsiteX22" fmla="*/ 1154506 w 1533490"/>
              <a:gd name="connsiteY22" fmla="*/ 1351029 h 1377786"/>
              <a:gd name="connsiteX23" fmla="*/ 1150054 w 1533490"/>
              <a:gd name="connsiteY23" fmla="*/ 1353446 h 1377786"/>
              <a:gd name="connsiteX24" fmla="*/ 1145730 w 1533490"/>
              <a:gd name="connsiteY24" fmla="*/ 1356096 h 1377786"/>
              <a:gd name="connsiteX25" fmla="*/ 1143938 w 1533490"/>
              <a:gd name="connsiteY25" fmla="*/ 1356766 h 1377786"/>
              <a:gd name="connsiteX26" fmla="*/ 1126603 w 1533490"/>
              <a:gd name="connsiteY26" fmla="*/ 1366174 h 1377786"/>
              <a:gd name="connsiteX27" fmla="*/ 1069085 w 1533490"/>
              <a:gd name="connsiteY27" fmla="*/ 1377786 h 1377786"/>
              <a:gd name="connsiteX28" fmla="*/ 462247 w 1533490"/>
              <a:gd name="connsiteY28" fmla="*/ 1377786 h 1377786"/>
              <a:gd name="connsiteX29" fmla="*/ 421979 w 1533490"/>
              <a:gd name="connsiteY29" fmla="*/ 1371698 h 1377786"/>
              <a:gd name="connsiteX30" fmla="*/ 378984 w 1533490"/>
              <a:gd name="connsiteY30" fmla="*/ 1351029 h 1377786"/>
              <a:gd name="connsiteX31" fmla="*/ 373599 w 1533490"/>
              <a:gd name="connsiteY31" fmla="*/ 1346586 h 1377786"/>
              <a:gd name="connsiteX32" fmla="*/ 360694 w 1533490"/>
              <a:gd name="connsiteY32" fmla="*/ 1339504 h 1377786"/>
              <a:gd name="connsiteX33" fmla="*/ 317545 w 1533490"/>
              <a:gd name="connsiteY33" fmla="*/ 1290586 h 1377786"/>
              <a:gd name="connsiteX34" fmla="*/ 21626 w 1533490"/>
              <a:gd name="connsiteY34" fmla="*/ 778038 h 1377786"/>
              <a:gd name="connsiteX35" fmla="*/ 836 w 1533490"/>
              <a:gd name="connsiteY35" fmla="*/ 716211 h 1377786"/>
              <a:gd name="connsiteX36" fmla="*/ 317 w 1533490"/>
              <a:gd name="connsiteY36" fmla="*/ 696495 h 1377786"/>
              <a:gd name="connsiteX37" fmla="*/ 0 w 1533490"/>
              <a:gd name="connsiteY37" fmla="*/ 694608 h 1377786"/>
              <a:gd name="connsiteX38" fmla="*/ 133 w 1533490"/>
              <a:gd name="connsiteY38" fmla="*/ 689537 h 1377786"/>
              <a:gd name="connsiteX39" fmla="*/ 0 w 1533490"/>
              <a:gd name="connsiteY39" fmla="*/ 684474 h 1377786"/>
              <a:gd name="connsiteX40" fmla="*/ 317 w 1533490"/>
              <a:gd name="connsiteY40" fmla="*/ 682590 h 1377786"/>
              <a:gd name="connsiteX41" fmla="*/ 836 w 1533490"/>
              <a:gd name="connsiteY41" fmla="*/ 662871 h 1377786"/>
              <a:gd name="connsiteX42" fmla="*/ 21626 w 1533490"/>
              <a:gd name="connsiteY42" fmla="*/ 601045 h 1377786"/>
              <a:gd name="connsiteX43" fmla="*/ 317545 w 1533490"/>
              <a:gd name="connsiteY43" fmla="*/ 88497 h 1377786"/>
              <a:gd name="connsiteX44" fmla="*/ 360694 w 1533490"/>
              <a:gd name="connsiteY44" fmla="*/ 39578 h 1377786"/>
              <a:gd name="connsiteX45" fmla="*/ 377511 w 1533490"/>
              <a:gd name="connsiteY45" fmla="*/ 29270 h 1377786"/>
              <a:gd name="connsiteX46" fmla="*/ 378984 w 1533490"/>
              <a:gd name="connsiteY46" fmla="*/ 28054 h 1377786"/>
              <a:gd name="connsiteX47" fmla="*/ 383436 w 1533490"/>
              <a:gd name="connsiteY47" fmla="*/ 25638 h 1377786"/>
              <a:gd name="connsiteX48" fmla="*/ 387761 w 1533490"/>
              <a:gd name="connsiteY48" fmla="*/ 22987 h 1377786"/>
              <a:gd name="connsiteX49" fmla="*/ 389553 w 1533490"/>
              <a:gd name="connsiteY49" fmla="*/ 22318 h 1377786"/>
              <a:gd name="connsiteX50" fmla="*/ 406887 w 1533490"/>
              <a:gd name="connsiteY50" fmla="*/ 12909 h 1377786"/>
              <a:gd name="connsiteX51" fmla="*/ 470826 w 1533490"/>
              <a:gd name="connsiteY51" fmla="*/ 0 h 13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533490" h="1377786">
                <a:moveTo>
                  <a:pt x="470826" y="0"/>
                </a:moveTo>
                <a:lnTo>
                  <a:pt x="1062664" y="0"/>
                </a:lnTo>
                <a:cubicBezTo>
                  <a:pt x="1085344" y="0"/>
                  <a:pt x="1106951" y="4597"/>
                  <a:pt x="1126603" y="12909"/>
                </a:cubicBezTo>
                <a:lnTo>
                  <a:pt x="1143938" y="22318"/>
                </a:lnTo>
                <a:lnTo>
                  <a:pt x="1145730" y="22987"/>
                </a:lnTo>
                <a:lnTo>
                  <a:pt x="1150051" y="25636"/>
                </a:lnTo>
                <a:lnTo>
                  <a:pt x="1154506" y="28054"/>
                </a:lnTo>
                <a:lnTo>
                  <a:pt x="1155981" y="29270"/>
                </a:lnTo>
                <a:lnTo>
                  <a:pt x="1172797" y="39578"/>
                </a:lnTo>
                <a:cubicBezTo>
                  <a:pt x="1189821" y="52442"/>
                  <a:pt x="1204605" y="68856"/>
                  <a:pt x="1215945" y="88497"/>
                </a:cubicBezTo>
                <a:lnTo>
                  <a:pt x="1511864" y="601045"/>
                </a:lnTo>
                <a:cubicBezTo>
                  <a:pt x="1523205" y="620687"/>
                  <a:pt x="1530027" y="641696"/>
                  <a:pt x="1532655" y="662872"/>
                </a:cubicBezTo>
                <a:lnTo>
                  <a:pt x="1533174" y="682588"/>
                </a:lnTo>
                <a:lnTo>
                  <a:pt x="1533490" y="684474"/>
                </a:lnTo>
                <a:lnTo>
                  <a:pt x="1533357" y="689545"/>
                </a:lnTo>
                <a:lnTo>
                  <a:pt x="1533490" y="694609"/>
                </a:lnTo>
                <a:lnTo>
                  <a:pt x="1533174" y="696493"/>
                </a:lnTo>
                <a:lnTo>
                  <a:pt x="1532655" y="716211"/>
                </a:lnTo>
                <a:cubicBezTo>
                  <a:pt x="1530027" y="737387"/>
                  <a:pt x="1523205" y="758397"/>
                  <a:pt x="1511865" y="778039"/>
                </a:cubicBezTo>
                <a:lnTo>
                  <a:pt x="1215946" y="1290586"/>
                </a:lnTo>
                <a:cubicBezTo>
                  <a:pt x="1204605" y="1310227"/>
                  <a:pt x="1189822" y="1326641"/>
                  <a:pt x="1172797" y="1339504"/>
                </a:cubicBezTo>
                <a:lnTo>
                  <a:pt x="1155980" y="1349813"/>
                </a:lnTo>
                <a:lnTo>
                  <a:pt x="1154506" y="1351029"/>
                </a:lnTo>
                <a:lnTo>
                  <a:pt x="1150054" y="1353446"/>
                </a:lnTo>
                <a:lnTo>
                  <a:pt x="1145730" y="1356096"/>
                </a:lnTo>
                <a:lnTo>
                  <a:pt x="1143938" y="1356766"/>
                </a:lnTo>
                <a:lnTo>
                  <a:pt x="1126603" y="1366174"/>
                </a:lnTo>
                <a:lnTo>
                  <a:pt x="1069085" y="1377786"/>
                </a:lnTo>
                <a:lnTo>
                  <a:pt x="462247" y="1377786"/>
                </a:lnTo>
                <a:lnTo>
                  <a:pt x="421979" y="1371698"/>
                </a:lnTo>
                <a:cubicBezTo>
                  <a:pt x="406548" y="1366898"/>
                  <a:pt x="392093" y="1359885"/>
                  <a:pt x="378984" y="1351029"/>
                </a:cubicBezTo>
                <a:lnTo>
                  <a:pt x="373599" y="1346586"/>
                </a:lnTo>
                <a:lnTo>
                  <a:pt x="360694" y="1339504"/>
                </a:lnTo>
                <a:cubicBezTo>
                  <a:pt x="343669" y="1326641"/>
                  <a:pt x="328885" y="1310227"/>
                  <a:pt x="317545" y="1290586"/>
                </a:cubicBezTo>
                <a:lnTo>
                  <a:pt x="21626" y="778038"/>
                </a:lnTo>
                <a:cubicBezTo>
                  <a:pt x="10286" y="758397"/>
                  <a:pt x="3463" y="737386"/>
                  <a:pt x="836" y="716211"/>
                </a:cubicBezTo>
                <a:lnTo>
                  <a:pt x="317" y="696495"/>
                </a:lnTo>
                <a:lnTo>
                  <a:pt x="0" y="694608"/>
                </a:lnTo>
                <a:lnTo>
                  <a:pt x="133" y="689537"/>
                </a:lnTo>
                <a:lnTo>
                  <a:pt x="0" y="684474"/>
                </a:lnTo>
                <a:lnTo>
                  <a:pt x="317" y="682590"/>
                </a:lnTo>
                <a:lnTo>
                  <a:pt x="836" y="662871"/>
                </a:lnTo>
                <a:cubicBezTo>
                  <a:pt x="3463" y="641696"/>
                  <a:pt x="10285" y="620686"/>
                  <a:pt x="21626" y="601045"/>
                </a:cubicBezTo>
                <a:lnTo>
                  <a:pt x="317545" y="88497"/>
                </a:lnTo>
                <a:cubicBezTo>
                  <a:pt x="328885" y="68855"/>
                  <a:pt x="343668" y="52442"/>
                  <a:pt x="360694" y="39578"/>
                </a:cubicBezTo>
                <a:lnTo>
                  <a:pt x="377511" y="29270"/>
                </a:lnTo>
                <a:lnTo>
                  <a:pt x="378984" y="28054"/>
                </a:lnTo>
                <a:lnTo>
                  <a:pt x="383436" y="25638"/>
                </a:lnTo>
                <a:lnTo>
                  <a:pt x="387761" y="22987"/>
                </a:lnTo>
                <a:lnTo>
                  <a:pt x="389553" y="22318"/>
                </a:lnTo>
                <a:lnTo>
                  <a:pt x="406887" y="12909"/>
                </a:lnTo>
                <a:cubicBezTo>
                  <a:pt x="426539" y="4597"/>
                  <a:pt x="448146" y="0"/>
                  <a:pt x="470826" y="0"/>
                </a:cubicBez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5184075" y="1243724"/>
            <a:ext cx="1255925" cy="1129466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7589094" y="3434207"/>
            <a:ext cx="869830" cy="782248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 rot="10800000" flipV="1">
            <a:off x="7589100" y="1409984"/>
            <a:ext cx="576399" cy="518363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57718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5833358" y="3690094"/>
            <a:ext cx="607286" cy="546137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0070C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769936" y="2373894"/>
            <a:ext cx="452554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       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人员档案是乡村销客的每一个系统中不可缺少的信息，可以作为公共服务，让乡村销客每一个系统使用。既方便管理、又可以有效地减少请求响应时间。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1510346" y="1722514"/>
            <a:ext cx="30451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人员档案对接PUB服务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64515" y="2247332"/>
            <a:ext cx="46193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工作总结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8180" y="1539240"/>
            <a:ext cx="2337435" cy="2313305"/>
          </a:xfrm>
          <a:custGeom>
            <a:avLst/>
            <a:gdLst>
              <a:gd name="connsiteX0" fmla="*/ 1055341 w 2110682"/>
              <a:gd name="connsiteY0" fmla="*/ 0 h 2110682"/>
              <a:gd name="connsiteX1" fmla="*/ 2110682 w 2110682"/>
              <a:gd name="connsiteY1" fmla="*/ 1055341 h 2110682"/>
              <a:gd name="connsiteX2" fmla="*/ 1055341 w 2110682"/>
              <a:gd name="connsiteY2" fmla="*/ 2110682 h 2110682"/>
              <a:gd name="connsiteX3" fmla="*/ 0 w 2110682"/>
              <a:gd name="connsiteY3" fmla="*/ 1055341 h 2110682"/>
              <a:gd name="connsiteX4" fmla="*/ 1055341 w 2110682"/>
              <a:gd name="connsiteY4" fmla="*/ 0 h 2110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0682" h="2110682">
                <a:moveTo>
                  <a:pt x="1055341" y="0"/>
                </a:moveTo>
                <a:cubicBezTo>
                  <a:pt x="1638190" y="0"/>
                  <a:pt x="2110682" y="472492"/>
                  <a:pt x="2110682" y="1055341"/>
                </a:cubicBezTo>
                <a:cubicBezTo>
                  <a:pt x="2110682" y="1638190"/>
                  <a:pt x="1638190" y="2110682"/>
                  <a:pt x="1055341" y="2110682"/>
                </a:cubicBezTo>
                <a:cubicBezTo>
                  <a:pt x="472492" y="2110682"/>
                  <a:pt x="0" y="1638190"/>
                  <a:pt x="0" y="1055341"/>
                </a:cubicBezTo>
                <a:cubicBezTo>
                  <a:pt x="0" y="472492"/>
                  <a:pt x="472492" y="0"/>
                  <a:pt x="1055341" y="0"/>
                </a:cubicBez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500950" y="863359"/>
            <a:ext cx="1255925" cy="1129466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2757379" y="3316097"/>
            <a:ext cx="869830" cy="782248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 rot="10800000" flipV="1">
            <a:off x="2757385" y="1110264"/>
            <a:ext cx="576399" cy="518363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57718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975608" y="3276074"/>
            <a:ext cx="607286" cy="546137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0070C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4024946" y="1892564"/>
            <a:ext cx="4525543" cy="1706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      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为</a:t>
            </a: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防止乡村销客发送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验证码</a:t>
            </a: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接口被恶意请求，发送大量无用短信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。使用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微信官方开放接口验证用户身份。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小程序用户登录时，</a:t>
            </a: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使用微信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官方开放接口返回的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code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验证用户身份，由小程序</a:t>
            </a:r>
            <a:r>
              <a:rPr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独有的用户唯一标识openId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限制验证码请求的次数和时限。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4764721" y="1229119"/>
            <a:ext cx="30451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验证码发送验证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819525" y="1766002"/>
            <a:ext cx="46193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工作总结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360" y="1310005"/>
            <a:ext cx="2101850" cy="2319020"/>
          </a:xfrm>
          <a:custGeom>
            <a:avLst/>
            <a:gdLst>
              <a:gd name="connsiteX0" fmla="*/ 582318 w 1149320"/>
              <a:gd name="connsiteY0" fmla="*/ 0 h 1267937"/>
              <a:gd name="connsiteX1" fmla="*/ 586501 w 1149320"/>
              <a:gd name="connsiteY1" fmla="*/ 188 h 1267937"/>
              <a:gd name="connsiteX2" fmla="*/ 590696 w 1149320"/>
              <a:gd name="connsiteY2" fmla="*/ 156 h 1267937"/>
              <a:gd name="connsiteX3" fmla="*/ 592251 w 1149320"/>
              <a:gd name="connsiteY3" fmla="*/ 447 h 1267937"/>
              <a:gd name="connsiteX4" fmla="*/ 608543 w 1149320"/>
              <a:gd name="connsiteY4" fmla="*/ 1180 h 1267937"/>
              <a:gd name="connsiteX5" fmla="*/ 659336 w 1149320"/>
              <a:gd name="connsiteY5" fmla="*/ 19323 h 1267937"/>
              <a:gd name="connsiteX6" fmla="*/ 1078501 w 1149320"/>
              <a:gd name="connsiteY6" fmla="*/ 271887 h 1267937"/>
              <a:gd name="connsiteX7" fmla="*/ 1118277 w 1149320"/>
              <a:gd name="connsiteY7" fmla="*/ 308315 h 1267937"/>
              <a:gd name="connsiteX8" fmla="*/ 1126539 w 1149320"/>
              <a:gd name="connsiteY8" fmla="*/ 322377 h 1267937"/>
              <a:gd name="connsiteX9" fmla="*/ 1127522 w 1149320"/>
              <a:gd name="connsiteY9" fmla="*/ 323615 h 1267937"/>
              <a:gd name="connsiteX10" fmla="*/ 1129452 w 1149320"/>
              <a:gd name="connsiteY10" fmla="*/ 327335 h 1267937"/>
              <a:gd name="connsiteX11" fmla="*/ 1131575 w 1149320"/>
              <a:gd name="connsiteY11" fmla="*/ 330949 h 1267937"/>
              <a:gd name="connsiteX12" fmla="*/ 1132101 w 1149320"/>
              <a:gd name="connsiteY12" fmla="*/ 332440 h 1267937"/>
              <a:gd name="connsiteX13" fmla="*/ 1139612 w 1149320"/>
              <a:gd name="connsiteY13" fmla="*/ 346917 h 1267937"/>
              <a:gd name="connsiteX14" fmla="*/ 1149296 w 1149320"/>
              <a:gd name="connsiteY14" fmla="*/ 399977 h 1267937"/>
              <a:gd name="connsiteX15" fmla="*/ 1140152 w 1149320"/>
              <a:gd name="connsiteY15" fmla="*/ 889267 h 1267937"/>
              <a:gd name="connsiteX16" fmla="*/ 1128492 w 1149320"/>
              <a:gd name="connsiteY16" fmla="*/ 941928 h 1267937"/>
              <a:gd name="connsiteX17" fmla="*/ 1120445 w 1149320"/>
              <a:gd name="connsiteY17" fmla="*/ 956113 h 1267937"/>
              <a:gd name="connsiteX18" fmla="*/ 1119865 w 1149320"/>
              <a:gd name="connsiteY18" fmla="*/ 957584 h 1267937"/>
              <a:gd name="connsiteX19" fmla="*/ 1117607 w 1149320"/>
              <a:gd name="connsiteY19" fmla="*/ 961118 h 1267937"/>
              <a:gd name="connsiteX20" fmla="*/ 1115540 w 1149320"/>
              <a:gd name="connsiteY20" fmla="*/ 964762 h 1267937"/>
              <a:gd name="connsiteX21" fmla="*/ 1114512 w 1149320"/>
              <a:gd name="connsiteY21" fmla="*/ 965961 h 1267937"/>
              <a:gd name="connsiteX22" fmla="*/ 1105730 w 1149320"/>
              <a:gd name="connsiteY22" fmla="*/ 979705 h 1267937"/>
              <a:gd name="connsiteX23" fmla="*/ 1064621 w 1149320"/>
              <a:gd name="connsiteY23" fmla="*/ 1014622 h 1267937"/>
              <a:gd name="connsiteX24" fmla="*/ 636311 w 1149320"/>
              <a:gd name="connsiteY24" fmla="*/ 1251348 h 1267937"/>
              <a:gd name="connsiteX25" fmla="*/ 584876 w 1149320"/>
              <a:gd name="connsiteY25" fmla="*/ 1267581 h 1267937"/>
              <a:gd name="connsiteX26" fmla="*/ 568566 w 1149320"/>
              <a:gd name="connsiteY26" fmla="*/ 1267705 h 1267937"/>
              <a:gd name="connsiteX27" fmla="*/ 567003 w 1149320"/>
              <a:gd name="connsiteY27" fmla="*/ 1267937 h 1267937"/>
              <a:gd name="connsiteX28" fmla="*/ 562818 w 1149320"/>
              <a:gd name="connsiteY28" fmla="*/ 1267749 h 1267937"/>
              <a:gd name="connsiteX29" fmla="*/ 558625 w 1149320"/>
              <a:gd name="connsiteY29" fmla="*/ 1267781 h 1267937"/>
              <a:gd name="connsiteX30" fmla="*/ 557070 w 1149320"/>
              <a:gd name="connsiteY30" fmla="*/ 1267490 h 1267937"/>
              <a:gd name="connsiteX31" fmla="*/ 540778 w 1149320"/>
              <a:gd name="connsiteY31" fmla="*/ 1266757 h 1267937"/>
              <a:gd name="connsiteX32" fmla="*/ 489985 w 1149320"/>
              <a:gd name="connsiteY32" fmla="*/ 1248613 h 1267937"/>
              <a:gd name="connsiteX33" fmla="*/ 70819 w 1149320"/>
              <a:gd name="connsiteY33" fmla="*/ 996050 h 1267937"/>
              <a:gd name="connsiteX34" fmla="*/ 17745 w 1149320"/>
              <a:gd name="connsiteY34" fmla="*/ 936988 h 1267937"/>
              <a:gd name="connsiteX35" fmla="*/ 15827 w 1149320"/>
              <a:gd name="connsiteY35" fmla="*/ 931543 h 1267937"/>
              <a:gd name="connsiteX36" fmla="*/ 9709 w 1149320"/>
              <a:gd name="connsiteY36" fmla="*/ 921020 h 1267937"/>
              <a:gd name="connsiteX37" fmla="*/ 25 w 1149320"/>
              <a:gd name="connsiteY37" fmla="*/ 867961 h 1267937"/>
              <a:gd name="connsiteX38" fmla="*/ 9169 w 1149320"/>
              <a:gd name="connsiteY38" fmla="*/ 378670 h 1267937"/>
              <a:gd name="connsiteX39" fmla="*/ 20829 w 1149320"/>
              <a:gd name="connsiteY39" fmla="*/ 326009 h 1267937"/>
              <a:gd name="connsiteX40" fmla="*/ 28875 w 1149320"/>
              <a:gd name="connsiteY40" fmla="*/ 311824 h 1267937"/>
              <a:gd name="connsiteX41" fmla="*/ 29456 w 1149320"/>
              <a:gd name="connsiteY41" fmla="*/ 310353 h 1267937"/>
              <a:gd name="connsiteX42" fmla="*/ 31715 w 1149320"/>
              <a:gd name="connsiteY42" fmla="*/ 306818 h 1267937"/>
              <a:gd name="connsiteX43" fmla="*/ 33781 w 1149320"/>
              <a:gd name="connsiteY43" fmla="*/ 303175 h 1267937"/>
              <a:gd name="connsiteX44" fmla="*/ 34809 w 1149320"/>
              <a:gd name="connsiteY44" fmla="*/ 301976 h 1267937"/>
              <a:gd name="connsiteX45" fmla="*/ 43592 w 1149320"/>
              <a:gd name="connsiteY45" fmla="*/ 288232 h 1267937"/>
              <a:gd name="connsiteX46" fmla="*/ 84700 w 1149320"/>
              <a:gd name="connsiteY46" fmla="*/ 253315 h 1267937"/>
              <a:gd name="connsiteX47" fmla="*/ 513010 w 1149320"/>
              <a:gd name="connsiteY47" fmla="*/ 16589 h 1267937"/>
              <a:gd name="connsiteX48" fmla="*/ 564446 w 1149320"/>
              <a:gd name="connsiteY48" fmla="*/ 356 h 1267937"/>
              <a:gd name="connsiteX49" fmla="*/ 580755 w 1149320"/>
              <a:gd name="connsiteY49" fmla="*/ 232 h 126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149320" h="1267937">
                <a:moveTo>
                  <a:pt x="582318" y="0"/>
                </a:moveTo>
                <a:lnTo>
                  <a:pt x="586501" y="188"/>
                </a:lnTo>
                <a:lnTo>
                  <a:pt x="590696" y="156"/>
                </a:lnTo>
                <a:lnTo>
                  <a:pt x="592251" y="447"/>
                </a:lnTo>
                <a:lnTo>
                  <a:pt x="608543" y="1180"/>
                </a:lnTo>
                <a:cubicBezTo>
                  <a:pt x="626008" y="3680"/>
                  <a:pt x="643273" y="9645"/>
                  <a:pt x="659336" y="19323"/>
                </a:cubicBezTo>
                <a:lnTo>
                  <a:pt x="1078501" y="271887"/>
                </a:lnTo>
                <a:cubicBezTo>
                  <a:pt x="1094564" y="281566"/>
                  <a:pt x="1107905" y="294042"/>
                  <a:pt x="1118277" y="308315"/>
                </a:cubicBezTo>
                <a:lnTo>
                  <a:pt x="1126539" y="322377"/>
                </a:lnTo>
                <a:lnTo>
                  <a:pt x="1127522" y="323615"/>
                </a:lnTo>
                <a:lnTo>
                  <a:pt x="1129452" y="327335"/>
                </a:lnTo>
                <a:lnTo>
                  <a:pt x="1131575" y="330949"/>
                </a:lnTo>
                <a:lnTo>
                  <a:pt x="1132101" y="332440"/>
                </a:lnTo>
                <a:lnTo>
                  <a:pt x="1139612" y="346917"/>
                </a:lnTo>
                <a:cubicBezTo>
                  <a:pt x="1146180" y="363292"/>
                  <a:pt x="1149646" y="381227"/>
                  <a:pt x="1149296" y="399977"/>
                </a:cubicBezTo>
                <a:lnTo>
                  <a:pt x="1140152" y="889267"/>
                </a:lnTo>
                <a:cubicBezTo>
                  <a:pt x="1139801" y="908018"/>
                  <a:pt x="1135667" y="925809"/>
                  <a:pt x="1128492" y="941928"/>
                </a:cubicBezTo>
                <a:lnTo>
                  <a:pt x="1120445" y="956113"/>
                </a:lnTo>
                <a:lnTo>
                  <a:pt x="1119865" y="957584"/>
                </a:lnTo>
                <a:lnTo>
                  <a:pt x="1117607" y="961118"/>
                </a:lnTo>
                <a:lnTo>
                  <a:pt x="1115540" y="964762"/>
                </a:lnTo>
                <a:lnTo>
                  <a:pt x="1114512" y="965961"/>
                </a:lnTo>
                <a:lnTo>
                  <a:pt x="1105730" y="979705"/>
                </a:lnTo>
                <a:cubicBezTo>
                  <a:pt x="1094832" y="993581"/>
                  <a:pt x="1081034" y="1005550"/>
                  <a:pt x="1064621" y="1014622"/>
                </a:cubicBezTo>
                <a:lnTo>
                  <a:pt x="636311" y="1251348"/>
                </a:lnTo>
                <a:cubicBezTo>
                  <a:pt x="619897" y="1260420"/>
                  <a:pt x="602423" y="1265736"/>
                  <a:pt x="584876" y="1267581"/>
                </a:cubicBezTo>
                <a:lnTo>
                  <a:pt x="568566" y="1267705"/>
                </a:lnTo>
                <a:lnTo>
                  <a:pt x="567003" y="1267937"/>
                </a:lnTo>
                <a:lnTo>
                  <a:pt x="562818" y="1267749"/>
                </a:lnTo>
                <a:lnTo>
                  <a:pt x="558625" y="1267781"/>
                </a:lnTo>
                <a:lnTo>
                  <a:pt x="557070" y="1267490"/>
                </a:lnTo>
                <a:lnTo>
                  <a:pt x="540778" y="1266757"/>
                </a:lnTo>
                <a:cubicBezTo>
                  <a:pt x="523312" y="1264257"/>
                  <a:pt x="506048" y="1258292"/>
                  <a:pt x="489985" y="1248613"/>
                </a:cubicBezTo>
                <a:lnTo>
                  <a:pt x="70819" y="996050"/>
                </a:lnTo>
                <a:cubicBezTo>
                  <a:pt x="46725" y="981532"/>
                  <a:pt x="28755" y="960720"/>
                  <a:pt x="17745" y="936988"/>
                </a:cubicBezTo>
                <a:lnTo>
                  <a:pt x="15827" y="931543"/>
                </a:lnTo>
                <a:lnTo>
                  <a:pt x="9709" y="921020"/>
                </a:lnTo>
                <a:cubicBezTo>
                  <a:pt x="3141" y="904645"/>
                  <a:pt x="-326" y="886711"/>
                  <a:pt x="25" y="867961"/>
                </a:cubicBezTo>
                <a:lnTo>
                  <a:pt x="9169" y="378670"/>
                </a:lnTo>
                <a:cubicBezTo>
                  <a:pt x="9520" y="359920"/>
                  <a:pt x="13653" y="342128"/>
                  <a:pt x="20829" y="326009"/>
                </a:cubicBezTo>
                <a:lnTo>
                  <a:pt x="28875" y="311824"/>
                </a:lnTo>
                <a:lnTo>
                  <a:pt x="29456" y="310353"/>
                </a:lnTo>
                <a:lnTo>
                  <a:pt x="31715" y="306818"/>
                </a:lnTo>
                <a:lnTo>
                  <a:pt x="33781" y="303175"/>
                </a:lnTo>
                <a:lnTo>
                  <a:pt x="34809" y="301976"/>
                </a:lnTo>
                <a:lnTo>
                  <a:pt x="43592" y="288232"/>
                </a:lnTo>
                <a:cubicBezTo>
                  <a:pt x="54489" y="274356"/>
                  <a:pt x="68287" y="262387"/>
                  <a:pt x="84700" y="253315"/>
                </a:cubicBezTo>
                <a:lnTo>
                  <a:pt x="513010" y="16589"/>
                </a:lnTo>
                <a:cubicBezTo>
                  <a:pt x="529423" y="7517"/>
                  <a:pt x="546898" y="2201"/>
                  <a:pt x="564446" y="356"/>
                </a:cubicBezTo>
                <a:lnTo>
                  <a:pt x="580755" y="232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5184075" y="1243724"/>
            <a:ext cx="1255925" cy="1129466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7589094" y="3434207"/>
            <a:ext cx="869830" cy="782248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 rot="10800000" flipV="1">
            <a:off x="7589100" y="1409984"/>
            <a:ext cx="576399" cy="518363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57718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5833358" y="3690094"/>
            <a:ext cx="607286" cy="546137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0070C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769936" y="2373894"/>
            <a:ext cx="4525543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       </a:t>
            </a:r>
            <a:r>
              <a:rPr 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为丰富经销商的购买场景，将经销商逐渐引入自主下单模式。业务员可以制定个性化、针对性的销售政策，实现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“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一区一策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”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“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一户一策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”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，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也可以进一步扩大活动的发布范围，由市场部制定活动。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1509711" y="1315479"/>
            <a:ext cx="30451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业务员专享价活动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  <a:sym typeface="+mn-ea"/>
            </a:endParaRP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市场部专享价活动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64515" y="2247332"/>
            <a:ext cx="46193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工作总结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110" y="1600200"/>
            <a:ext cx="2272665" cy="2249170"/>
          </a:xfrm>
          <a:custGeom>
            <a:avLst/>
            <a:gdLst>
              <a:gd name="connsiteX0" fmla="*/ 670520 w 1341040"/>
              <a:gd name="connsiteY0" fmla="*/ 0 h 1341040"/>
              <a:gd name="connsiteX1" fmla="*/ 1341040 w 1341040"/>
              <a:gd name="connsiteY1" fmla="*/ 670520 h 1341040"/>
              <a:gd name="connsiteX2" fmla="*/ 670520 w 1341040"/>
              <a:gd name="connsiteY2" fmla="*/ 1341040 h 1341040"/>
              <a:gd name="connsiteX3" fmla="*/ 0 w 1341040"/>
              <a:gd name="connsiteY3" fmla="*/ 670520 h 1341040"/>
              <a:gd name="connsiteX4" fmla="*/ 670520 w 1341040"/>
              <a:gd name="connsiteY4" fmla="*/ 0 h 134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1040" h="1341040">
                <a:moveTo>
                  <a:pt x="670520" y="0"/>
                </a:moveTo>
                <a:cubicBezTo>
                  <a:pt x="1040838" y="0"/>
                  <a:pt x="1341040" y="300202"/>
                  <a:pt x="1341040" y="670520"/>
                </a:cubicBezTo>
                <a:cubicBezTo>
                  <a:pt x="1341040" y="1040838"/>
                  <a:pt x="1040838" y="1341040"/>
                  <a:pt x="670520" y="1341040"/>
                </a:cubicBezTo>
                <a:cubicBezTo>
                  <a:pt x="300202" y="1341040"/>
                  <a:pt x="0" y="1040838"/>
                  <a:pt x="0" y="670520"/>
                </a:cubicBezTo>
                <a:cubicBezTo>
                  <a:pt x="0" y="300202"/>
                  <a:pt x="300202" y="0"/>
                  <a:pt x="670520" y="0"/>
                </a:cubicBezTo>
                <a:close/>
              </a:path>
            </a:pathLst>
          </a:cu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/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918</Words>
  <Application>WPS 演示</Application>
  <PresentationFormat>全屏显示(16:9)</PresentationFormat>
  <Paragraphs>114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Malgun Gothic</vt:lpstr>
      <vt:lpstr>站酷高端黑</vt:lpstr>
      <vt:lpstr>Impact</vt:lpstr>
      <vt:lpstr>Times New Roman</vt:lpstr>
      <vt:lpstr>Arial</vt:lpstr>
      <vt:lpstr>Arial Unicode MS</vt:lpstr>
      <vt:lpstr>等线</vt:lpstr>
      <vt:lpstr>黑体</vt:lpstr>
      <vt:lpstr>Arial Narrow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一笑奈何1413440999</cp:lastModifiedBy>
  <cp:revision>236</cp:revision>
  <dcterms:created xsi:type="dcterms:W3CDTF">2015-06-24T16:00:00Z</dcterms:created>
  <dcterms:modified xsi:type="dcterms:W3CDTF">2018-11-18T10:38:10Z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