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0" r:id="rId4"/>
    <p:sldId id="264" r:id="rId5"/>
    <p:sldId id="262" r:id="rId6"/>
    <p:sldId id="265" r:id="rId7"/>
    <p:sldId id="267" r:id="rId8"/>
    <p:sldId id="268" r:id="rId9"/>
    <p:sldId id="269" r:id="rId10"/>
    <p:sldId id="271" r:id="rId11"/>
    <p:sldId id="270" r:id="rId12"/>
    <p:sldId id="272" r:id="rId13"/>
    <p:sldId id="273" r:id="rId14"/>
    <p:sldId id="274" r:id="rId15"/>
    <p:sldId id="275" r:id="rId16"/>
    <p:sldId id="276" r:id="rId17"/>
    <p:sldId id="277" r:id="rId18"/>
    <p:sldId id="26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D552-83D7-4E65-ABF2-3DD3ACE1AF28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606D-3522-4E5C-911C-C5BA423F3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335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D552-83D7-4E65-ABF2-3DD3ACE1AF28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606D-3522-4E5C-911C-C5BA423F3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61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D552-83D7-4E65-ABF2-3DD3ACE1AF28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606D-3522-4E5C-911C-C5BA423F3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42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D552-83D7-4E65-ABF2-3DD3ACE1AF28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606D-3522-4E5C-911C-C5BA423F3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912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D552-83D7-4E65-ABF2-3DD3ACE1AF28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606D-3522-4E5C-911C-C5BA423F3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838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D552-83D7-4E65-ABF2-3DD3ACE1AF28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606D-3522-4E5C-911C-C5BA423F3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87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D552-83D7-4E65-ABF2-3DD3ACE1AF28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606D-3522-4E5C-911C-C5BA423F3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82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D552-83D7-4E65-ABF2-3DD3ACE1AF28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606D-3522-4E5C-911C-C5BA423F3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04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D552-83D7-4E65-ABF2-3DD3ACE1AF28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606D-3522-4E5C-911C-C5BA423F3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298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D552-83D7-4E65-ABF2-3DD3ACE1AF28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606D-3522-4E5C-911C-C5BA423F3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003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D552-83D7-4E65-ABF2-3DD3ACE1AF28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606D-3522-4E5C-911C-C5BA423F3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226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FD552-83D7-4E65-ABF2-3DD3ACE1AF28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0606D-3522-4E5C-911C-C5BA423F3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123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bylp213/applied-dl-projec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直接连接符 9"/>
          <p:cNvSpPr>
            <a:spLocks noChangeShapeType="1"/>
          </p:cNvSpPr>
          <p:nvPr/>
        </p:nvSpPr>
        <p:spPr bwMode="auto">
          <a:xfrm>
            <a:off x="1991710" y="3545083"/>
            <a:ext cx="8234362" cy="0"/>
          </a:xfrm>
          <a:prstGeom prst="line">
            <a:avLst/>
          </a:prstGeom>
          <a:noFill/>
          <a:ln w="19050" cap="flat" cmpd="sng">
            <a:solidFill>
              <a:srgbClr val="21A3D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472639" y="1968178"/>
            <a:ext cx="72725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/>
              <a:t>Cancer Metastases </a:t>
            </a:r>
            <a:r>
              <a:rPr lang="en-US" altLang="zh-CN" sz="3600" dirty="0" smtClean="0"/>
              <a:t>Detection Based on Fully Convolutional Networks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570085" y="3722504"/>
            <a:ext cx="507761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 smtClean="0"/>
              <a:t>Project for COMS 4995 Applied Deep Learning</a:t>
            </a:r>
          </a:p>
          <a:p>
            <a:pPr algn="ctr">
              <a:lnSpc>
                <a:spcPct val="150000"/>
              </a:lnSpc>
            </a:pPr>
            <a:r>
              <a:rPr lang="en-US" altLang="zh-CN" dirty="0" smtClean="0"/>
              <a:t>Name: </a:t>
            </a:r>
            <a:r>
              <a:rPr lang="en-US" altLang="zh-CN" dirty="0" err="1" smtClean="0"/>
              <a:t>Boyu</a:t>
            </a:r>
            <a:r>
              <a:rPr lang="en-US" altLang="zh-CN" dirty="0" smtClean="0"/>
              <a:t> Yang</a:t>
            </a:r>
          </a:p>
          <a:p>
            <a:pPr algn="ctr">
              <a:lnSpc>
                <a:spcPct val="150000"/>
              </a:lnSpc>
            </a:pPr>
            <a:r>
              <a:rPr lang="en-US" altLang="zh-CN" dirty="0" smtClean="0"/>
              <a:t>UNI: by2267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3177695"/>
      </p:ext>
    </p:extLst>
  </p:cSld>
  <p:clrMapOvr>
    <a:masterClrMapping/>
  </p:clrMapOvr>
  <p:transition spd="slow" advTm="1820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More training data</a:t>
            </a:r>
          </a:p>
          <a:p>
            <a:r>
              <a:rPr lang="en-US" altLang="zh-CN" sz="2400" dirty="0" smtClean="0"/>
              <a:t>Higher resolution prediction</a:t>
            </a:r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-24425" y="792664"/>
            <a:ext cx="1559685" cy="509235"/>
            <a:chOff x="0" y="837050"/>
            <a:chExt cx="1544638" cy="431800"/>
          </a:xfrm>
        </p:grpSpPr>
        <p:sp>
          <p:nvSpPr>
            <p:cNvPr id="6" name="矩形 3"/>
            <p:cNvSpPr>
              <a:spLocks noChangeArrowheads="1"/>
            </p:cNvSpPr>
            <p:nvPr/>
          </p:nvSpPr>
          <p:spPr bwMode="auto">
            <a:xfrm>
              <a:off x="0" y="837050"/>
              <a:ext cx="1271588" cy="431800"/>
            </a:xfrm>
            <a:prstGeom prst="rect">
              <a:avLst/>
            </a:prstGeom>
            <a:solidFill>
              <a:srgbClr val="21A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ea typeface="造字工房悦黑体验版常规体" pitchFamily="2" charset="-122"/>
              </a:endParaRPr>
            </a:p>
          </p:txBody>
        </p:sp>
        <p:sp>
          <p:nvSpPr>
            <p:cNvPr id="7" name="矩形 4"/>
            <p:cNvSpPr>
              <a:spLocks noChangeArrowheads="1"/>
            </p:cNvSpPr>
            <p:nvPr/>
          </p:nvSpPr>
          <p:spPr bwMode="auto">
            <a:xfrm>
              <a:off x="1343025" y="837050"/>
              <a:ext cx="73025" cy="431800"/>
            </a:xfrm>
            <a:prstGeom prst="rect">
              <a:avLst/>
            </a:prstGeom>
            <a:solidFill>
              <a:srgbClr val="21A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ea typeface="造字工房悦黑体验版常规体" pitchFamily="2" charset="-122"/>
              </a:endParaRPr>
            </a:p>
          </p:txBody>
        </p:sp>
        <p:sp>
          <p:nvSpPr>
            <p:cNvPr id="8" name="矩形 5"/>
            <p:cNvSpPr>
              <a:spLocks noChangeArrowheads="1"/>
            </p:cNvSpPr>
            <p:nvPr/>
          </p:nvSpPr>
          <p:spPr bwMode="auto">
            <a:xfrm>
              <a:off x="1481138" y="1040250"/>
              <a:ext cx="63500" cy="225425"/>
            </a:xfrm>
            <a:prstGeom prst="rect">
              <a:avLst/>
            </a:prstGeom>
            <a:solidFill>
              <a:srgbClr val="21A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ea typeface="造字工房悦黑体验版常规体" pitchFamily="2" charset="-122"/>
              </a:endParaRPr>
            </a:p>
          </p:txBody>
        </p:sp>
      </p:grpSp>
      <p:sp>
        <p:nvSpPr>
          <p:cNvPr id="9" name="文本框 6"/>
          <p:cNvSpPr>
            <a:spLocks noChangeArrowheads="1"/>
          </p:cNvSpPr>
          <p:nvPr/>
        </p:nvSpPr>
        <p:spPr bwMode="auto">
          <a:xfrm>
            <a:off x="1703693" y="787089"/>
            <a:ext cx="748852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造字工房悦黑体验版常规体" pitchFamily="2" charset="-122"/>
                <a:cs typeface="Times New Roman" panose="02020603050405020304" pitchFamily="18" charset="0"/>
                <a:sym typeface="造字工房悦黑体验版常规体" pitchFamily="2" charset="-122"/>
              </a:rPr>
              <a:t>Further Works</a:t>
            </a:r>
            <a:endParaRPr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53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400" dirty="0" smtClean="0"/>
          </a:p>
          <a:p>
            <a:endParaRPr lang="en-US" altLang="zh-CN" sz="2400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-24425" y="792664"/>
            <a:ext cx="1559685" cy="509235"/>
            <a:chOff x="0" y="837050"/>
            <a:chExt cx="1544638" cy="431800"/>
          </a:xfrm>
        </p:grpSpPr>
        <p:sp>
          <p:nvSpPr>
            <p:cNvPr id="6" name="矩形 3"/>
            <p:cNvSpPr>
              <a:spLocks noChangeArrowheads="1"/>
            </p:cNvSpPr>
            <p:nvPr/>
          </p:nvSpPr>
          <p:spPr bwMode="auto">
            <a:xfrm>
              <a:off x="0" y="837050"/>
              <a:ext cx="1271588" cy="431800"/>
            </a:xfrm>
            <a:prstGeom prst="rect">
              <a:avLst/>
            </a:prstGeom>
            <a:solidFill>
              <a:srgbClr val="21A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ea typeface="造字工房悦黑体验版常规体" pitchFamily="2" charset="-122"/>
              </a:endParaRPr>
            </a:p>
          </p:txBody>
        </p:sp>
        <p:sp>
          <p:nvSpPr>
            <p:cNvPr id="7" name="矩形 4"/>
            <p:cNvSpPr>
              <a:spLocks noChangeArrowheads="1"/>
            </p:cNvSpPr>
            <p:nvPr/>
          </p:nvSpPr>
          <p:spPr bwMode="auto">
            <a:xfrm>
              <a:off x="1343025" y="837050"/>
              <a:ext cx="73025" cy="431800"/>
            </a:xfrm>
            <a:prstGeom prst="rect">
              <a:avLst/>
            </a:prstGeom>
            <a:solidFill>
              <a:srgbClr val="21A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ea typeface="造字工房悦黑体验版常规体" pitchFamily="2" charset="-122"/>
              </a:endParaRPr>
            </a:p>
          </p:txBody>
        </p:sp>
        <p:sp>
          <p:nvSpPr>
            <p:cNvPr id="8" name="矩形 5"/>
            <p:cNvSpPr>
              <a:spLocks noChangeArrowheads="1"/>
            </p:cNvSpPr>
            <p:nvPr/>
          </p:nvSpPr>
          <p:spPr bwMode="auto">
            <a:xfrm>
              <a:off x="1481138" y="1040250"/>
              <a:ext cx="63500" cy="225425"/>
            </a:xfrm>
            <a:prstGeom prst="rect">
              <a:avLst/>
            </a:prstGeom>
            <a:solidFill>
              <a:srgbClr val="21A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ea typeface="造字工房悦黑体验版常规体" pitchFamily="2" charset="-122"/>
              </a:endParaRPr>
            </a:p>
          </p:txBody>
        </p:sp>
      </p:grpSp>
      <p:sp>
        <p:nvSpPr>
          <p:cNvPr id="9" name="文本框 6"/>
          <p:cNvSpPr>
            <a:spLocks noChangeArrowheads="1"/>
          </p:cNvSpPr>
          <p:nvPr/>
        </p:nvSpPr>
        <p:spPr bwMode="auto">
          <a:xfrm>
            <a:off x="1703693" y="787089"/>
            <a:ext cx="748852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造字工房悦黑体验版常规体" pitchFamily="2" charset="-122"/>
                <a:cs typeface="Times New Roman" panose="02020603050405020304" pitchFamily="18" charset="0"/>
                <a:sym typeface="造字工房悦黑体验版常规体" pitchFamily="2" charset="-122"/>
              </a:rPr>
              <a:t>Code Walkthrough</a:t>
            </a:r>
            <a:endParaRPr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217" y="1798329"/>
            <a:ext cx="7121767" cy="5054542"/>
          </a:xfrm>
          <a:prstGeom prst="rect">
            <a:avLst/>
          </a:prstGeom>
        </p:spPr>
      </p:pic>
      <p:sp>
        <p:nvSpPr>
          <p:cNvPr id="10" name="内容占位符 2"/>
          <p:cNvSpPr txBox="1">
            <a:spLocks/>
          </p:cNvSpPr>
          <p:nvPr/>
        </p:nvSpPr>
        <p:spPr>
          <a:xfrm>
            <a:off x="838200" y="13820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/>
              <a:t>Download and open slide</a:t>
            </a:r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11616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24425" y="792664"/>
            <a:ext cx="1559685" cy="509235"/>
            <a:chOff x="0" y="837050"/>
            <a:chExt cx="1544638" cy="431800"/>
          </a:xfrm>
        </p:grpSpPr>
        <p:sp>
          <p:nvSpPr>
            <p:cNvPr id="6" name="矩形 3"/>
            <p:cNvSpPr>
              <a:spLocks noChangeArrowheads="1"/>
            </p:cNvSpPr>
            <p:nvPr/>
          </p:nvSpPr>
          <p:spPr bwMode="auto">
            <a:xfrm>
              <a:off x="0" y="837050"/>
              <a:ext cx="1271588" cy="431800"/>
            </a:xfrm>
            <a:prstGeom prst="rect">
              <a:avLst/>
            </a:prstGeom>
            <a:solidFill>
              <a:srgbClr val="21A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ea typeface="造字工房悦黑体验版常规体" pitchFamily="2" charset="-122"/>
              </a:endParaRPr>
            </a:p>
          </p:txBody>
        </p:sp>
        <p:sp>
          <p:nvSpPr>
            <p:cNvPr id="7" name="矩形 4"/>
            <p:cNvSpPr>
              <a:spLocks noChangeArrowheads="1"/>
            </p:cNvSpPr>
            <p:nvPr/>
          </p:nvSpPr>
          <p:spPr bwMode="auto">
            <a:xfrm>
              <a:off x="1343025" y="837050"/>
              <a:ext cx="73025" cy="431800"/>
            </a:xfrm>
            <a:prstGeom prst="rect">
              <a:avLst/>
            </a:prstGeom>
            <a:solidFill>
              <a:srgbClr val="21A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ea typeface="造字工房悦黑体验版常规体" pitchFamily="2" charset="-122"/>
              </a:endParaRPr>
            </a:p>
          </p:txBody>
        </p:sp>
        <p:sp>
          <p:nvSpPr>
            <p:cNvPr id="8" name="矩形 5"/>
            <p:cNvSpPr>
              <a:spLocks noChangeArrowheads="1"/>
            </p:cNvSpPr>
            <p:nvPr/>
          </p:nvSpPr>
          <p:spPr bwMode="auto">
            <a:xfrm>
              <a:off x="1481138" y="1040250"/>
              <a:ext cx="63500" cy="225425"/>
            </a:xfrm>
            <a:prstGeom prst="rect">
              <a:avLst/>
            </a:prstGeom>
            <a:solidFill>
              <a:srgbClr val="21A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ea typeface="造字工房悦黑体验版常规体" pitchFamily="2" charset="-122"/>
              </a:endParaRPr>
            </a:p>
          </p:txBody>
        </p:sp>
      </p:grpSp>
      <p:sp>
        <p:nvSpPr>
          <p:cNvPr id="9" name="文本框 6"/>
          <p:cNvSpPr>
            <a:spLocks noChangeArrowheads="1"/>
          </p:cNvSpPr>
          <p:nvPr/>
        </p:nvSpPr>
        <p:spPr bwMode="auto">
          <a:xfrm>
            <a:off x="1703693" y="787089"/>
            <a:ext cx="748852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造字工房悦黑体验版常规体" pitchFamily="2" charset="-122"/>
                <a:cs typeface="Times New Roman" panose="02020603050405020304" pitchFamily="18" charset="0"/>
                <a:sym typeface="造字工房悦黑体验版常规体" pitchFamily="2" charset="-122"/>
              </a:rPr>
              <a:t>Code Walkthrough</a:t>
            </a:r>
            <a:endParaRPr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390668"/>
            <a:ext cx="10081826" cy="3089324"/>
          </a:xfrm>
          <a:prstGeom prst="rect">
            <a:avLst/>
          </a:prstGeom>
        </p:spPr>
      </p:pic>
      <p:sp>
        <p:nvSpPr>
          <p:cNvPr id="10" name="内容占位符 2"/>
          <p:cNvSpPr txBox="1">
            <a:spLocks/>
          </p:cNvSpPr>
          <p:nvPr/>
        </p:nvSpPr>
        <p:spPr>
          <a:xfrm>
            <a:off x="990600" y="180060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/>
              <a:t>Read tissue coordinates</a:t>
            </a:r>
          </a:p>
        </p:txBody>
      </p:sp>
    </p:spTree>
    <p:extLst>
      <p:ext uri="{BB962C8B-B14F-4D97-AF65-F5344CB8AC3E}">
        <p14:creationId xmlns:p14="http://schemas.microsoft.com/office/powerpoint/2010/main" val="415310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400" dirty="0" smtClean="0"/>
          </a:p>
          <a:p>
            <a:endParaRPr lang="en-US" altLang="zh-CN" sz="2400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-24425" y="792664"/>
            <a:ext cx="1559685" cy="509235"/>
            <a:chOff x="0" y="837050"/>
            <a:chExt cx="1544638" cy="431800"/>
          </a:xfrm>
        </p:grpSpPr>
        <p:sp>
          <p:nvSpPr>
            <p:cNvPr id="6" name="矩形 3"/>
            <p:cNvSpPr>
              <a:spLocks noChangeArrowheads="1"/>
            </p:cNvSpPr>
            <p:nvPr/>
          </p:nvSpPr>
          <p:spPr bwMode="auto">
            <a:xfrm>
              <a:off x="0" y="837050"/>
              <a:ext cx="1271588" cy="431800"/>
            </a:xfrm>
            <a:prstGeom prst="rect">
              <a:avLst/>
            </a:prstGeom>
            <a:solidFill>
              <a:srgbClr val="21A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ea typeface="造字工房悦黑体验版常规体" pitchFamily="2" charset="-122"/>
              </a:endParaRPr>
            </a:p>
          </p:txBody>
        </p:sp>
        <p:sp>
          <p:nvSpPr>
            <p:cNvPr id="7" name="矩形 4"/>
            <p:cNvSpPr>
              <a:spLocks noChangeArrowheads="1"/>
            </p:cNvSpPr>
            <p:nvPr/>
          </p:nvSpPr>
          <p:spPr bwMode="auto">
            <a:xfrm>
              <a:off x="1343025" y="837050"/>
              <a:ext cx="73025" cy="431800"/>
            </a:xfrm>
            <a:prstGeom prst="rect">
              <a:avLst/>
            </a:prstGeom>
            <a:solidFill>
              <a:srgbClr val="21A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ea typeface="造字工房悦黑体验版常规体" pitchFamily="2" charset="-122"/>
              </a:endParaRPr>
            </a:p>
          </p:txBody>
        </p:sp>
        <p:sp>
          <p:nvSpPr>
            <p:cNvPr id="8" name="矩形 5"/>
            <p:cNvSpPr>
              <a:spLocks noChangeArrowheads="1"/>
            </p:cNvSpPr>
            <p:nvPr/>
          </p:nvSpPr>
          <p:spPr bwMode="auto">
            <a:xfrm>
              <a:off x="1481138" y="1040250"/>
              <a:ext cx="63500" cy="225425"/>
            </a:xfrm>
            <a:prstGeom prst="rect">
              <a:avLst/>
            </a:prstGeom>
            <a:solidFill>
              <a:srgbClr val="21A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ea typeface="造字工房悦黑体验版常规体" pitchFamily="2" charset="-122"/>
              </a:endParaRPr>
            </a:p>
          </p:txBody>
        </p:sp>
      </p:grpSp>
      <p:sp>
        <p:nvSpPr>
          <p:cNvPr id="9" name="文本框 6"/>
          <p:cNvSpPr>
            <a:spLocks noChangeArrowheads="1"/>
          </p:cNvSpPr>
          <p:nvPr/>
        </p:nvSpPr>
        <p:spPr bwMode="auto">
          <a:xfrm>
            <a:off x="1703693" y="787089"/>
            <a:ext cx="748852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造字工房悦黑体验版常规体" pitchFamily="2" charset="-122"/>
                <a:cs typeface="Times New Roman" panose="02020603050405020304" pitchFamily="18" charset="0"/>
                <a:sym typeface="造字工房悦黑体验版常规体" pitchFamily="2" charset="-122"/>
              </a:rPr>
              <a:t>Code Walkthrough</a:t>
            </a:r>
            <a:endParaRPr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949657" y="178269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/>
              <a:t>Generate training data and labels</a:t>
            </a:r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76" y="2353193"/>
            <a:ext cx="9681933" cy="437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59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400" dirty="0" smtClean="0"/>
          </a:p>
          <a:p>
            <a:endParaRPr lang="en-US" altLang="zh-CN" sz="2400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-24425" y="792664"/>
            <a:ext cx="1559685" cy="509235"/>
            <a:chOff x="0" y="837050"/>
            <a:chExt cx="1544638" cy="431800"/>
          </a:xfrm>
        </p:grpSpPr>
        <p:sp>
          <p:nvSpPr>
            <p:cNvPr id="6" name="矩形 3"/>
            <p:cNvSpPr>
              <a:spLocks noChangeArrowheads="1"/>
            </p:cNvSpPr>
            <p:nvPr/>
          </p:nvSpPr>
          <p:spPr bwMode="auto">
            <a:xfrm>
              <a:off x="0" y="837050"/>
              <a:ext cx="1271588" cy="431800"/>
            </a:xfrm>
            <a:prstGeom prst="rect">
              <a:avLst/>
            </a:prstGeom>
            <a:solidFill>
              <a:srgbClr val="21A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ea typeface="造字工房悦黑体验版常规体" pitchFamily="2" charset="-122"/>
              </a:endParaRPr>
            </a:p>
          </p:txBody>
        </p:sp>
        <p:sp>
          <p:nvSpPr>
            <p:cNvPr id="7" name="矩形 4"/>
            <p:cNvSpPr>
              <a:spLocks noChangeArrowheads="1"/>
            </p:cNvSpPr>
            <p:nvPr/>
          </p:nvSpPr>
          <p:spPr bwMode="auto">
            <a:xfrm>
              <a:off x="1343025" y="837050"/>
              <a:ext cx="73025" cy="431800"/>
            </a:xfrm>
            <a:prstGeom prst="rect">
              <a:avLst/>
            </a:prstGeom>
            <a:solidFill>
              <a:srgbClr val="21A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ea typeface="造字工房悦黑体验版常规体" pitchFamily="2" charset="-122"/>
              </a:endParaRPr>
            </a:p>
          </p:txBody>
        </p:sp>
        <p:sp>
          <p:nvSpPr>
            <p:cNvPr id="8" name="矩形 5"/>
            <p:cNvSpPr>
              <a:spLocks noChangeArrowheads="1"/>
            </p:cNvSpPr>
            <p:nvPr/>
          </p:nvSpPr>
          <p:spPr bwMode="auto">
            <a:xfrm>
              <a:off x="1481138" y="1040250"/>
              <a:ext cx="63500" cy="225425"/>
            </a:xfrm>
            <a:prstGeom prst="rect">
              <a:avLst/>
            </a:prstGeom>
            <a:solidFill>
              <a:srgbClr val="21A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ea typeface="造字工房悦黑体验版常规体" pitchFamily="2" charset="-122"/>
              </a:endParaRPr>
            </a:p>
          </p:txBody>
        </p:sp>
      </p:grpSp>
      <p:sp>
        <p:nvSpPr>
          <p:cNvPr id="9" name="文本框 6"/>
          <p:cNvSpPr>
            <a:spLocks noChangeArrowheads="1"/>
          </p:cNvSpPr>
          <p:nvPr/>
        </p:nvSpPr>
        <p:spPr bwMode="auto">
          <a:xfrm>
            <a:off x="1703693" y="787089"/>
            <a:ext cx="748852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造字工房悦黑体验版常规体" pitchFamily="2" charset="-122"/>
                <a:cs typeface="Times New Roman" panose="02020603050405020304" pitchFamily="18" charset="0"/>
                <a:sym typeface="造字工房悦黑体验版常规体" pitchFamily="2" charset="-122"/>
              </a:rPr>
              <a:t>Code Walkthrough</a:t>
            </a:r>
            <a:endParaRPr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949657" y="178269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/>
              <a:t>Define the model</a:t>
            </a:r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549" y="2355021"/>
            <a:ext cx="9319661" cy="377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58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400" dirty="0" smtClean="0"/>
          </a:p>
          <a:p>
            <a:endParaRPr lang="en-US" altLang="zh-CN" sz="2400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-24425" y="792664"/>
            <a:ext cx="1559685" cy="509235"/>
            <a:chOff x="0" y="837050"/>
            <a:chExt cx="1544638" cy="431800"/>
          </a:xfrm>
        </p:grpSpPr>
        <p:sp>
          <p:nvSpPr>
            <p:cNvPr id="6" name="矩形 3"/>
            <p:cNvSpPr>
              <a:spLocks noChangeArrowheads="1"/>
            </p:cNvSpPr>
            <p:nvPr/>
          </p:nvSpPr>
          <p:spPr bwMode="auto">
            <a:xfrm>
              <a:off x="0" y="837050"/>
              <a:ext cx="1271588" cy="431800"/>
            </a:xfrm>
            <a:prstGeom prst="rect">
              <a:avLst/>
            </a:prstGeom>
            <a:solidFill>
              <a:srgbClr val="21A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ea typeface="造字工房悦黑体验版常规体" pitchFamily="2" charset="-122"/>
              </a:endParaRPr>
            </a:p>
          </p:txBody>
        </p:sp>
        <p:sp>
          <p:nvSpPr>
            <p:cNvPr id="7" name="矩形 4"/>
            <p:cNvSpPr>
              <a:spLocks noChangeArrowheads="1"/>
            </p:cNvSpPr>
            <p:nvPr/>
          </p:nvSpPr>
          <p:spPr bwMode="auto">
            <a:xfrm>
              <a:off x="1343025" y="837050"/>
              <a:ext cx="73025" cy="431800"/>
            </a:xfrm>
            <a:prstGeom prst="rect">
              <a:avLst/>
            </a:prstGeom>
            <a:solidFill>
              <a:srgbClr val="21A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ea typeface="造字工房悦黑体验版常规体" pitchFamily="2" charset="-122"/>
              </a:endParaRPr>
            </a:p>
          </p:txBody>
        </p:sp>
        <p:sp>
          <p:nvSpPr>
            <p:cNvPr id="8" name="矩形 5"/>
            <p:cNvSpPr>
              <a:spLocks noChangeArrowheads="1"/>
            </p:cNvSpPr>
            <p:nvPr/>
          </p:nvSpPr>
          <p:spPr bwMode="auto">
            <a:xfrm>
              <a:off x="1481138" y="1040250"/>
              <a:ext cx="63500" cy="225425"/>
            </a:xfrm>
            <a:prstGeom prst="rect">
              <a:avLst/>
            </a:prstGeom>
            <a:solidFill>
              <a:srgbClr val="21A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ea typeface="造字工房悦黑体验版常规体" pitchFamily="2" charset="-122"/>
              </a:endParaRPr>
            </a:p>
          </p:txBody>
        </p:sp>
      </p:grpSp>
      <p:sp>
        <p:nvSpPr>
          <p:cNvPr id="9" name="文本框 6"/>
          <p:cNvSpPr>
            <a:spLocks noChangeArrowheads="1"/>
          </p:cNvSpPr>
          <p:nvPr/>
        </p:nvSpPr>
        <p:spPr bwMode="auto">
          <a:xfrm>
            <a:off x="1703693" y="787089"/>
            <a:ext cx="748852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造字工房悦黑体验版常规体" pitchFamily="2" charset="-122"/>
                <a:cs typeface="Times New Roman" panose="02020603050405020304" pitchFamily="18" charset="0"/>
                <a:sym typeface="造字工房悦黑体验版常规体" pitchFamily="2" charset="-122"/>
              </a:rPr>
              <a:t>Code Walkthrough</a:t>
            </a:r>
            <a:endParaRPr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949657" y="178269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/>
              <a:t>Train the model</a:t>
            </a:r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550" y="2234820"/>
            <a:ext cx="8744440" cy="421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18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400" dirty="0" smtClean="0"/>
          </a:p>
          <a:p>
            <a:endParaRPr lang="en-US" altLang="zh-CN" sz="2400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-24425" y="792664"/>
            <a:ext cx="1559685" cy="509235"/>
            <a:chOff x="0" y="837050"/>
            <a:chExt cx="1544638" cy="431800"/>
          </a:xfrm>
        </p:grpSpPr>
        <p:sp>
          <p:nvSpPr>
            <p:cNvPr id="6" name="矩形 3"/>
            <p:cNvSpPr>
              <a:spLocks noChangeArrowheads="1"/>
            </p:cNvSpPr>
            <p:nvPr/>
          </p:nvSpPr>
          <p:spPr bwMode="auto">
            <a:xfrm>
              <a:off x="0" y="837050"/>
              <a:ext cx="1271588" cy="431800"/>
            </a:xfrm>
            <a:prstGeom prst="rect">
              <a:avLst/>
            </a:prstGeom>
            <a:solidFill>
              <a:srgbClr val="21A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ea typeface="造字工房悦黑体验版常规体" pitchFamily="2" charset="-122"/>
              </a:endParaRPr>
            </a:p>
          </p:txBody>
        </p:sp>
        <p:sp>
          <p:nvSpPr>
            <p:cNvPr id="7" name="矩形 4"/>
            <p:cNvSpPr>
              <a:spLocks noChangeArrowheads="1"/>
            </p:cNvSpPr>
            <p:nvPr/>
          </p:nvSpPr>
          <p:spPr bwMode="auto">
            <a:xfrm>
              <a:off x="1343025" y="837050"/>
              <a:ext cx="73025" cy="431800"/>
            </a:xfrm>
            <a:prstGeom prst="rect">
              <a:avLst/>
            </a:prstGeom>
            <a:solidFill>
              <a:srgbClr val="21A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ea typeface="造字工房悦黑体验版常规体" pitchFamily="2" charset="-122"/>
              </a:endParaRPr>
            </a:p>
          </p:txBody>
        </p:sp>
        <p:sp>
          <p:nvSpPr>
            <p:cNvPr id="8" name="矩形 5"/>
            <p:cNvSpPr>
              <a:spLocks noChangeArrowheads="1"/>
            </p:cNvSpPr>
            <p:nvPr/>
          </p:nvSpPr>
          <p:spPr bwMode="auto">
            <a:xfrm>
              <a:off x="1481138" y="1040250"/>
              <a:ext cx="63500" cy="225425"/>
            </a:xfrm>
            <a:prstGeom prst="rect">
              <a:avLst/>
            </a:prstGeom>
            <a:solidFill>
              <a:srgbClr val="21A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ea typeface="造字工房悦黑体验版常规体" pitchFamily="2" charset="-122"/>
              </a:endParaRPr>
            </a:p>
          </p:txBody>
        </p:sp>
      </p:grpSp>
      <p:sp>
        <p:nvSpPr>
          <p:cNvPr id="9" name="文本框 6"/>
          <p:cNvSpPr>
            <a:spLocks noChangeArrowheads="1"/>
          </p:cNvSpPr>
          <p:nvPr/>
        </p:nvSpPr>
        <p:spPr bwMode="auto">
          <a:xfrm>
            <a:off x="1703693" y="787089"/>
            <a:ext cx="748852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造字工房悦黑体验版常规体" pitchFamily="2" charset="-122"/>
                <a:cs typeface="Times New Roman" panose="02020603050405020304" pitchFamily="18" charset="0"/>
                <a:sym typeface="造字工房悦黑体验版常规体" pitchFamily="2" charset="-122"/>
              </a:rPr>
              <a:t>Code Walkthrough</a:t>
            </a:r>
            <a:endParaRPr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949657" y="178269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/>
              <a:t>Save the model to </a:t>
            </a:r>
            <a:r>
              <a:rPr lang="en-US" altLang="zh-CN" sz="2400" dirty="0" err="1" smtClean="0"/>
              <a:t>GitHub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574" y="2255819"/>
            <a:ext cx="7237437" cy="295173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443" y="5207558"/>
            <a:ext cx="7283568" cy="161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01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400" dirty="0" smtClean="0"/>
          </a:p>
          <a:p>
            <a:endParaRPr lang="en-US" altLang="zh-CN" sz="2400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-24425" y="792664"/>
            <a:ext cx="1559685" cy="509235"/>
            <a:chOff x="0" y="837050"/>
            <a:chExt cx="1544638" cy="431800"/>
          </a:xfrm>
        </p:grpSpPr>
        <p:sp>
          <p:nvSpPr>
            <p:cNvPr id="6" name="矩形 3"/>
            <p:cNvSpPr>
              <a:spLocks noChangeArrowheads="1"/>
            </p:cNvSpPr>
            <p:nvPr/>
          </p:nvSpPr>
          <p:spPr bwMode="auto">
            <a:xfrm>
              <a:off x="0" y="837050"/>
              <a:ext cx="1271588" cy="431800"/>
            </a:xfrm>
            <a:prstGeom prst="rect">
              <a:avLst/>
            </a:prstGeom>
            <a:solidFill>
              <a:srgbClr val="21A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ea typeface="造字工房悦黑体验版常规体" pitchFamily="2" charset="-122"/>
              </a:endParaRPr>
            </a:p>
          </p:txBody>
        </p:sp>
        <p:sp>
          <p:nvSpPr>
            <p:cNvPr id="7" name="矩形 4"/>
            <p:cNvSpPr>
              <a:spLocks noChangeArrowheads="1"/>
            </p:cNvSpPr>
            <p:nvPr/>
          </p:nvSpPr>
          <p:spPr bwMode="auto">
            <a:xfrm>
              <a:off x="1343025" y="837050"/>
              <a:ext cx="73025" cy="431800"/>
            </a:xfrm>
            <a:prstGeom prst="rect">
              <a:avLst/>
            </a:prstGeom>
            <a:solidFill>
              <a:srgbClr val="21A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ea typeface="造字工房悦黑体验版常规体" pitchFamily="2" charset="-122"/>
              </a:endParaRPr>
            </a:p>
          </p:txBody>
        </p:sp>
        <p:sp>
          <p:nvSpPr>
            <p:cNvPr id="8" name="矩形 5"/>
            <p:cNvSpPr>
              <a:spLocks noChangeArrowheads="1"/>
            </p:cNvSpPr>
            <p:nvPr/>
          </p:nvSpPr>
          <p:spPr bwMode="auto">
            <a:xfrm>
              <a:off x="1481138" y="1040250"/>
              <a:ext cx="63500" cy="225425"/>
            </a:xfrm>
            <a:prstGeom prst="rect">
              <a:avLst/>
            </a:prstGeom>
            <a:solidFill>
              <a:srgbClr val="21A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ea typeface="造字工房悦黑体验版常规体" pitchFamily="2" charset="-122"/>
              </a:endParaRPr>
            </a:p>
          </p:txBody>
        </p:sp>
      </p:grpSp>
      <p:sp>
        <p:nvSpPr>
          <p:cNvPr id="9" name="文本框 6"/>
          <p:cNvSpPr>
            <a:spLocks noChangeArrowheads="1"/>
          </p:cNvSpPr>
          <p:nvPr/>
        </p:nvSpPr>
        <p:spPr bwMode="auto">
          <a:xfrm>
            <a:off x="1703693" y="787089"/>
            <a:ext cx="748852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造字工房悦黑体验版常规体" pitchFamily="2" charset="-122"/>
                <a:cs typeface="Times New Roman" panose="02020603050405020304" pitchFamily="18" charset="0"/>
                <a:sym typeface="造字工房悦黑体验版常规体" pitchFamily="2" charset="-122"/>
              </a:rPr>
              <a:t>Code Walkthrough</a:t>
            </a:r>
            <a:endParaRPr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949657" y="178269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/>
              <a:t>Model evaluation</a:t>
            </a:r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57" y="2246998"/>
            <a:ext cx="9749721" cy="154293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57" y="3789928"/>
            <a:ext cx="5654608" cy="221333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722" y="3247714"/>
            <a:ext cx="4495915" cy="34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98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7421" y="2653883"/>
            <a:ext cx="1176436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Thanks!</a:t>
            </a:r>
          </a:p>
          <a:p>
            <a:pPr algn="ctr"/>
            <a:endParaRPr lang="en-US" altLang="zh-CN" sz="1200" dirty="0" smtClean="0"/>
          </a:p>
          <a:p>
            <a:pPr algn="ctr"/>
            <a:r>
              <a:rPr lang="en-US" altLang="zh-CN" sz="2400" dirty="0" err="1"/>
              <a:t>GitHub</a:t>
            </a:r>
            <a:r>
              <a:rPr lang="en-US" altLang="zh-CN" sz="2400" dirty="0"/>
              <a:t> link: </a:t>
            </a:r>
            <a:r>
              <a:rPr lang="en-US" altLang="zh-CN" sz="2400" dirty="0">
                <a:hlinkClick r:id="rId2"/>
              </a:rPr>
              <a:t>https://</a:t>
            </a:r>
            <a:r>
              <a:rPr lang="en-US" altLang="zh-CN" sz="2400" dirty="0" smtClean="0">
                <a:hlinkClick r:id="rId2"/>
              </a:rPr>
              <a:t>github.com/ybylp213/applied-dl-project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239727940"/>
      </p:ext>
    </p:extLst>
  </p:cSld>
  <p:clrMapOvr>
    <a:masterClrMapping/>
  </p:clrMapOvr>
  <p:transition spd="slow" advTm="182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Cancer </a:t>
            </a:r>
            <a:r>
              <a:rPr lang="en-US" altLang="zh-CN" sz="2400" dirty="0" smtClean="0"/>
              <a:t>metastases detection is an important and difficult problem in biology and medicine science area.</a:t>
            </a:r>
          </a:p>
          <a:p>
            <a:r>
              <a:rPr lang="en-US" altLang="zh-CN" sz="2400" dirty="0" smtClean="0"/>
              <a:t>High requirement for doctors: knowledge and experience</a:t>
            </a:r>
          </a:p>
          <a:p>
            <a:r>
              <a:rPr lang="en-US" altLang="zh-CN" sz="2400" dirty="0" smtClean="0"/>
              <a:t>Low accuracy</a:t>
            </a:r>
          </a:p>
          <a:p>
            <a:r>
              <a:rPr lang="en-US" altLang="zh-CN" sz="2400" dirty="0" smtClean="0"/>
              <a:t>Deep learning: A sufficient method to help doctors</a:t>
            </a:r>
            <a:endParaRPr lang="en-US" altLang="zh-CN" sz="2400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-24425" y="792664"/>
            <a:ext cx="1559685" cy="509235"/>
            <a:chOff x="0" y="837050"/>
            <a:chExt cx="1544638" cy="431800"/>
          </a:xfrm>
        </p:grpSpPr>
        <p:sp>
          <p:nvSpPr>
            <p:cNvPr id="6" name="矩形 3"/>
            <p:cNvSpPr>
              <a:spLocks noChangeArrowheads="1"/>
            </p:cNvSpPr>
            <p:nvPr/>
          </p:nvSpPr>
          <p:spPr bwMode="auto">
            <a:xfrm>
              <a:off x="0" y="837050"/>
              <a:ext cx="1271588" cy="431800"/>
            </a:xfrm>
            <a:prstGeom prst="rect">
              <a:avLst/>
            </a:prstGeom>
            <a:solidFill>
              <a:srgbClr val="21A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ea typeface="造字工房悦黑体验版常规体" pitchFamily="2" charset="-122"/>
              </a:endParaRPr>
            </a:p>
          </p:txBody>
        </p:sp>
        <p:sp>
          <p:nvSpPr>
            <p:cNvPr id="7" name="矩形 4"/>
            <p:cNvSpPr>
              <a:spLocks noChangeArrowheads="1"/>
            </p:cNvSpPr>
            <p:nvPr/>
          </p:nvSpPr>
          <p:spPr bwMode="auto">
            <a:xfrm>
              <a:off x="1343025" y="837050"/>
              <a:ext cx="73025" cy="431800"/>
            </a:xfrm>
            <a:prstGeom prst="rect">
              <a:avLst/>
            </a:prstGeom>
            <a:solidFill>
              <a:srgbClr val="21A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ea typeface="造字工房悦黑体验版常规体" pitchFamily="2" charset="-122"/>
              </a:endParaRPr>
            </a:p>
          </p:txBody>
        </p:sp>
        <p:sp>
          <p:nvSpPr>
            <p:cNvPr id="8" name="矩形 5"/>
            <p:cNvSpPr>
              <a:spLocks noChangeArrowheads="1"/>
            </p:cNvSpPr>
            <p:nvPr/>
          </p:nvSpPr>
          <p:spPr bwMode="auto">
            <a:xfrm>
              <a:off x="1481138" y="1040250"/>
              <a:ext cx="63500" cy="225425"/>
            </a:xfrm>
            <a:prstGeom prst="rect">
              <a:avLst/>
            </a:prstGeom>
            <a:solidFill>
              <a:srgbClr val="21A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ea typeface="造字工房悦黑体验版常规体" pitchFamily="2" charset="-122"/>
              </a:endParaRPr>
            </a:p>
          </p:txBody>
        </p:sp>
      </p:grpSp>
      <p:sp>
        <p:nvSpPr>
          <p:cNvPr id="9" name="文本框 6"/>
          <p:cNvSpPr>
            <a:spLocks noChangeArrowheads="1"/>
          </p:cNvSpPr>
          <p:nvPr/>
        </p:nvSpPr>
        <p:spPr bwMode="auto">
          <a:xfrm>
            <a:off x="1703693" y="787089"/>
            <a:ext cx="748852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造字工房悦黑体验版常规体" pitchFamily="2" charset="-122"/>
                <a:cs typeface="Times New Roman" panose="02020603050405020304" pitchFamily="18" charset="0"/>
                <a:sym typeface="造字工房悦黑体验版常规体" pitchFamily="2" charset="-122"/>
              </a:rPr>
              <a:t>Introduction</a:t>
            </a:r>
            <a:endParaRPr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63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CAMELYON16</a:t>
            </a:r>
          </a:p>
          <a:p>
            <a:r>
              <a:rPr lang="en-US" altLang="zh-CN" sz="2400" dirty="0" smtClean="0"/>
              <a:t>400 whole slide images, each contains several levels of </a:t>
            </a:r>
            <a:r>
              <a:rPr lang="en-US" altLang="zh-CN" sz="2400" dirty="0" smtClean="0"/>
              <a:t>images</a:t>
            </a:r>
          </a:p>
          <a:p>
            <a:r>
              <a:rPr lang="en-US" altLang="zh-CN" sz="2400" dirty="0" smtClean="0"/>
              <a:t>Higher level images is the </a:t>
            </a:r>
            <a:r>
              <a:rPr lang="en-US" altLang="zh-CN" sz="2400" dirty="0" err="1" smtClean="0"/>
              <a:t>downsample</a:t>
            </a:r>
            <a:r>
              <a:rPr lang="en-US" altLang="zh-CN" sz="2400" dirty="0" smtClean="0"/>
              <a:t> images of lower level images</a:t>
            </a:r>
            <a:endParaRPr lang="zh-CN" altLang="en-US" sz="2400" dirty="0"/>
          </a:p>
        </p:txBody>
      </p:sp>
      <p:grpSp>
        <p:nvGrpSpPr>
          <p:cNvPr id="5" name="组合 4"/>
          <p:cNvGrpSpPr/>
          <p:nvPr/>
        </p:nvGrpSpPr>
        <p:grpSpPr>
          <a:xfrm>
            <a:off x="-24425" y="792664"/>
            <a:ext cx="1559685" cy="509235"/>
            <a:chOff x="0" y="837050"/>
            <a:chExt cx="1544638" cy="431800"/>
          </a:xfrm>
        </p:grpSpPr>
        <p:sp>
          <p:nvSpPr>
            <p:cNvPr id="6" name="矩形 3"/>
            <p:cNvSpPr>
              <a:spLocks noChangeArrowheads="1"/>
            </p:cNvSpPr>
            <p:nvPr/>
          </p:nvSpPr>
          <p:spPr bwMode="auto">
            <a:xfrm>
              <a:off x="0" y="837050"/>
              <a:ext cx="1271588" cy="431800"/>
            </a:xfrm>
            <a:prstGeom prst="rect">
              <a:avLst/>
            </a:prstGeom>
            <a:solidFill>
              <a:srgbClr val="21A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ea typeface="造字工房悦黑体验版常规体" pitchFamily="2" charset="-122"/>
              </a:endParaRPr>
            </a:p>
          </p:txBody>
        </p:sp>
        <p:sp>
          <p:nvSpPr>
            <p:cNvPr id="7" name="矩形 4"/>
            <p:cNvSpPr>
              <a:spLocks noChangeArrowheads="1"/>
            </p:cNvSpPr>
            <p:nvPr/>
          </p:nvSpPr>
          <p:spPr bwMode="auto">
            <a:xfrm>
              <a:off x="1343025" y="837050"/>
              <a:ext cx="73025" cy="431800"/>
            </a:xfrm>
            <a:prstGeom prst="rect">
              <a:avLst/>
            </a:prstGeom>
            <a:solidFill>
              <a:srgbClr val="21A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ea typeface="造字工房悦黑体验版常规体" pitchFamily="2" charset="-122"/>
              </a:endParaRPr>
            </a:p>
          </p:txBody>
        </p:sp>
        <p:sp>
          <p:nvSpPr>
            <p:cNvPr id="8" name="矩形 5"/>
            <p:cNvSpPr>
              <a:spLocks noChangeArrowheads="1"/>
            </p:cNvSpPr>
            <p:nvPr/>
          </p:nvSpPr>
          <p:spPr bwMode="auto">
            <a:xfrm>
              <a:off x="1481138" y="1040250"/>
              <a:ext cx="63500" cy="225425"/>
            </a:xfrm>
            <a:prstGeom prst="rect">
              <a:avLst/>
            </a:prstGeom>
            <a:solidFill>
              <a:srgbClr val="21A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ea typeface="造字工房悦黑体验版常规体" pitchFamily="2" charset="-122"/>
              </a:endParaRPr>
            </a:p>
          </p:txBody>
        </p:sp>
      </p:grpSp>
      <p:sp>
        <p:nvSpPr>
          <p:cNvPr id="9" name="文本框 6"/>
          <p:cNvSpPr>
            <a:spLocks noChangeArrowheads="1"/>
          </p:cNvSpPr>
          <p:nvPr/>
        </p:nvSpPr>
        <p:spPr bwMode="auto">
          <a:xfrm>
            <a:off x="1703693" y="787089"/>
            <a:ext cx="748852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造字工房悦黑体验版常规体" pitchFamily="2" charset="-122"/>
                <a:cs typeface="Times New Roman" panose="02020603050405020304" pitchFamily="18" charset="0"/>
                <a:sym typeface="造字工房悦黑体验版常规体" pitchFamily="2" charset="-122"/>
              </a:rPr>
              <a:t>Dataset</a:t>
            </a:r>
            <a:endParaRPr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40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64" y="1769870"/>
            <a:ext cx="5637212" cy="35527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774" y="1186660"/>
            <a:ext cx="6050862" cy="471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49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FCN</a:t>
            </a:r>
            <a:r>
              <a:rPr lang="en-US" altLang="zh-CN" sz="2400" dirty="0"/>
              <a:t>: Fully Convolutional </a:t>
            </a:r>
            <a:r>
              <a:rPr lang="en-US" altLang="zh-CN" sz="2400" dirty="0" smtClean="0"/>
              <a:t>Networks</a:t>
            </a:r>
          </a:p>
          <a:p>
            <a:r>
              <a:rPr lang="en-US" altLang="zh-CN" sz="2400" dirty="0" smtClean="0"/>
              <a:t>Add </a:t>
            </a:r>
            <a:r>
              <a:rPr lang="en-US" altLang="zh-CN" sz="2400" dirty="0" err="1" smtClean="0"/>
              <a:t>upsampling</a:t>
            </a:r>
            <a:r>
              <a:rPr lang="en-US" altLang="zh-CN" sz="2400" dirty="0" smtClean="0"/>
              <a:t> layer after a Convolutional Neural Network</a:t>
            </a:r>
          </a:p>
          <a:p>
            <a:r>
              <a:rPr lang="en-US" altLang="zh-CN" sz="2400" dirty="0" smtClean="0"/>
              <a:t>Generate pixel level predictions</a:t>
            </a:r>
            <a:endParaRPr lang="zh-CN" altLang="en-US" sz="2400" dirty="0"/>
          </a:p>
        </p:txBody>
      </p:sp>
      <p:grpSp>
        <p:nvGrpSpPr>
          <p:cNvPr id="5" name="组合 4"/>
          <p:cNvGrpSpPr/>
          <p:nvPr/>
        </p:nvGrpSpPr>
        <p:grpSpPr>
          <a:xfrm>
            <a:off x="-24425" y="792664"/>
            <a:ext cx="1559685" cy="509235"/>
            <a:chOff x="0" y="837050"/>
            <a:chExt cx="1544638" cy="431800"/>
          </a:xfrm>
        </p:grpSpPr>
        <p:sp>
          <p:nvSpPr>
            <p:cNvPr id="6" name="矩形 3"/>
            <p:cNvSpPr>
              <a:spLocks noChangeArrowheads="1"/>
            </p:cNvSpPr>
            <p:nvPr/>
          </p:nvSpPr>
          <p:spPr bwMode="auto">
            <a:xfrm>
              <a:off x="0" y="837050"/>
              <a:ext cx="1271588" cy="431800"/>
            </a:xfrm>
            <a:prstGeom prst="rect">
              <a:avLst/>
            </a:prstGeom>
            <a:solidFill>
              <a:srgbClr val="21A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ea typeface="造字工房悦黑体验版常规体" pitchFamily="2" charset="-122"/>
              </a:endParaRPr>
            </a:p>
          </p:txBody>
        </p:sp>
        <p:sp>
          <p:nvSpPr>
            <p:cNvPr id="7" name="矩形 4"/>
            <p:cNvSpPr>
              <a:spLocks noChangeArrowheads="1"/>
            </p:cNvSpPr>
            <p:nvPr/>
          </p:nvSpPr>
          <p:spPr bwMode="auto">
            <a:xfrm>
              <a:off x="1343025" y="837050"/>
              <a:ext cx="73025" cy="431800"/>
            </a:xfrm>
            <a:prstGeom prst="rect">
              <a:avLst/>
            </a:prstGeom>
            <a:solidFill>
              <a:srgbClr val="21A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ea typeface="造字工房悦黑体验版常规体" pitchFamily="2" charset="-122"/>
              </a:endParaRPr>
            </a:p>
          </p:txBody>
        </p:sp>
        <p:sp>
          <p:nvSpPr>
            <p:cNvPr id="8" name="矩形 5"/>
            <p:cNvSpPr>
              <a:spLocks noChangeArrowheads="1"/>
            </p:cNvSpPr>
            <p:nvPr/>
          </p:nvSpPr>
          <p:spPr bwMode="auto">
            <a:xfrm>
              <a:off x="1481138" y="1040250"/>
              <a:ext cx="63500" cy="225425"/>
            </a:xfrm>
            <a:prstGeom prst="rect">
              <a:avLst/>
            </a:prstGeom>
            <a:solidFill>
              <a:srgbClr val="21A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ea typeface="造字工房悦黑体验版常规体" pitchFamily="2" charset="-122"/>
              </a:endParaRPr>
            </a:p>
          </p:txBody>
        </p:sp>
      </p:grpSp>
      <p:sp>
        <p:nvSpPr>
          <p:cNvPr id="9" name="文本框 6"/>
          <p:cNvSpPr>
            <a:spLocks noChangeArrowheads="1"/>
          </p:cNvSpPr>
          <p:nvPr/>
        </p:nvSpPr>
        <p:spPr bwMode="auto">
          <a:xfrm>
            <a:off x="1703693" y="787089"/>
            <a:ext cx="748852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造字工房悦黑体验版常规体" pitchFamily="2" charset="-122"/>
                <a:cs typeface="Times New Roman" panose="02020603050405020304" pitchFamily="18" charset="0"/>
                <a:sym typeface="造字工房悦黑体验版常规体" pitchFamily="2" charset="-122"/>
              </a:rPr>
              <a:t>Methods</a:t>
            </a:r>
            <a:endParaRPr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866" y="3470685"/>
            <a:ext cx="5614267" cy="270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31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Divide the image with high resolution into small pieces</a:t>
            </a:r>
          </a:p>
          <a:p>
            <a:r>
              <a:rPr lang="en-US" altLang="zh-CN" sz="2400" dirty="0" smtClean="0"/>
              <a:t>Choose the pieces which contain tissue cells as training data</a:t>
            </a:r>
          </a:p>
          <a:p>
            <a:r>
              <a:rPr lang="en-US" altLang="zh-CN" sz="2400" dirty="0" smtClean="0"/>
              <a:t>Choose the masks as labels</a:t>
            </a:r>
          </a:p>
          <a:p>
            <a:r>
              <a:rPr lang="en-US" altLang="zh-CN" sz="2400" dirty="0" smtClean="0"/>
              <a:t>Train a FCN network to predict every pixels in an image piece</a:t>
            </a:r>
          </a:p>
          <a:p>
            <a:r>
              <a:rPr lang="en-US" altLang="zh-CN" sz="2400" dirty="0" smtClean="0"/>
              <a:t>For every image piece, if there </a:t>
            </a:r>
            <a:r>
              <a:rPr lang="en-US" altLang="zh-CN" sz="2400" dirty="0" smtClean="0"/>
              <a:t>exists tumor pixels, judge the corresponding pixel in the higher level </a:t>
            </a:r>
            <a:r>
              <a:rPr lang="en-US" altLang="zh-CN" sz="2400" dirty="0" err="1" smtClean="0"/>
              <a:t>downsample</a:t>
            </a:r>
            <a:r>
              <a:rPr lang="en-US" altLang="zh-CN" sz="2400" dirty="0" smtClean="0"/>
              <a:t> image as tumor pixel</a:t>
            </a:r>
          </a:p>
          <a:p>
            <a:r>
              <a:rPr lang="en-US" altLang="zh-CN" sz="2400" dirty="0" smtClean="0"/>
              <a:t>Generate the prediction of tumor mask for the higher level </a:t>
            </a:r>
            <a:r>
              <a:rPr lang="en-US" altLang="zh-CN" sz="2400" dirty="0" err="1" smtClean="0"/>
              <a:t>downsample</a:t>
            </a:r>
            <a:r>
              <a:rPr lang="en-US" altLang="zh-CN" sz="2400" dirty="0" smtClean="0"/>
              <a:t> image</a:t>
            </a:r>
          </a:p>
          <a:p>
            <a:endParaRPr lang="en-US" altLang="zh-CN" sz="2400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-24425" y="792664"/>
            <a:ext cx="1559685" cy="509235"/>
            <a:chOff x="0" y="837050"/>
            <a:chExt cx="1544638" cy="431800"/>
          </a:xfrm>
        </p:grpSpPr>
        <p:sp>
          <p:nvSpPr>
            <p:cNvPr id="6" name="矩形 3"/>
            <p:cNvSpPr>
              <a:spLocks noChangeArrowheads="1"/>
            </p:cNvSpPr>
            <p:nvPr/>
          </p:nvSpPr>
          <p:spPr bwMode="auto">
            <a:xfrm>
              <a:off x="0" y="837050"/>
              <a:ext cx="1271588" cy="431800"/>
            </a:xfrm>
            <a:prstGeom prst="rect">
              <a:avLst/>
            </a:prstGeom>
            <a:solidFill>
              <a:srgbClr val="21A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ea typeface="造字工房悦黑体验版常规体" pitchFamily="2" charset="-122"/>
              </a:endParaRPr>
            </a:p>
          </p:txBody>
        </p:sp>
        <p:sp>
          <p:nvSpPr>
            <p:cNvPr id="7" name="矩形 4"/>
            <p:cNvSpPr>
              <a:spLocks noChangeArrowheads="1"/>
            </p:cNvSpPr>
            <p:nvPr/>
          </p:nvSpPr>
          <p:spPr bwMode="auto">
            <a:xfrm>
              <a:off x="1343025" y="837050"/>
              <a:ext cx="73025" cy="431800"/>
            </a:xfrm>
            <a:prstGeom prst="rect">
              <a:avLst/>
            </a:prstGeom>
            <a:solidFill>
              <a:srgbClr val="21A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ea typeface="造字工房悦黑体验版常规体" pitchFamily="2" charset="-122"/>
              </a:endParaRPr>
            </a:p>
          </p:txBody>
        </p:sp>
        <p:sp>
          <p:nvSpPr>
            <p:cNvPr id="8" name="矩形 5"/>
            <p:cNvSpPr>
              <a:spLocks noChangeArrowheads="1"/>
            </p:cNvSpPr>
            <p:nvPr/>
          </p:nvSpPr>
          <p:spPr bwMode="auto">
            <a:xfrm>
              <a:off x="1481138" y="1040250"/>
              <a:ext cx="63500" cy="225425"/>
            </a:xfrm>
            <a:prstGeom prst="rect">
              <a:avLst/>
            </a:prstGeom>
            <a:solidFill>
              <a:srgbClr val="21A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ea typeface="造字工房悦黑体验版常规体" pitchFamily="2" charset="-122"/>
              </a:endParaRPr>
            </a:p>
          </p:txBody>
        </p:sp>
      </p:grpSp>
      <p:sp>
        <p:nvSpPr>
          <p:cNvPr id="9" name="文本框 6"/>
          <p:cNvSpPr>
            <a:spLocks noChangeArrowheads="1"/>
          </p:cNvSpPr>
          <p:nvPr/>
        </p:nvSpPr>
        <p:spPr bwMode="auto">
          <a:xfrm>
            <a:off x="1703693" y="787089"/>
            <a:ext cx="748852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造字工房悦黑体验版常规体" pitchFamily="2" charset="-122"/>
                <a:cs typeface="Times New Roman" panose="02020603050405020304" pitchFamily="18" charset="0"/>
                <a:sym typeface="造字工房悦黑体验版常规体" pitchFamily="2" charset="-122"/>
              </a:rPr>
              <a:t>Methods</a:t>
            </a:r>
            <a:endParaRPr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60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Slide selection: tumor_064.tif</a:t>
            </a:r>
          </a:p>
          <a:p>
            <a:r>
              <a:rPr lang="en-US" altLang="zh-CN" sz="2400" dirty="0" smtClean="0"/>
              <a:t>The number of training data: 27500</a:t>
            </a:r>
          </a:p>
          <a:p>
            <a:r>
              <a:rPr lang="en-US" altLang="zh-CN" sz="2400" dirty="0" smtClean="0"/>
              <a:t>The number of validation data: 9139</a:t>
            </a:r>
          </a:p>
          <a:p>
            <a:r>
              <a:rPr lang="en-US" altLang="zh-CN" sz="2400" dirty="0" smtClean="0"/>
              <a:t>Model validation accuracy: 95.24%</a:t>
            </a:r>
          </a:p>
          <a:p>
            <a:endParaRPr lang="en-US" altLang="zh-CN" sz="2400" dirty="0" smtClean="0"/>
          </a:p>
          <a:p>
            <a:endParaRPr lang="en-US" altLang="zh-CN" sz="2400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-24425" y="792664"/>
            <a:ext cx="1559685" cy="509235"/>
            <a:chOff x="0" y="837050"/>
            <a:chExt cx="1544638" cy="431800"/>
          </a:xfrm>
        </p:grpSpPr>
        <p:sp>
          <p:nvSpPr>
            <p:cNvPr id="6" name="矩形 3"/>
            <p:cNvSpPr>
              <a:spLocks noChangeArrowheads="1"/>
            </p:cNvSpPr>
            <p:nvPr/>
          </p:nvSpPr>
          <p:spPr bwMode="auto">
            <a:xfrm>
              <a:off x="0" y="837050"/>
              <a:ext cx="1271588" cy="431800"/>
            </a:xfrm>
            <a:prstGeom prst="rect">
              <a:avLst/>
            </a:prstGeom>
            <a:solidFill>
              <a:srgbClr val="21A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ea typeface="造字工房悦黑体验版常规体" pitchFamily="2" charset="-122"/>
              </a:endParaRPr>
            </a:p>
          </p:txBody>
        </p:sp>
        <p:sp>
          <p:nvSpPr>
            <p:cNvPr id="7" name="矩形 4"/>
            <p:cNvSpPr>
              <a:spLocks noChangeArrowheads="1"/>
            </p:cNvSpPr>
            <p:nvPr/>
          </p:nvSpPr>
          <p:spPr bwMode="auto">
            <a:xfrm>
              <a:off x="1343025" y="837050"/>
              <a:ext cx="73025" cy="431800"/>
            </a:xfrm>
            <a:prstGeom prst="rect">
              <a:avLst/>
            </a:prstGeom>
            <a:solidFill>
              <a:srgbClr val="21A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ea typeface="造字工房悦黑体验版常规体" pitchFamily="2" charset="-122"/>
              </a:endParaRPr>
            </a:p>
          </p:txBody>
        </p:sp>
        <p:sp>
          <p:nvSpPr>
            <p:cNvPr id="8" name="矩形 5"/>
            <p:cNvSpPr>
              <a:spLocks noChangeArrowheads="1"/>
            </p:cNvSpPr>
            <p:nvPr/>
          </p:nvSpPr>
          <p:spPr bwMode="auto">
            <a:xfrm>
              <a:off x="1481138" y="1040250"/>
              <a:ext cx="63500" cy="225425"/>
            </a:xfrm>
            <a:prstGeom prst="rect">
              <a:avLst/>
            </a:prstGeom>
            <a:solidFill>
              <a:srgbClr val="21A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ea typeface="造字工房悦黑体验版常规体" pitchFamily="2" charset="-122"/>
              </a:endParaRPr>
            </a:p>
          </p:txBody>
        </p:sp>
      </p:grpSp>
      <p:sp>
        <p:nvSpPr>
          <p:cNvPr id="9" name="文本框 6"/>
          <p:cNvSpPr>
            <a:spLocks noChangeArrowheads="1"/>
          </p:cNvSpPr>
          <p:nvPr/>
        </p:nvSpPr>
        <p:spPr bwMode="auto">
          <a:xfrm>
            <a:off x="1703693" y="787089"/>
            <a:ext cx="748852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造字工房悦黑体验版常规体" pitchFamily="2" charset="-122"/>
                <a:cs typeface="Times New Roman" panose="02020603050405020304" pitchFamily="18" charset="0"/>
                <a:sym typeface="造字工房悦黑体验版常规体" pitchFamily="2" charset="-122"/>
              </a:rPr>
              <a:t>Experiment Results and Evaluation</a:t>
            </a:r>
            <a:endParaRPr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64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15" y="95233"/>
            <a:ext cx="3680160" cy="662747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974" y="95233"/>
            <a:ext cx="3575714" cy="6638321"/>
          </a:xfrm>
          <a:prstGeom prst="rect">
            <a:avLst/>
          </a:prstGeom>
        </p:spPr>
      </p:pic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7866798" y="1388897"/>
            <a:ext cx="4202372" cy="4351338"/>
          </a:xfrm>
        </p:spPr>
        <p:txBody>
          <a:bodyPr/>
          <a:lstStyle/>
          <a:p>
            <a:r>
              <a:rPr lang="en-US" altLang="zh-CN" sz="2400" dirty="0" smtClean="0"/>
              <a:t>Cancers are correctly detected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Wrongly detect more normal pixels as cancer pixels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This fault is better than missing the cancers and can be corrected by human doctors in the following steps.</a:t>
            </a:r>
          </a:p>
          <a:p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40202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Evaluation matrix:</a:t>
            </a:r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Model intends to judge more normal cells as tumor cells, which means that it is hard to miss any part of cancers.</a:t>
            </a:r>
          </a:p>
          <a:p>
            <a:r>
              <a:rPr lang="en-US" altLang="zh-CN" sz="2400" dirty="0" smtClean="0"/>
              <a:t>That is helpful for doctors to use the model to roughly detect cancers in the very first step.</a:t>
            </a:r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-24425" y="792664"/>
            <a:ext cx="1559685" cy="509235"/>
            <a:chOff x="0" y="837050"/>
            <a:chExt cx="1544638" cy="431800"/>
          </a:xfrm>
        </p:grpSpPr>
        <p:sp>
          <p:nvSpPr>
            <p:cNvPr id="6" name="矩形 3"/>
            <p:cNvSpPr>
              <a:spLocks noChangeArrowheads="1"/>
            </p:cNvSpPr>
            <p:nvPr/>
          </p:nvSpPr>
          <p:spPr bwMode="auto">
            <a:xfrm>
              <a:off x="0" y="837050"/>
              <a:ext cx="1271588" cy="431800"/>
            </a:xfrm>
            <a:prstGeom prst="rect">
              <a:avLst/>
            </a:prstGeom>
            <a:solidFill>
              <a:srgbClr val="21A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ea typeface="造字工房悦黑体验版常规体" pitchFamily="2" charset="-122"/>
              </a:endParaRPr>
            </a:p>
          </p:txBody>
        </p:sp>
        <p:sp>
          <p:nvSpPr>
            <p:cNvPr id="7" name="矩形 4"/>
            <p:cNvSpPr>
              <a:spLocks noChangeArrowheads="1"/>
            </p:cNvSpPr>
            <p:nvPr/>
          </p:nvSpPr>
          <p:spPr bwMode="auto">
            <a:xfrm>
              <a:off x="1343025" y="837050"/>
              <a:ext cx="73025" cy="431800"/>
            </a:xfrm>
            <a:prstGeom prst="rect">
              <a:avLst/>
            </a:prstGeom>
            <a:solidFill>
              <a:srgbClr val="21A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ea typeface="造字工房悦黑体验版常规体" pitchFamily="2" charset="-122"/>
              </a:endParaRPr>
            </a:p>
          </p:txBody>
        </p:sp>
        <p:sp>
          <p:nvSpPr>
            <p:cNvPr id="8" name="矩形 5"/>
            <p:cNvSpPr>
              <a:spLocks noChangeArrowheads="1"/>
            </p:cNvSpPr>
            <p:nvPr/>
          </p:nvSpPr>
          <p:spPr bwMode="auto">
            <a:xfrm>
              <a:off x="1481138" y="1040250"/>
              <a:ext cx="63500" cy="225425"/>
            </a:xfrm>
            <a:prstGeom prst="rect">
              <a:avLst/>
            </a:prstGeom>
            <a:solidFill>
              <a:srgbClr val="21A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ea typeface="造字工房悦黑体验版常规体" pitchFamily="2" charset="-122"/>
              </a:endParaRPr>
            </a:p>
          </p:txBody>
        </p:sp>
      </p:grpSp>
      <p:sp>
        <p:nvSpPr>
          <p:cNvPr id="9" name="文本框 6"/>
          <p:cNvSpPr>
            <a:spLocks noChangeArrowheads="1"/>
          </p:cNvSpPr>
          <p:nvPr/>
        </p:nvSpPr>
        <p:spPr bwMode="auto">
          <a:xfrm>
            <a:off x="1703693" y="787089"/>
            <a:ext cx="748852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造字工房悦黑体验版常规体" pitchFamily="2" charset="-122"/>
                <a:cs typeface="Times New Roman" panose="02020603050405020304" pitchFamily="18" charset="0"/>
                <a:sym typeface="造字工房悦黑体验版常规体" pitchFamily="2" charset="-122"/>
              </a:rPr>
              <a:t>Experiment Results and Evaluation</a:t>
            </a:r>
            <a:endParaRPr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555014"/>
              </p:ext>
            </p:extLst>
          </p:nvPr>
        </p:nvGraphicFramePr>
        <p:xfrm>
          <a:off x="3096215" y="258941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err="1" smtClean="0">
                          <a:solidFill>
                            <a:schemeClr val="tx1"/>
                          </a:solidFill>
                        </a:rPr>
                        <a:t>real_normal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err="1" smtClean="0">
                          <a:solidFill>
                            <a:schemeClr val="tx1"/>
                          </a:solidFill>
                        </a:rPr>
                        <a:t>real_tumor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pred_normal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322724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pred_tumor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4522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2024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0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5522</TotalTime>
  <Words>346</Words>
  <Application>Microsoft Office PowerPoint</Application>
  <PresentationFormat>宽屏</PresentationFormat>
  <Paragraphs>78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宋体</vt:lpstr>
      <vt:lpstr>造字工房悦黑体验版常规体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55</cp:revision>
  <dcterms:created xsi:type="dcterms:W3CDTF">2019-04-04T03:08:48Z</dcterms:created>
  <dcterms:modified xsi:type="dcterms:W3CDTF">2019-05-12T21:17:27Z</dcterms:modified>
</cp:coreProperties>
</file>