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8" r:id="rId6"/>
    <p:sldId id="262" r:id="rId7"/>
    <p:sldId id="265" r:id="rId8"/>
    <p:sldId id="266" r:id="rId9"/>
    <p:sldId id="269" r:id="rId10"/>
    <p:sldId id="263" r:id="rId11"/>
    <p:sldId id="268" r:id="rId12"/>
    <p:sldId id="270" r:id="rId13"/>
    <p:sldId id="271" r:id="rId14"/>
    <p:sldId id="264" r:id="rId15"/>
    <p:sldId id="267" r:id="rId16"/>
    <p:sldId id="259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8260" autoAdjust="0"/>
  </p:normalViewPr>
  <p:slideViewPr>
    <p:cSldViewPr snapToGrid="0">
      <p:cViewPr varScale="1">
        <p:scale>
          <a:sx n="69" d="100"/>
          <a:sy n="69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E5CF-A330-4B63-B0F3-D36089CA79D5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A8B97-037F-4C02-985B-D23862C0A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2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1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zh-TW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zh-TW" sz="1200" dirty="0">
                <a:solidFill>
                  <a:srgbClr val="2AA198"/>
                </a:solidFill>
                <a:latin typeface="Consolas" panose="020B0609020204030204" pitchFamily="49" charset="0"/>
              </a:rPr>
              <a:t>:@//localhost:1521/xepdb1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#jdbc:oracle:thin:@//[HOST][:PORT]/SERVICE</a:t>
            </a:r>
          </a:p>
          <a:p>
            <a:pPr algn="l"/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=ppmsappl</a:t>
            </a:r>
          </a:p>
          <a:p>
            <a:pPr algn="l"/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=ppmsappla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資料庫驅動（該配置可以不用配置，因為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Spring Boot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可以從</a:t>
            </a:r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url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中為大多數資料庫推斷出它）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#spring.datasource.driver-class-name=oracle.jdbc.OracleDriver</a:t>
            </a:r>
          </a:p>
          <a:p>
            <a:pPr algn="l"/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zh-TW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oracle.jdbc.driver.OracleDriver</a:t>
            </a:r>
            <a:endParaRPr lang="zh-TW" altLang="en-US" sz="105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6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1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Issues: https://www.itread01.com/content/1547683406.html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2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7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8A36F-78E7-4F51-84D6-2C129820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4DDDE3-8E36-4C09-918B-35935157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F24E1C-8025-4195-BB93-0BF57E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D9D41-E2A7-4E57-83F8-C5DF43F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36BD4-4D00-4181-8A7E-D404F387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5D882-0E2F-45EF-A8B3-58263D5B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CE9C3-B141-4F6B-AF40-05196AAF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C0FAA-B926-4096-95F6-391108C4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5B514A-2A53-4D17-AC65-DBC967F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B24CD-B902-4519-B967-1538AD3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34501B-34D9-43D1-95C1-238D1AD59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0BAFC2-AFC0-46C7-8B64-EE4B4F25A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C0E42-1C44-4759-AE7E-9DB229A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0828C-B6A0-4C0B-B7BB-9DF3FB98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3CDAA-DF74-4BB5-A952-52C3BA31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23F54-F801-43ED-837A-0260FA92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 useBgFill="1">
        <p:nvSpPr>
          <p:cNvPr id="3" name="內容版面配置區 2">
            <a:extLst>
              <a:ext uri="{FF2B5EF4-FFF2-40B4-BE49-F238E27FC236}">
                <a16:creationId xmlns:a16="http://schemas.microsoft.com/office/drawing/2014/main" id="{F1D65651-7AF2-4FA0-93D8-C175EA79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35D1C-A65C-4136-93CC-852C6DE4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7E168-69F7-4D6A-BB4B-BAD4B59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7923A-B2FE-4A42-A50E-0ED9C87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EE73-8678-4900-BB01-E228D259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2CBCA-ABAA-41BC-8A61-DB01B1DA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56B73-B62B-48C8-88E7-E328580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E07B7-70F3-44E7-A801-C301C8B3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D1195-4CE4-4783-9753-7C849567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8248-5B17-4E93-8FCD-3261B407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FB4C1-AEEB-4CD6-A785-715AD124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3DBC47-ED1D-4F61-9B11-DA55AA45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1E25F-87F8-4B77-A28B-E7C9729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CE769-9354-49A7-BB84-3A055BCD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5A08E-A79D-4B54-8799-113F9CB4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3ED5-18B9-47CE-B579-7DB7B57A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F97E8-1501-4F7F-8F6A-915A2E83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B9FEB4-F22E-4C65-AECE-745FE54A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82F21-94F4-4BAF-881D-12708246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819CAC-FBBA-4B35-882E-EA0DFAEC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0B2EB8-2C8D-43BA-9022-BFA84B7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23F1D7-3822-437C-BE3B-FAC9CD51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C25DCC-5A29-4B49-BC9D-3BB61DB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48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0CA51-F455-4A56-BE8B-55CBF0EE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55B551-5130-43E6-AAE3-7EC3147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96890D-EEB1-4213-9451-CEF1A36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20E30-5763-4EC5-9A71-F7EF6639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C8B11B-92F7-4C0B-9F79-A499FB28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AED788-6302-4952-B88D-6A8C89C1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6C0C3-FF30-426C-B679-537EB887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FB94-85BE-428A-BB46-043CB95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38080-72F9-43A8-A8DB-A1870852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B2889C-3973-4A81-AF80-2554B4A1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38742-1453-45EA-A61F-B06074C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9017C9-6F13-4FF8-A5B4-E2753454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A4012-2B26-4D93-BC86-DF0222AF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5F58-D045-4EF9-A1C5-E96D489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B32C0-2641-45F4-97A8-A7AD319D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92782A-6481-4F03-BF86-011D205B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4C2D4-8B21-4B1F-B6AA-27ED8D5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A79DF-BFFD-4F2A-9771-8D2F5EB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C4D2A-C868-4734-8BF0-28299B8C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8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3B8A79-B28A-42FB-A7BB-560C6EF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27AA7-9FED-4612-8617-1538BB8F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901700"/>
            <a:ext cx="11563350" cy="545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25D5F-78B3-449B-975E-05B3F5B2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62BC-F42C-4493-B07F-D14919909A7C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3FF77-2EFB-46EE-AEF3-B53A6821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16176"/>
            <a:ext cx="41148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4CAD-2592-40CB-9EE7-4CEE7CB4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68504404.html" TargetMode="External"/><Relationship Id="rId2" Type="http://schemas.openxmlformats.org/officeDocument/2006/relationships/hyperlink" Target="https://ithelp.ithome.com.tw/articles/101946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1795D-FC0A-4835-9614-ED414A37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FAF06D-E3E3-472A-8A65-E13C94BEE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【JAVA】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從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0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創建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SpringBoot+MAVEN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項目使用 </a:t>
            </a:r>
            <a:r>
              <a:rPr lang="en-US" altLang="zh-TW" sz="2400" b="1" i="0">
                <a:solidFill>
                  <a:srgbClr val="292929"/>
                </a:solidFill>
                <a:effectLst/>
                <a:latin typeface="sohne"/>
              </a:rPr>
              <a:t>IntelliJ IDEA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F4F271-6980-4360-9242-30CAB199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1066800"/>
            <a:ext cx="4245305" cy="32994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257AE5-3A20-4D81-AB6C-2880CC99D8E5}"/>
              </a:ext>
            </a:extLst>
          </p:cNvPr>
          <p:cNvSpPr txBox="1"/>
          <p:nvPr/>
        </p:nvSpPr>
        <p:spPr>
          <a:xfrm>
            <a:off x="4937760" y="1066800"/>
            <a:ext cx="7254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1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Data Access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）數據訪問對象，它是一個面向對象的數據庫接口，負責持久層的操作，為業務層提供接口，主要用來封裝對數據庫的訪問，常見操作無外乎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CURD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。我們也可以認為一個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對應一個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的對象，它位於業務邏輯與數據庫資源中間，可以結合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對數據庫進行相關的操作。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Persistent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）持久層對象，它是由一組屬性和屬性的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get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set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方法組成，最簡單的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就是對應數據庫中某個表中的一條記錄（也就是說，我們可以將數據庫表中的一條記錄理解為一個持久層對象），多個記錄可以用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的集合，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中應該不包含任何對數據庫的操作。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的屬性是跟數據庫表的字段一一對應的，此外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對象需要實現序列化接口。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3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Business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）業務層對象，是簡單的真實世界的軟件抽象，通常位於中間層。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的主要作用是把業務邏輯封裝為一個對象，這個對象可以包括一個或多個其它的對象。舉一個求職簡歷的例子，每份簡歷都包括教育經歷、項目經歷等，我們可以讓教育經歷和項目經歷分別對應一個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，這樣在我們建立對應求職簡歷的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對象處理簡歷的時候，讓每個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都包含這些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即可。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4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Value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）值對象，通常用於業務層之間的數據傳遞，和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一樣也是僅僅包含數據而已，但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應該是抽像出的業務對象，可以和表對應，也可以不對應，這根據業務的需要。如果鍋碗瓢盆分別為對應的業務對象的話，那麼整個碗櫃就是一個值對象。此外，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也可以稱為頁面對象，如果稱為頁面對象的話，那麼它所代表的將是整個頁面展示層的對象，也可以由需要的業務對象進行組裝而來。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Data Transfer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）數據傳輸對象，主要用於遠程調用等需要大量傳輸對象的地方，比如我們有一個交易訂單表，含有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個字段，那麼其對應的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就有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個屬性，但我們的頁面上只需要顯示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個字段，因此沒有必要把整個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對像傳遞給客戶端，這時我們只需把僅有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個屬性的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把結果傳遞給客戶端即可，而且如果用這個對象來對應界面的顯示對象，那此時它的身份就轉為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。使用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的好處有兩個，一是能避免傳遞過多的無用數據，提高數據的傳輸速度；二是能隱藏後端的表結構。常見的用法是：將請求的數據或屬性組裝成一個 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RequestDTO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，再將響應的數據或屬性組裝成一個 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ResponseDTO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6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Plain Ordinary Java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）簡單的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Java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對象，實際就是普通的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JavaBeans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，是為了避免和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EJB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Enterprise JavaBean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）混淆所創造的簡稱。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實質上可以理解為簡單的實體類，其中有一些屬性及其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getter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setter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方法的類，沒有業務邏輯，也不允許有業務方法，也不能攜帶有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connection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之類的方法。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是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JavaEE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世界裡面最靈活的對象，在簡單系統中，如果從數據庫到頁面展示都是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的話，它可以是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；如果從數據庫中到業務處理中都是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的話，它可以是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；如果從數據庫到整個頁面的展示的話，它也可以是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VO.</a:t>
            </a:r>
          </a:p>
          <a:p>
            <a:endParaRPr lang="zh-TW" altLang="en-US" sz="11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C4B2A-F25C-4B7F-B739-E07A10043E30}"/>
              </a:ext>
            </a:extLst>
          </p:cNvPr>
          <p:cNvSpPr txBox="1"/>
          <p:nvPr/>
        </p:nvSpPr>
        <p:spPr>
          <a:xfrm>
            <a:off x="0" y="6398121"/>
            <a:ext cx="1200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倫斯的技術隨筆</a:t>
            </a:r>
            <a:r>
              <a:rPr lang="en-US" altLang="zh-TW" sz="1200" dirty="0"/>
              <a:t>: 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【JAVA】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從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0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創建</a:t>
            </a:r>
            <a:r>
              <a:rPr lang="en-US" altLang="zh-TW" sz="1200" b="1" i="0" dirty="0" err="1">
                <a:solidFill>
                  <a:srgbClr val="292929"/>
                </a:solidFill>
                <a:effectLst/>
                <a:latin typeface="sohne"/>
              </a:rPr>
              <a:t>SpringBoot+MAVEN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項目使用 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IntelliJ IDEA</a:t>
            </a:r>
            <a:endParaRPr lang="en-US" altLang="zh-TW" sz="1200" dirty="0"/>
          </a:p>
          <a:p>
            <a:r>
              <a:rPr lang="en-US" altLang="zh-TW" sz="1200" dirty="0"/>
              <a:t>https://medium.com/@rorast.power.game/java-%E5%BE%9E0%E5%89%B5%E5%BB%BAspringboot-maven%E9%A0%85%E7%9B%AE%E4%BD%BF%E7%94%A8-intellij-idea-69dfbc55953d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865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References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5773420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Day 10-Spring Boot-JDBC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與資料庫連線範例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-MariaDB:: 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  <a:hlinkClick r:id="rId2"/>
              </a:rPr>
              <a:t>https://ithelp.ithome.com.tw/articles/10194657</a:t>
            </a:r>
            <a:endParaRPr lang="en-US" altLang="zh-TW" sz="1600" b="0" i="0" dirty="0">
              <a:solidFill>
                <a:srgbClr val="444444"/>
              </a:solidFill>
              <a:effectLst/>
              <a:latin typeface="+mj-lt"/>
            </a:endParaRPr>
          </a:p>
          <a:p>
            <a:pPr algn="l" fontAlgn="base"/>
            <a:r>
              <a:rPr lang="en-US" altLang="zh-TW" sz="1600" b="0" i="0" dirty="0" err="1">
                <a:solidFill>
                  <a:srgbClr val="444444"/>
                </a:solidFill>
                <a:effectLst/>
                <a:latin typeface="+mj-lt"/>
              </a:rPr>
              <a:t>SpringBoot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使用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JDBC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操作資料庫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: 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  <a:hlinkClick r:id="rId3"/>
              </a:rPr>
              <a:t>https://www.itread01.com/content/1568504404.html</a:t>
            </a:r>
            <a:endParaRPr lang="en-US" altLang="zh-TW" sz="1600" b="0" i="0" dirty="0">
              <a:solidFill>
                <a:srgbClr val="444444"/>
              </a:solidFill>
              <a:effectLst/>
              <a:latin typeface="+mj-lt"/>
            </a:endParaRPr>
          </a:p>
          <a:p>
            <a:pPr algn="l" fontAlgn="base"/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詳解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spring boot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中使用</a:t>
            </a:r>
            <a:r>
              <a:rPr lang="en-US" altLang="zh-TW" sz="1600" b="0" i="0" dirty="0" err="1">
                <a:solidFill>
                  <a:srgbClr val="444444"/>
                </a:solidFill>
                <a:effectLst/>
                <a:latin typeface="+mj-lt"/>
              </a:rPr>
              <a:t>JdbcTemplate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: https://codertw.com/%E7%A8%8B%E5%BC%8F%E8%AA%9E%E8%A8%80/309798/</a:t>
            </a:r>
          </a:p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</a:br>
            <a:r>
              <a:rPr lang="en-US" altLang="zh-TW" sz="1600" i="0" dirty="0">
                <a:effectLst/>
                <a:latin typeface="+mj-lt"/>
              </a:rPr>
              <a:t>- https://amigoscode.com/p/spring-data-jpa</a:t>
            </a:r>
          </a:p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  <a:t>Spring Boot Tutorial | Full Course [2021] [NEW]</a:t>
            </a:r>
            <a:br>
              <a:rPr lang="en-US" altLang="zh-TW" sz="1600" b="0" i="0" dirty="0">
                <a:effectLst/>
                <a:latin typeface="+mj-lt"/>
              </a:rPr>
            </a:br>
            <a:r>
              <a:rPr lang="en-US" altLang="zh-TW" sz="1600" b="0" i="0" dirty="0">
                <a:effectLst/>
                <a:latin typeface="+mj-lt"/>
              </a:rPr>
              <a:t>- https://www.youtube.com/watch?v=9SGDpanrc8U&amp;t=2175s</a:t>
            </a:r>
          </a:p>
          <a:p>
            <a:pPr fontAlgn="base"/>
            <a:r>
              <a:rPr lang="en-US" altLang="zh-TW" sz="1600" b="0" i="0" dirty="0">
                <a:effectLst/>
                <a:latin typeface="+mj-lt"/>
              </a:rPr>
              <a:t>Spring Boot CRUD Tutorial with Spring MVC, Spring Data JPA, </a:t>
            </a:r>
            <a:r>
              <a:rPr lang="en-US" altLang="zh-TW" sz="1600" b="0" i="0" dirty="0" err="1">
                <a:effectLst/>
                <a:latin typeface="+mj-lt"/>
              </a:rPr>
              <a:t>ThymeLeaf</a:t>
            </a:r>
            <a:r>
              <a:rPr lang="en-US" altLang="zh-TW" sz="1600" b="0" i="0" dirty="0">
                <a:effectLst/>
                <a:latin typeface="+mj-lt"/>
              </a:rPr>
              <a:t>, Hibernate, MySQL</a:t>
            </a:r>
            <a:br>
              <a:rPr lang="en-US" altLang="zh-TW" sz="1600" b="0" i="0" dirty="0">
                <a:effectLst/>
                <a:latin typeface="+mj-lt"/>
              </a:rPr>
            </a:br>
            <a:r>
              <a:rPr lang="en-US" altLang="zh-TW" sz="1600" b="0" i="0" dirty="0">
                <a:effectLst/>
                <a:latin typeface="+mj-lt"/>
              </a:rPr>
              <a:t>- https://www.youtube.com/watch?v=QloyS2dt9T4&amp;list=RDCMUC5ZPG2xyYIjsUIAXcCutWsQ&amp;index=2</a:t>
            </a:r>
          </a:p>
          <a:p>
            <a:pPr algn="l" fontAlgn="base"/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Spring Boot JDBC CRUD Tutorial (2019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年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10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月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16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日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)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 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2019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年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10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月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16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日</a:t>
            </a:r>
            <a:b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</a:b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- https://www.youtube.com/watch?v=L2WP8LDSa_Q&amp;list=RDCMUC5ZPG2xyYIjsUIAXcCutWsQ&amp;index=2</a:t>
            </a: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+mj-lt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143365" y="4274062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8773795" y="4640035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Hibernate Entity Life Cycle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</a:rPr>
            </a:br>
            <a:r>
              <a:rPr lang="en-US" altLang="zh-TW" sz="1600" i="0" dirty="0">
                <a:effectLst/>
              </a:rPr>
              <a:t>- https://amigoscode.com/p/spring-data-jpa</a:t>
            </a:r>
            <a:endParaRPr lang="en-US" altLang="zh-TW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10864215" y="-27411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10494645" y="338562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AA0EB2-56ED-4F4A-A5CA-41F52AA3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3" y="1442396"/>
            <a:ext cx="11833435" cy="53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5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Hibernate Entity Life Cycle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</a:rPr>
            </a:br>
            <a:r>
              <a:rPr lang="en-US" altLang="zh-TW" sz="1600" i="0" dirty="0">
                <a:effectLst/>
              </a:rPr>
              <a:t>- https://amigoscode.com/p/spring-data-jpa</a:t>
            </a:r>
            <a:endParaRPr lang="en-US" altLang="zh-TW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8D4919-8E36-4218-B48B-E02D8ACD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-57468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zh-TW" sz="2000" b="1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SpringBoot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使用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操作資料庫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: https://www.itread01.com/content/1568504404.html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-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444348-CCA9-4694-8CC0-C8C960D0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3043514" cy="2869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4C8371-18DC-4D21-A0EE-A301C809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4387"/>
            <a:ext cx="3043514" cy="2080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AFEF89-6E91-4B5A-AC42-DDD769455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94" y="801620"/>
            <a:ext cx="5922667" cy="151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53D3CA8-F76A-4772-90F9-63F41E076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57" y="2324654"/>
            <a:ext cx="4237467" cy="1862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B014666-067F-4394-BD75-CC0C9C36C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434" y="1108325"/>
            <a:ext cx="4459641" cy="21692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D2BF6F-A3F9-41FB-AB80-988D263CA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824" y="3226666"/>
            <a:ext cx="6311931" cy="3252115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871613" y="2666716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9502043" y="3032689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zh-TW" sz="2000" b="1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SpringBoot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使用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操作資料庫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: https://www.itread01.com/content/1568504404.html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多資料來源的使用</a:t>
            </a:r>
            <a:endParaRPr lang="en-US" altLang="zh-TW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r>
              <a:rPr lang="zh-TW" alt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初始化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endParaRPr lang="zh-TW" altLang="en-US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143365" y="4274062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8773795" y="4640035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9B2A6915-7A5D-45DD-8951-7CD5340F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565" y="1197725"/>
            <a:ext cx="9772486" cy="201593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配置檔案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添加了兩個資料來源，一個是 test1 庫，一個是 test2 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spring.datasource.primary.jdbc-url=jdbc:mysql: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 panose="020B0604020202020204" pitchFamily="34" charset="-120"/>
                <a:ea typeface="inherit"/>
              </a:rPr>
              <a:t>//localhost:3306/test1?serverTimezone=UTC&amp;useUnicode=true&amp;characterEncoding=utf-8&amp;useSSL=true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spring.datasource.primary.username=root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spring.datasource.primary.password=root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spring.datasource.primary.driver-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name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=com.mysql.cj.jdbc.Driver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rgbClr val="444444"/>
              </a:solidFill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spring.datasource.secondary.jdbc-url=jdbc:mysql: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 panose="020B0604020202020204" pitchFamily="34" charset="-120"/>
                <a:ea typeface="inherit"/>
              </a:rPr>
              <a:t>//localhost:3306/test2?serverTimezone=UTC&amp;useUnicode=true&amp;characterEncoding=utf-8&amp;useSSL=true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spring.datasource.secondary.username=root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spring.datasource.secondary.password=root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spring.datasource.secondary.driver-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name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=com.mysql.cj.jdbc.Driver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DE0622-AFD1-496F-AC3D-A2B481E7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85" y="3240766"/>
            <a:ext cx="5638800" cy="369331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DataSourceConfig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{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@Primary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1F7199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@ConfigurationProperties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(prefix=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"spring.datasource.primary"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primaryDataSource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() {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DataSourceBuilder.create().build(); }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>
              <a:solidFill>
                <a:srgbClr val="444444"/>
              </a:solidFill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@ConfigurationProperties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(prefix=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"spring.datasource.secondary"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secondaryDataSource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() {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DataSourceBuilder.create().build(); }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"primaryJdbcTemplate"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primaryJdbcTemplate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(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DataSource dataSource ) {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   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new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JdbcTemplate(dataSource);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"secondaryJdbcTemplate"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inherit"/>
              </a:rPr>
              <a:t> 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secondaryJdbcTemplate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@Qualifier(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DataSource dataSource) {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new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JdbcTemplate(dataSource);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8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from a new Maven Project.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FE19AB-1D9A-43D5-B14F-7405B4CB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97" y="1298305"/>
            <a:ext cx="5062224" cy="5194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9D96F6-5D79-4A8F-A636-A4AD29F02A5D}"/>
              </a:ext>
            </a:extLst>
          </p:cNvPr>
          <p:cNvSpPr/>
          <p:nvPr/>
        </p:nvSpPr>
        <p:spPr>
          <a:xfrm>
            <a:off x="1615197" y="4377447"/>
            <a:ext cx="3919841" cy="1507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2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1684BC-9149-479A-B310-22E5475B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9" y="0"/>
            <a:ext cx="10988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CE1A9-07F8-4B82-B002-F7A66D7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A5D7A-DE6E-4A86-B15C-8167A75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1D851-3178-4B0D-BCCC-8F950860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" y="92019"/>
            <a:ext cx="7267216" cy="49304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CD9463-1BF9-4C7B-AF51-7F6FDA47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95" y="497833"/>
            <a:ext cx="4837405" cy="29311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FEA01F-3475-4EF9-9981-DD998A370DE6}"/>
              </a:ext>
            </a:extLst>
          </p:cNvPr>
          <p:cNvSpPr txBox="1"/>
          <p:nvPr/>
        </p:nvSpPr>
        <p:spPr>
          <a:xfrm>
            <a:off x="0" y="5547360"/>
            <a:ext cx="504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https://www.youtube.com/watch?v=L2WP8LDSa_Q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4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CE1A9-07F8-4B82-B002-F7A66D7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A5D7A-DE6E-4A86-B15C-8167A75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C5ACC2-350D-4A3C-A9EA-655AE08654A5}"/>
              </a:ext>
            </a:extLst>
          </p:cNvPr>
          <p:cNvSpPr txBox="1"/>
          <p:nvPr/>
        </p:nvSpPr>
        <p:spPr>
          <a:xfrm>
            <a:off x="4903119" y="117751"/>
            <a:ext cx="728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thymeleaf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com.oracle.database.jdbc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ojdbc8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spring-boot-starter-web-services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994FD7-442B-4491-88CB-E12F9F5D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5727969"/>
            <a:ext cx="4986304" cy="10843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FD21BEA-45BF-4296-A8F8-26D10C3D3954}"/>
              </a:ext>
            </a:extLst>
          </p:cNvPr>
          <p:cNvSpPr txBox="1"/>
          <p:nvPr/>
        </p:nvSpPr>
        <p:spPr>
          <a:xfrm>
            <a:off x="-1904" y="5470992"/>
            <a:ext cx="419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#Tips to change dependency to local Path: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919571-C08B-4CB3-A591-70184C57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4" y="1160812"/>
            <a:ext cx="3930305" cy="30109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14B91B-05DA-44EE-9DCD-11C7C12713ED}"/>
              </a:ext>
            </a:extLst>
          </p:cNvPr>
          <p:cNvSpPr txBox="1"/>
          <p:nvPr/>
        </p:nvSpPr>
        <p:spPr>
          <a:xfrm>
            <a:off x="5302940" y="5129088"/>
            <a:ext cx="4735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1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spring-boot-maven-plugin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802863-0109-4543-873E-3EE5A298BEEA}"/>
              </a:ext>
            </a:extLst>
          </p:cNvPr>
          <p:cNvSpPr txBox="1"/>
          <p:nvPr/>
        </p:nvSpPr>
        <p:spPr>
          <a:xfrm>
            <a:off x="-1904" y="4122384"/>
            <a:ext cx="419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#Springboot Initializer will help you to set-up related dependencies.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E69BA1-5CD3-4F21-B096-87EE66E61B58}"/>
              </a:ext>
            </a:extLst>
          </p:cNvPr>
          <p:cNvSpPr txBox="1"/>
          <p:nvPr/>
        </p:nvSpPr>
        <p:spPr>
          <a:xfrm>
            <a:off x="635920" y="2813890"/>
            <a:ext cx="11109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zh-TW" sz="1800" dirty="0">
                <a:solidFill>
                  <a:srgbClr val="2AA198"/>
                </a:solidFill>
                <a:latin typeface="Consolas" panose="020B0609020204030204" pitchFamily="49" charset="0"/>
              </a:rPr>
              <a:t>:@//localhost:1521/xepdb1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#jdbc:oracle:thin:@//[HOST][:PORT]/SERVICE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資料庫使用者名稱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#spring.datasource.username=ppmsappl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ppmsdm</a:t>
            </a:r>
            <a:endParaRPr lang="en-US" altLang="zh-TW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資料庫密碼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#spring.datasource.password=ppmsappla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ppmsdm</a:t>
            </a:r>
            <a:endParaRPr lang="en-US" altLang="zh-TW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資料庫驅動（該配置可以不用配置，因為</a:t>
            </a:r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Spring Boot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可以從</a:t>
            </a:r>
            <a:r>
              <a:rPr lang="en-US" altLang="zh-TW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url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中為大多數資料庫推斷出它）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#spring.datasource.driver-class-name=oracle.jdbc.OracleDriver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oracle.jdbc.driver.OracleDriver</a:t>
            </a:r>
            <a:endParaRPr lang="zh-TW" altLang="en-US" sz="1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CC3964-42CB-4A43-9D28-9EE0539A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" y="365125"/>
            <a:ext cx="8145896" cy="18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4B8B22-F451-4286-8E06-8E58D7B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" y="256540"/>
            <a:ext cx="9045311" cy="63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29D9A3-109E-485C-AA06-894C017D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2" y="915846"/>
            <a:ext cx="6666539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C85206-258F-4601-AE66-0E3EBCEA620B}"/>
              </a:ext>
            </a:extLst>
          </p:cNvPr>
          <p:cNvSpPr txBox="1"/>
          <p:nvPr/>
        </p:nvSpPr>
        <p:spPr>
          <a:xfrm>
            <a:off x="150471" y="800100"/>
            <a:ext cx="7893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***************************</a:t>
            </a:r>
          </a:p>
          <a:p>
            <a:r>
              <a:rPr lang="en-US" altLang="zh-TW" sz="1600" dirty="0"/>
              <a:t>APPLICATION FAILED TO START</a:t>
            </a:r>
          </a:p>
          <a:p>
            <a:r>
              <a:rPr lang="en-US" altLang="zh-TW" sz="1600" dirty="0"/>
              <a:t>***************************</a:t>
            </a:r>
          </a:p>
          <a:p>
            <a:r>
              <a:rPr lang="en-US" altLang="zh-TW" sz="1600" dirty="0"/>
              <a:t>Description:</a:t>
            </a:r>
          </a:p>
          <a:p>
            <a:endParaRPr lang="en-US" altLang="zh-TW" sz="1600" dirty="0"/>
          </a:p>
          <a:p>
            <a:r>
              <a:rPr lang="en-US" altLang="zh-TW" sz="1600" dirty="0"/>
              <a:t>Field </a:t>
            </a:r>
            <a:r>
              <a:rPr lang="en-US" altLang="zh-TW" sz="1600" dirty="0" err="1"/>
              <a:t>dao</a:t>
            </a:r>
            <a:r>
              <a:rPr lang="en-US" altLang="zh-TW" sz="1600" dirty="0"/>
              <a:t> in </a:t>
            </a:r>
            <a:r>
              <a:rPr lang="en-US" altLang="zh-TW" sz="1600" dirty="0" err="1"/>
              <a:t>com.tsmc.ecp.controller.SalesController</a:t>
            </a:r>
            <a:r>
              <a:rPr lang="en-US" altLang="zh-TW" sz="1600" dirty="0"/>
              <a:t> required a bean of type '</a:t>
            </a:r>
            <a:r>
              <a:rPr lang="en-US" altLang="zh-TW" sz="1600" dirty="0" err="1"/>
              <a:t>com.tsmc.ecp.dao.SalesDao</a:t>
            </a:r>
            <a:r>
              <a:rPr lang="en-US" altLang="zh-TW" sz="1600" dirty="0"/>
              <a:t>' that could not be found.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The injection point has the following annotations:</a:t>
            </a:r>
          </a:p>
          <a:p>
            <a:r>
              <a:rPr lang="en-US" altLang="zh-TW" sz="1600" dirty="0"/>
              <a:t>	- @org.springframework.beans.factory.annotation.Autowired(required=true)</a:t>
            </a:r>
          </a:p>
          <a:p>
            <a:endParaRPr lang="en-US" altLang="zh-TW" sz="1600" dirty="0"/>
          </a:p>
          <a:p>
            <a:r>
              <a:rPr lang="en-US" altLang="zh-TW" sz="1600" dirty="0"/>
              <a:t>Action:</a:t>
            </a:r>
          </a:p>
          <a:p>
            <a:r>
              <a:rPr lang="en-US" altLang="zh-TW" sz="1600" dirty="0"/>
              <a:t>Consider defining a bean of type '</a:t>
            </a:r>
            <a:r>
              <a:rPr lang="en-US" altLang="zh-TW" sz="1600" dirty="0" err="1"/>
              <a:t>com.tsmc.ecp.dao.SalesDao</a:t>
            </a:r>
            <a:r>
              <a:rPr lang="en-US" altLang="zh-TW" sz="1600" dirty="0"/>
              <a:t>' in your configuration.</a:t>
            </a:r>
            <a:endParaRPr lang="zh-TW" altLang="en-US"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35688C-8414-421A-93A4-DDFD726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54" y="3105150"/>
            <a:ext cx="6162675" cy="3752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F7A087-51E7-4702-9422-FF2DC23F29D7}"/>
              </a:ext>
            </a:extLst>
          </p:cNvPr>
          <p:cNvSpPr/>
          <p:nvPr/>
        </p:nvSpPr>
        <p:spPr>
          <a:xfrm>
            <a:off x="6227180" y="4809474"/>
            <a:ext cx="2129741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E46907-AAF3-4536-BF06-5A1ED45D1F54}"/>
              </a:ext>
            </a:extLst>
          </p:cNvPr>
          <p:cNvSpPr/>
          <p:nvPr/>
        </p:nvSpPr>
        <p:spPr>
          <a:xfrm>
            <a:off x="6227180" y="3724454"/>
            <a:ext cx="4818746" cy="23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A3EB3A-9B54-434A-86C5-1B6E04A88569}"/>
              </a:ext>
            </a:extLst>
          </p:cNvPr>
          <p:cNvSpPr/>
          <p:nvPr/>
        </p:nvSpPr>
        <p:spPr>
          <a:xfrm>
            <a:off x="6227180" y="5367000"/>
            <a:ext cx="2129741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DE2C17-C1A7-4B43-ACBA-DED542B1C0C3}"/>
              </a:ext>
            </a:extLst>
          </p:cNvPr>
          <p:cNvSpPr/>
          <p:nvPr/>
        </p:nvSpPr>
        <p:spPr>
          <a:xfrm>
            <a:off x="6227180" y="3106267"/>
            <a:ext cx="5625296" cy="23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15A525-50CE-4BEA-992E-C665C97D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240"/>
            <a:ext cx="8724900" cy="1057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3EFD3D-294E-459E-A0B5-44A4D51A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248925"/>
            <a:ext cx="1161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AB0BA0A-3000-4603-83FA-FB0FAC56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Exception resolution: </a:t>
            </a:r>
            <a:r>
              <a:rPr lang="en-US" altLang="zh-TW" sz="2000" b="1" i="0" dirty="0" err="1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org.hibernate.AnnotationException:No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 identifier specified for entity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F04A66-7295-4962-BFDF-BD206963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Ref</a:t>
            </a:r>
            <a:r>
              <a:rPr lang="en-US" altLang="zh-TW" dirty="0"/>
              <a:t>: https://www.itread01.com/content/1547683406.html</a:t>
            </a:r>
            <a:endParaRPr lang="zh-TW" altLang="en-US" dirty="0"/>
          </a:p>
          <a:p>
            <a:endParaRPr lang="en-US" altLang="zh-TW" b="1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02D818D-280C-4DFD-8861-1DA3F8BE1F08}"/>
              </a:ext>
            </a:extLst>
          </p:cNvPr>
          <p:cNvGrpSpPr/>
          <p:nvPr/>
        </p:nvGrpSpPr>
        <p:grpSpPr>
          <a:xfrm>
            <a:off x="1610360" y="1208290"/>
            <a:ext cx="8437880" cy="5552180"/>
            <a:chOff x="1569720" y="1539500"/>
            <a:chExt cx="8142992" cy="534389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FB4B9D5-5B79-4F2E-BCCF-7C87D94EB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748" y="1539500"/>
              <a:ext cx="8079964" cy="5343891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02921FF-7397-4A19-B62D-12E5D7C0EA6F}"/>
                </a:ext>
              </a:extLst>
            </p:cNvPr>
            <p:cNvSpPr/>
            <p:nvPr/>
          </p:nvSpPr>
          <p:spPr>
            <a:xfrm>
              <a:off x="1569720" y="2933700"/>
              <a:ext cx="8142992" cy="2849880"/>
            </a:xfrm>
            <a:prstGeom prst="roundRect">
              <a:avLst>
                <a:gd name="adj" fmla="val 650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2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793</TotalTime>
  <Words>2019</Words>
  <Application>Microsoft Office PowerPoint</Application>
  <PresentationFormat>寬螢幕</PresentationFormat>
  <Paragraphs>139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 Unicode MS</vt:lpstr>
      <vt:lpstr>charter</vt:lpstr>
      <vt:lpstr>Roboto</vt:lpstr>
      <vt:lpstr>sohne</vt:lpstr>
      <vt:lpstr>Arial</vt:lpstr>
      <vt:lpstr>Calibri</vt:lpstr>
      <vt:lpstr>Calibri Light</vt:lpstr>
      <vt:lpstr>Consolas</vt:lpstr>
      <vt:lpstr>Source Sans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Exception resolution: org.hibernate.AnnotationException:No identifier specified for entity</vt:lpstr>
      <vt:lpstr>【JAVA】從0創建SpringBoot+MAVEN項目使用 IntelliJ IDEA</vt:lpstr>
      <vt:lpstr>References</vt:lpstr>
      <vt:lpstr>Hibernate Entity Life Cycle</vt:lpstr>
      <vt:lpstr>Hibernate Entity Life Cycle</vt:lpstr>
      <vt:lpstr>SpringBoot 使用JDBC操作資料庫: https://www.itread01.com/content/1568504404.html</vt:lpstr>
      <vt:lpstr>SpringBoot 使用JDBC操作資料庫: https://www.itread01.com/content/1568504404.html</vt:lpstr>
      <vt:lpstr>Start from a new Maven Project.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50</cp:revision>
  <dcterms:created xsi:type="dcterms:W3CDTF">2021-03-20T18:59:34Z</dcterms:created>
  <dcterms:modified xsi:type="dcterms:W3CDTF">2021-04-03T03:58:47Z</dcterms:modified>
</cp:coreProperties>
</file>