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61" r:id="rId5"/>
    <p:sldId id="258" r:id="rId6"/>
    <p:sldId id="262" r:id="rId7"/>
    <p:sldId id="265" r:id="rId8"/>
    <p:sldId id="266" r:id="rId9"/>
    <p:sldId id="269" r:id="rId10"/>
    <p:sldId id="263" r:id="rId11"/>
    <p:sldId id="268" r:id="rId12"/>
    <p:sldId id="270" r:id="rId13"/>
    <p:sldId id="271" r:id="rId14"/>
    <p:sldId id="264" r:id="rId15"/>
    <p:sldId id="267" r:id="rId16"/>
    <p:sldId id="259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1" autoAdjust="0"/>
    <p:restoredTop sz="88260" autoAdjust="0"/>
  </p:normalViewPr>
  <p:slideViewPr>
    <p:cSldViewPr snapToGrid="0">
      <p:cViewPr>
        <p:scale>
          <a:sx n="75" d="100"/>
          <a:sy n="75" d="100"/>
        </p:scale>
        <p:origin x="7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BE5CF-A330-4B63-B0F3-D36089CA79D5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A8B97-037F-4C02-985B-D23862C0A3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128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A8B97-037F-4C02-985B-D23862C0A35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210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spring.datasource.url=</a:t>
            </a:r>
            <a:r>
              <a:rPr lang="en-US" altLang="zh-TW" sz="1200" dirty="0" err="1">
                <a:solidFill>
                  <a:srgbClr val="2AA198"/>
                </a:solidFill>
                <a:latin typeface="Consolas" panose="020B0609020204030204" pitchFamily="49" charset="0"/>
              </a:rPr>
              <a:t>jdbc:oracle:thin</a:t>
            </a:r>
            <a:r>
              <a:rPr lang="en-US" altLang="zh-TW" sz="1200" dirty="0">
                <a:solidFill>
                  <a:srgbClr val="2AA198"/>
                </a:solidFill>
                <a:latin typeface="Consolas" panose="020B0609020204030204" pitchFamily="49" charset="0"/>
              </a:rPr>
              <a:t>:@//localhost:1521/xepdb1</a:t>
            </a:r>
          </a:p>
          <a:p>
            <a:pPr algn="l"/>
            <a:r>
              <a:rPr lang="en-US" altLang="zh-TW" sz="1200" dirty="0">
                <a:solidFill>
                  <a:srgbClr val="93A1A1"/>
                </a:solidFill>
                <a:latin typeface="Consolas" panose="020B0609020204030204" pitchFamily="49" charset="0"/>
              </a:rPr>
              <a:t>#jdbc:oracle:thin:@//[HOST][:PORT]/SERVICE</a:t>
            </a:r>
          </a:p>
          <a:p>
            <a:pPr algn="l"/>
            <a:r>
              <a:rPr lang="en-US" altLang="zh-TW" sz="1200" dirty="0" err="1">
                <a:solidFill>
                  <a:srgbClr val="93A1A1"/>
                </a:solidFill>
                <a:latin typeface="Consolas" panose="020B0609020204030204" pitchFamily="49" charset="0"/>
              </a:rPr>
              <a:t>spring.datasource.username</a:t>
            </a:r>
            <a:r>
              <a:rPr lang="en-US" altLang="zh-TW" sz="1200" dirty="0">
                <a:solidFill>
                  <a:srgbClr val="93A1A1"/>
                </a:solidFill>
                <a:latin typeface="Consolas" panose="020B0609020204030204" pitchFamily="49" charset="0"/>
              </a:rPr>
              <a:t>=ppmsappl</a:t>
            </a:r>
          </a:p>
          <a:p>
            <a:pPr algn="l"/>
            <a:r>
              <a:rPr lang="en-US" altLang="zh-TW" sz="1200" dirty="0" err="1">
                <a:solidFill>
                  <a:srgbClr val="93A1A1"/>
                </a:solidFill>
                <a:latin typeface="Consolas" panose="020B0609020204030204" pitchFamily="49" charset="0"/>
              </a:rPr>
              <a:t>spring.datasource.password</a:t>
            </a:r>
            <a:r>
              <a:rPr lang="en-US" altLang="zh-TW" sz="1200" dirty="0">
                <a:solidFill>
                  <a:srgbClr val="93A1A1"/>
                </a:solidFill>
                <a:latin typeface="Consolas" panose="020B0609020204030204" pitchFamily="49" charset="0"/>
              </a:rPr>
              <a:t>=ppmsappla</a:t>
            </a:r>
          </a:p>
          <a:p>
            <a:pPr algn="l"/>
            <a:r>
              <a:rPr lang="en-US" altLang="zh-TW" sz="1200" dirty="0">
                <a:solidFill>
                  <a:srgbClr val="93A1A1"/>
                </a:solidFill>
                <a:latin typeface="Consolas" panose="020B0609020204030204" pitchFamily="49" charset="0"/>
              </a:rPr>
              <a:t># Oracle</a:t>
            </a:r>
            <a:r>
              <a:rPr lang="zh-TW" altLang="en-US" sz="1200" dirty="0">
                <a:solidFill>
                  <a:srgbClr val="93A1A1"/>
                </a:solidFill>
                <a:latin typeface="Consolas" panose="020B0609020204030204" pitchFamily="49" charset="0"/>
              </a:rPr>
              <a:t>資料庫驅動（該配置可以不用配置，因為</a:t>
            </a:r>
            <a:r>
              <a:rPr lang="en-US" altLang="zh-TW" sz="1200" dirty="0">
                <a:solidFill>
                  <a:srgbClr val="93A1A1"/>
                </a:solidFill>
                <a:latin typeface="Consolas" panose="020B0609020204030204" pitchFamily="49" charset="0"/>
              </a:rPr>
              <a:t>Spring Boot</a:t>
            </a:r>
            <a:r>
              <a:rPr lang="zh-TW" altLang="en-US" sz="1200" dirty="0">
                <a:solidFill>
                  <a:srgbClr val="93A1A1"/>
                </a:solidFill>
                <a:latin typeface="Consolas" panose="020B0609020204030204" pitchFamily="49" charset="0"/>
              </a:rPr>
              <a:t>可以從</a:t>
            </a:r>
            <a:r>
              <a:rPr lang="en-US" altLang="zh-TW" sz="1200" dirty="0" err="1">
                <a:solidFill>
                  <a:srgbClr val="93A1A1"/>
                </a:solidFill>
                <a:latin typeface="Consolas" panose="020B0609020204030204" pitchFamily="49" charset="0"/>
              </a:rPr>
              <a:t>url</a:t>
            </a:r>
            <a:r>
              <a:rPr lang="zh-TW" altLang="en-US" sz="1200" dirty="0">
                <a:solidFill>
                  <a:srgbClr val="93A1A1"/>
                </a:solidFill>
                <a:latin typeface="Consolas" panose="020B0609020204030204" pitchFamily="49" charset="0"/>
              </a:rPr>
              <a:t>中為大多數資料庫推斷出它）</a:t>
            </a:r>
          </a:p>
          <a:p>
            <a:pPr algn="l"/>
            <a:r>
              <a:rPr lang="en-US" altLang="zh-TW" sz="1200" dirty="0">
                <a:solidFill>
                  <a:srgbClr val="93A1A1"/>
                </a:solidFill>
                <a:latin typeface="Consolas" panose="020B0609020204030204" pitchFamily="49" charset="0"/>
              </a:rPr>
              <a:t>#spring.datasource.driver-class-name=oracle.jdbc.OracleDriver</a:t>
            </a:r>
          </a:p>
          <a:p>
            <a:pPr algn="l"/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spring.datasource.driver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-class-name=</a:t>
            </a:r>
            <a:r>
              <a:rPr lang="en-US" altLang="zh-TW" sz="1200" dirty="0" err="1">
                <a:solidFill>
                  <a:srgbClr val="2AA198"/>
                </a:solidFill>
                <a:latin typeface="Consolas" panose="020B0609020204030204" pitchFamily="49" charset="0"/>
              </a:rPr>
              <a:t>oracle.jdbc.driver.OracleDriver</a:t>
            </a:r>
            <a:endParaRPr lang="zh-TW" altLang="en-US" sz="105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A8B97-037F-4C02-985B-D23862C0A35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469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A8B97-037F-4C02-985B-D23862C0A35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811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Issues: https://www.itread01.com/content/1547683406.html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A8B97-037F-4C02-985B-D23862C0A35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329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A8B97-037F-4C02-985B-D23862C0A35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87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28A36F-78E7-4F51-84D6-2C1298205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B4DDDE3-8E36-4C09-918B-35935157D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F24E1C-8025-4195-BB93-0BF57E31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62BC-F42C-4493-B07F-D14919909A7C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CD9D41-E2A7-4E57-83F8-C5DF43FE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336BD4-4D00-4181-8A7E-D404F387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2632-20FE-4043-9A8F-0D317B263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84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75D882-0E2F-45EF-A8B3-58263D5B2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BECE9C3-B141-4F6B-AF40-05196AAF1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4C0FAA-B926-4096-95F6-391108C45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62BC-F42C-4493-B07F-D14919909A7C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5B514A-2A53-4D17-AC65-DBC967F7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BB24CD-B902-4519-B967-1538AD3B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2632-20FE-4043-9A8F-0D317B263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23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A34501B-34D9-43D1-95C1-238D1AD59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20BAFC2-AFC0-46C7-8B64-EE4B4F25A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2C0E42-1C44-4759-AE7E-9DB229ADC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62BC-F42C-4493-B07F-D14919909A7C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20828C-B6A0-4C0B-B7BB-9DF3FB98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03CDAA-DF74-4BB5-A952-52C3BA31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2632-20FE-4043-9A8F-0D317B263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4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323F54-F801-43ED-837A-0260FA92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 useBgFill="1">
        <p:nvSpPr>
          <p:cNvPr id="3" name="內容版面配置區 2">
            <a:extLst>
              <a:ext uri="{FF2B5EF4-FFF2-40B4-BE49-F238E27FC236}">
                <a16:creationId xmlns:a16="http://schemas.microsoft.com/office/drawing/2014/main" id="{F1D65651-7AF2-4FA0-93D8-C175EA793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735D1C-A65C-4136-93CC-852C6DE4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62BC-F42C-4493-B07F-D14919909A7C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27E168-69F7-4D6A-BB4B-BAD4B591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17923A-B2FE-4A42-A50E-0ED9C874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2632-20FE-4043-9A8F-0D317B263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51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0EE73-8678-4900-BB01-E228D259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B2CBCA-ABAA-41BC-8A61-DB01B1DAB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D56B73-B62B-48C8-88E7-E328580E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62BC-F42C-4493-B07F-D14919909A7C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8E07B7-70F3-44E7-A801-C301C8B39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8D1195-4CE4-4783-9753-7C849567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2632-20FE-4043-9A8F-0D317B263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4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108248-5B17-4E93-8FCD-3261B407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9FB4C1-AEEB-4CD6-A785-715AD124D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3DBC47-ED1D-4F61-9B11-DA55AA45E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41E25F-87F8-4B77-A28B-E7C9729B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62BC-F42C-4493-B07F-D14919909A7C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1CE769-9354-49A7-BB84-3A055BCD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85A08E-A79D-4B54-8799-113F9CB49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2632-20FE-4043-9A8F-0D317B263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16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03ED5-18B9-47CE-B579-7DB7B57A1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EF97E8-1501-4F7F-8F6A-915A2E832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7B9FEB4-F22E-4C65-AECE-745FE54AE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F382F21-94F4-4BAF-881D-127082463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9819CAC-FBBA-4B35-882E-EA0DFAEC1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00B2EB8-2C8D-43BA-9022-BFA84B70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62BC-F42C-4493-B07F-D14919909A7C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E23F1D7-3822-437C-BE3B-FAC9CD51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DC25DCC-5A29-4B49-BC9D-3BB61DB9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2632-20FE-4043-9A8F-0D317B263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48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0CA51-F455-4A56-BE8B-55CBF0EE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755B551-5130-43E6-AAE3-7EC31478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62BC-F42C-4493-B07F-D14919909A7C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596890D-EEB1-4213-9451-CEF1A3628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520E30-5763-4EC5-9A71-F7EF6639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2632-20FE-4043-9A8F-0D317B263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87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0C8B11B-92F7-4C0B-9F79-A499FB28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62BC-F42C-4493-B07F-D14919909A7C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4AED788-6302-4952-B88D-6A8C89C1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D6C0C3-FF30-426C-B679-537EB8873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2632-20FE-4043-9A8F-0D317B263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5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6FB94-85BE-428A-BB46-043CB950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F38080-72F9-43A8-A8DB-A1870852B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AB2889C-3973-4A81-AF80-2554B4A14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B38742-1453-45EA-A61F-B06074C8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62BC-F42C-4493-B07F-D14919909A7C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9017C9-6F13-4FF8-A5B4-E2753454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AA4012-2B26-4D93-BC86-DF0222AF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2632-20FE-4043-9A8F-0D317B263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48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35F58-D045-4EF9-A1C5-E96D489DF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7BB32C0-2641-45F4-97A8-A7AD319D9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992782A-6481-4F03-BF86-011D205BE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E4C2D4-8B21-4B1F-B6AA-27ED8D5D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62BC-F42C-4493-B07F-D14919909A7C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6A79DF-BFFD-4F2A-9771-8D2F5EBC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9C4D2A-C868-4734-8BF0-28299B8C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2632-20FE-4043-9A8F-0D317B263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18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53B8A79-B28A-42FB-A7BB-560C6EFB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C27AA7-9FED-4612-8617-1538BB8F7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6725" y="901700"/>
            <a:ext cx="11563350" cy="545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925D5F-78B3-449B-975E-05B3F5B2B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716176"/>
            <a:ext cx="2743200" cy="140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C62BC-F42C-4493-B07F-D14919909A7C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A3FF77-2EFB-46EE-AEF3-B53A68217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716176"/>
            <a:ext cx="4114800" cy="140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C74CAD-2592-40CB-9EE7-4CEE7CB4C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716176"/>
            <a:ext cx="2743200" cy="140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12632-20FE-4043-9A8F-0D317B263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57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read01.com/content/1568504404.html" TargetMode="External"/><Relationship Id="rId2" Type="http://schemas.openxmlformats.org/officeDocument/2006/relationships/hyperlink" Target="https://ithelp.ithome.com.tw/articles/10194657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1795D-FC0A-4835-9614-ED414A37EE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BFAF06D-E3E3-472A-8A65-E13C94BEE5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129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35A58-44CE-4E9E-A845-FA525FF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b="1" i="0" dirty="0">
                <a:solidFill>
                  <a:srgbClr val="292929"/>
                </a:solidFill>
                <a:effectLst/>
                <a:latin typeface="sohne"/>
              </a:rPr>
              <a:t>【JAVA】</a:t>
            </a:r>
            <a:r>
              <a:rPr lang="zh-TW" altLang="en-US" sz="2400" b="1" i="0" dirty="0">
                <a:solidFill>
                  <a:srgbClr val="292929"/>
                </a:solidFill>
                <a:effectLst/>
                <a:latin typeface="sohne"/>
              </a:rPr>
              <a:t>從</a:t>
            </a:r>
            <a:r>
              <a:rPr lang="en-US" altLang="zh-TW" sz="2400" b="1" i="0" dirty="0">
                <a:solidFill>
                  <a:srgbClr val="292929"/>
                </a:solidFill>
                <a:effectLst/>
                <a:latin typeface="sohne"/>
              </a:rPr>
              <a:t>0</a:t>
            </a:r>
            <a:r>
              <a:rPr lang="zh-TW" altLang="en-US" sz="2400" b="1" i="0" dirty="0">
                <a:solidFill>
                  <a:srgbClr val="292929"/>
                </a:solidFill>
                <a:effectLst/>
                <a:latin typeface="sohne"/>
              </a:rPr>
              <a:t>創建</a:t>
            </a:r>
            <a:r>
              <a:rPr lang="en-US" altLang="zh-TW" sz="2400" b="1" i="0" dirty="0" err="1">
                <a:solidFill>
                  <a:srgbClr val="292929"/>
                </a:solidFill>
                <a:effectLst/>
                <a:latin typeface="sohne"/>
              </a:rPr>
              <a:t>SpringBoot+MAVEN</a:t>
            </a:r>
            <a:r>
              <a:rPr lang="zh-TW" altLang="en-US" sz="2400" b="1" i="0" dirty="0">
                <a:solidFill>
                  <a:srgbClr val="292929"/>
                </a:solidFill>
                <a:effectLst/>
                <a:latin typeface="sohne"/>
              </a:rPr>
              <a:t>項目使用 </a:t>
            </a:r>
            <a:r>
              <a:rPr lang="en-US" altLang="zh-TW" sz="2400" b="1" i="0">
                <a:solidFill>
                  <a:srgbClr val="292929"/>
                </a:solidFill>
                <a:effectLst/>
                <a:latin typeface="sohne"/>
              </a:rPr>
              <a:t>IntelliJ IDEA</a:t>
            </a:r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CF4F271-6980-4360-9242-30CAB1995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70" y="1066800"/>
            <a:ext cx="4245305" cy="329946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F257AE5-3A20-4D81-AB6C-2880CC99D8E5}"/>
              </a:ext>
            </a:extLst>
          </p:cNvPr>
          <p:cNvSpPr txBox="1"/>
          <p:nvPr/>
        </p:nvSpPr>
        <p:spPr>
          <a:xfrm>
            <a:off x="4937760" y="1066800"/>
            <a:ext cx="72542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第 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1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個：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DAO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（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Data Access Object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）數據訪問對象，它是一個面向對象的數據庫接口，負責持久層的操作，為業務層提供接口，主要用來封裝對數據庫的訪問，常見操作無外乎 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CURD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。我們也可以認為一個 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DAO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對應一個 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POJO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的對象，它位於業務邏輯與數據庫資源中間，可以結合 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PO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對數據庫進行相關的操作。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第 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2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個：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PO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（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Persistent Object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）持久層對象，它是由一組屬性和屬性的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get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和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set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方法組成，最簡單的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PO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就是對應數據庫中某個表中的一條記錄（也就是說，我們可以將數據庫表中的一條記錄理解為一個持久層對象），多個記錄可以用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PO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的集合，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PO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中應該不包含任何對數據庫的操作。 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PO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的屬性是跟數據庫表的字段一一對應的，此外 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PO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對象需要實現序列化接口。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第 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3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個：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BO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（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Business Object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）業務層對象，是簡單的真實世界的軟件抽象，通常位於中間層。 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BO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的主要作用是把業務邏輯封裝為一個對象，這個對象可以包括一個或多個其它的對象。舉一個求職簡歷的例子，每份簡歷都包括教育經歷、項目經歷等，我們可以讓教育經歷和項目經歷分別對應一個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PO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，這樣在我們建立對應求職簡歷的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BO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對象處理簡歷的時候，讓每個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BO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都包含這些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PO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即可。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第 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4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個：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VO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（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Value Object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）值對象，通常用於業務層之間的數據傳遞，和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PO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一樣也是僅僅包含數據而已，但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VO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應該是抽像出的業務對象，可以和表對應，也可以不對應，這根據業務的需要。如果鍋碗瓢盆分別為對應的業務對象的話，那麼整個碗櫃就是一個值對象。此外，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VO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也可以稱為頁面對象，如果稱為頁面對象的話，那麼它所代表的將是整個頁面展示層的對象，也可以由需要的業務對象進行組裝而來。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第 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5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個：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DTO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（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Data Transfer Object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）數據傳輸對象，主要用於遠程調用等需要大量傳輸對象的地方，比如我們有一個交易訂單表，含有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25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個字段，那麼其對應的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PO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就有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25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個屬性，但我們的頁面上只需要顯示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5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個字段，因此沒有必要把整個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PO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對像傳遞給客戶端，這時我們只需把僅有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5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個屬性的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DTO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把結果傳遞給客戶端即可，而且如果用這個對象來對應界面的顯示對象，那此時它的身份就轉為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VO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。使用 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DTO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的好處有兩個，一是能避免傳遞過多的無用數據，提高數據的傳輸速度；二是能隱藏後端的表結構。常見的用法是：將請求的數據或屬性組裝成一個 </a:t>
            </a:r>
            <a:r>
              <a:rPr lang="en-US" altLang="zh-TW" sz="1100" b="0" i="0" dirty="0" err="1">
                <a:solidFill>
                  <a:srgbClr val="292929"/>
                </a:solidFill>
                <a:effectLst/>
                <a:latin typeface="charter"/>
              </a:rPr>
              <a:t>RequestDTO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，再將響應的數據或屬性組裝成一個 </a:t>
            </a:r>
            <a:r>
              <a:rPr lang="en-US" altLang="zh-TW" sz="1100" b="0" i="0" dirty="0" err="1">
                <a:solidFill>
                  <a:srgbClr val="292929"/>
                </a:solidFill>
                <a:effectLst/>
                <a:latin typeface="charter"/>
              </a:rPr>
              <a:t>ResponseDTO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第 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6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個：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POJO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POJO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（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Plain Ordinary Java Object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）簡單的 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Java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對象，實際就是普通的 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JavaBeans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，是為了避免和 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EJB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（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Enterprise JavaBean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）混淆所創造的簡稱。 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POJO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實質上可以理解為簡單的實體類，其中有一些屬性及其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getter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和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setter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方法的類，沒有業務邏輯，也不允許有業務方法，也不能攜帶有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connection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之類的方法。 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POJO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是</a:t>
            </a:r>
            <a:r>
              <a:rPr lang="en-US" altLang="zh-TW" sz="1100" b="0" i="0" dirty="0" err="1">
                <a:solidFill>
                  <a:srgbClr val="292929"/>
                </a:solidFill>
                <a:effectLst/>
                <a:latin typeface="charter"/>
              </a:rPr>
              <a:t>JavaEE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世界裡面最靈活的對象，在簡單系統中，如果從數據庫到頁面展示都是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POJO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的話，它可以是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DTO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；如果從數據庫中到業務處理中都是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POJO 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的話，它可以是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BO</a:t>
            </a:r>
            <a:r>
              <a:rPr lang="zh-TW" altLang="en-US" sz="1100" b="0" i="0" dirty="0">
                <a:solidFill>
                  <a:srgbClr val="292929"/>
                </a:solidFill>
                <a:effectLst/>
                <a:latin typeface="charter"/>
              </a:rPr>
              <a:t>；如果從數據庫到整個頁面的展示的話，它也可以是</a:t>
            </a:r>
            <a:r>
              <a:rPr lang="en-US" altLang="zh-TW" sz="1100" b="0" i="0" dirty="0">
                <a:solidFill>
                  <a:srgbClr val="292929"/>
                </a:solidFill>
                <a:effectLst/>
                <a:latin typeface="charter"/>
              </a:rPr>
              <a:t>VO.</a:t>
            </a:r>
          </a:p>
          <a:p>
            <a:endParaRPr lang="zh-TW" altLang="en-US" sz="11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3DC4B2A-F25C-4B7F-B739-E07A10043E30}"/>
              </a:ext>
            </a:extLst>
          </p:cNvPr>
          <p:cNvSpPr txBox="1"/>
          <p:nvPr/>
        </p:nvSpPr>
        <p:spPr>
          <a:xfrm>
            <a:off x="0" y="6398121"/>
            <a:ext cx="1200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倫斯的技術隨筆</a:t>
            </a:r>
            <a:r>
              <a:rPr lang="en-US" altLang="zh-TW" sz="1200" dirty="0"/>
              <a:t>: </a:t>
            </a:r>
            <a:r>
              <a:rPr lang="en-US" altLang="zh-TW" sz="1200" b="1" i="0" dirty="0">
                <a:solidFill>
                  <a:srgbClr val="292929"/>
                </a:solidFill>
                <a:effectLst/>
                <a:latin typeface="sohne"/>
              </a:rPr>
              <a:t>【JAVA】</a:t>
            </a:r>
            <a:r>
              <a:rPr lang="zh-TW" altLang="en-US" sz="1200" b="1" i="0" dirty="0">
                <a:solidFill>
                  <a:srgbClr val="292929"/>
                </a:solidFill>
                <a:effectLst/>
                <a:latin typeface="sohne"/>
              </a:rPr>
              <a:t>從</a:t>
            </a:r>
            <a:r>
              <a:rPr lang="en-US" altLang="zh-TW" sz="1200" b="1" i="0" dirty="0">
                <a:solidFill>
                  <a:srgbClr val="292929"/>
                </a:solidFill>
                <a:effectLst/>
                <a:latin typeface="sohne"/>
              </a:rPr>
              <a:t>0</a:t>
            </a:r>
            <a:r>
              <a:rPr lang="zh-TW" altLang="en-US" sz="1200" b="1" i="0" dirty="0">
                <a:solidFill>
                  <a:srgbClr val="292929"/>
                </a:solidFill>
                <a:effectLst/>
                <a:latin typeface="sohne"/>
              </a:rPr>
              <a:t>創建</a:t>
            </a:r>
            <a:r>
              <a:rPr lang="en-US" altLang="zh-TW" sz="1200" b="1" i="0" dirty="0" err="1">
                <a:solidFill>
                  <a:srgbClr val="292929"/>
                </a:solidFill>
                <a:effectLst/>
                <a:latin typeface="sohne"/>
              </a:rPr>
              <a:t>SpringBoot+MAVEN</a:t>
            </a:r>
            <a:r>
              <a:rPr lang="zh-TW" altLang="en-US" sz="1200" b="1" i="0" dirty="0">
                <a:solidFill>
                  <a:srgbClr val="292929"/>
                </a:solidFill>
                <a:effectLst/>
                <a:latin typeface="sohne"/>
              </a:rPr>
              <a:t>項目使用 </a:t>
            </a:r>
            <a:r>
              <a:rPr lang="en-US" altLang="zh-TW" sz="1200" b="1" i="0" dirty="0">
                <a:solidFill>
                  <a:srgbClr val="292929"/>
                </a:solidFill>
                <a:effectLst/>
                <a:latin typeface="sohne"/>
              </a:rPr>
              <a:t>IntelliJ IDEA</a:t>
            </a:r>
            <a:endParaRPr lang="en-US" altLang="zh-TW" sz="1200" dirty="0"/>
          </a:p>
          <a:p>
            <a:r>
              <a:rPr lang="en-US" altLang="zh-TW" sz="1200" dirty="0"/>
              <a:t>https://medium.com/@rorast.power.game/java-%E5%BE%9E0%E5%89%B5%E5%BB%BAspringboot-maven%E9%A0%85%E7%9B%AE%E4%BD%BF%E7%94%A8-intellij-idea-69dfbc55953d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88657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F3BECCD-ED4D-47FE-B9C6-60FED772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Autofit/>
          </a:bodyPr>
          <a:lstStyle/>
          <a:p>
            <a:pPr algn="ctr"/>
            <a:r>
              <a:rPr lang="en-US" altLang="zh-TW" sz="2800" b="1" dirty="0">
                <a:solidFill>
                  <a:srgbClr val="C00000"/>
                </a:solidFill>
              </a:rPr>
              <a:t>References</a:t>
            </a:r>
            <a:endParaRPr lang="zh-TW" altLang="en-US" sz="2800" b="1" dirty="0">
              <a:solidFill>
                <a:srgbClr val="C00000"/>
              </a:solidFill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D2AC81-37FF-497C-ACFC-E50F3B5F5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901700"/>
            <a:ext cx="11563350" cy="5773420"/>
          </a:xfrm>
        </p:spPr>
        <p:txBody>
          <a:bodyPr>
            <a:normAutofit/>
          </a:bodyPr>
          <a:lstStyle/>
          <a:p>
            <a:pPr algn="l" fontAlgn="base"/>
            <a:r>
              <a:rPr lang="en-US" altLang="zh-TW" sz="1600" b="0" i="0" dirty="0">
                <a:solidFill>
                  <a:srgbClr val="444444"/>
                </a:solidFill>
                <a:effectLst/>
                <a:latin typeface="+mj-lt"/>
              </a:rPr>
              <a:t>Day 10-Spring Boot-JDBC</a:t>
            </a:r>
            <a:r>
              <a:rPr lang="zh-TW" altLang="en-US" sz="1600" b="0" i="0" dirty="0">
                <a:solidFill>
                  <a:srgbClr val="444444"/>
                </a:solidFill>
                <a:effectLst/>
                <a:latin typeface="+mj-lt"/>
              </a:rPr>
              <a:t>與資料庫連線範例</a:t>
            </a:r>
            <a:r>
              <a:rPr lang="en-US" altLang="zh-TW" sz="1600" b="0" i="0" dirty="0">
                <a:solidFill>
                  <a:srgbClr val="444444"/>
                </a:solidFill>
                <a:effectLst/>
                <a:latin typeface="+mj-lt"/>
              </a:rPr>
              <a:t>-MariaDB:: </a:t>
            </a:r>
            <a:r>
              <a:rPr lang="en-US" altLang="zh-TW" sz="1600" b="0" i="0" dirty="0">
                <a:solidFill>
                  <a:srgbClr val="444444"/>
                </a:solidFill>
                <a:effectLst/>
                <a:latin typeface="+mj-lt"/>
                <a:hlinkClick r:id="rId2"/>
              </a:rPr>
              <a:t>https://ithelp.ithome.com.tw/articles/10194657</a:t>
            </a:r>
            <a:endParaRPr lang="en-US" altLang="zh-TW" sz="1600" b="0" i="0" dirty="0">
              <a:solidFill>
                <a:srgbClr val="444444"/>
              </a:solidFill>
              <a:effectLst/>
              <a:latin typeface="+mj-lt"/>
            </a:endParaRPr>
          </a:p>
          <a:p>
            <a:pPr algn="l" fontAlgn="base"/>
            <a:r>
              <a:rPr lang="en-US" altLang="zh-TW" sz="1600" b="0" i="0" dirty="0" err="1">
                <a:solidFill>
                  <a:srgbClr val="444444"/>
                </a:solidFill>
                <a:effectLst/>
                <a:latin typeface="+mj-lt"/>
              </a:rPr>
              <a:t>SpringBoot</a:t>
            </a:r>
            <a:r>
              <a:rPr lang="en-US" altLang="zh-TW" sz="1600" b="0" i="0" dirty="0">
                <a:solidFill>
                  <a:srgbClr val="444444"/>
                </a:solidFill>
                <a:effectLst/>
                <a:latin typeface="+mj-lt"/>
              </a:rPr>
              <a:t> </a:t>
            </a:r>
            <a:r>
              <a:rPr lang="zh-TW" altLang="en-US" sz="1600" b="0" i="0" dirty="0">
                <a:solidFill>
                  <a:srgbClr val="444444"/>
                </a:solidFill>
                <a:effectLst/>
                <a:latin typeface="+mj-lt"/>
              </a:rPr>
              <a:t>使用</a:t>
            </a:r>
            <a:r>
              <a:rPr lang="en-US" altLang="zh-TW" sz="1600" b="0" i="0" dirty="0">
                <a:solidFill>
                  <a:srgbClr val="444444"/>
                </a:solidFill>
                <a:effectLst/>
                <a:latin typeface="+mj-lt"/>
              </a:rPr>
              <a:t>JDBC</a:t>
            </a:r>
            <a:r>
              <a:rPr lang="zh-TW" altLang="en-US" sz="1600" b="0" i="0" dirty="0">
                <a:solidFill>
                  <a:srgbClr val="444444"/>
                </a:solidFill>
                <a:effectLst/>
                <a:latin typeface="+mj-lt"/>
              </a:rPr>
              <a:t>操作資料庫</a:t>
            </a:r>
            <a:r>
              <a:rPr lang="en-US" altLang="zh-TW" sz="1600" b="0" i="0" dirty="0">
                <a:solidFill>
                  <a:srgbClr val="444444"/>
                </a:solidFill>
                <a:effectLst/>
                <a:latin typeface="+mj-lt"/>
              </a:rPr>
              <a:t>: </a:t>
            </a:r>
            <a:r>
              <a:rPr lang="en-US" altLang="zh-TW" sz="1600" b="0" i="0" dirty="0">
                <a:solidFill>
                  <a:srgbClr val="444444"/>
                </a:solidFill>
                <a:effectLst/>
                <a:latin typeface="+mj-lt"/>
                <a:hlinkClick r:id="rId3"/>
              </a:rPr>
              <a:t>https://www.itread01.com/content/1568504404.html</a:t>
            </a:r>
            <a:endParaRPr lang="en-US" altLang="zh-TW" sz="1600" b="0" i="0" dirty="0">
              <a:solidFill>
                <a:srgbClr val="444444"/>
              </a:solidFill>
              <a:effectLst/>
              <a:latin typeface="+mj-lt"/>
            </a:endParaRPr>
          </a:p>
          <a:p>
            <a:pPr algn="l" fontAlgn="base"/>
            <a:r>
              <a:rPr lang="zh-TW" altLang="en-US" sz="1600" b="0" i="0" dirty="0">
                <a:solidFill>
                  <a:srgbClr val="444444"/>
                </a:solidFill>
                <a:effectLst/>
                <a:latin typeface="+mj-lt"/>
              </a:rPr>
              <a:t>詳解</a:t>
            </a:r>
            <a:r>
              <a:rPr lang="en-US" altLang="zh-TW" sz="1600" b="0" i="0" dirty="0">
                <a:solidFill>
                  <a:srgbClr val="444444"/>
                </a:solidFill>
                <a:effectLst/>
                <a:latin typeface="+mj-lt"/>
              </a:rPr>
              <a:t>spring boot</a:t>
            </a:r>
            <a:r>
              <a:rPr lang="zh-TW" altLang="en-US" sz="1600" b="0" i="0" dirty="0">
                <a:solidFill>
                  <a:srgbClr val="444444"/>
                </a:solidFill>
                <a:effectLst/>
                <a:latin typeface="+mj-lt"/>
              </a:rPr>
              <a:t>中使用</a:t>
            </a:r>
            <a:r>
              <a:rPr lang="en-US" altLang="zh-TW" sz="1600" b="0" i="0" dirty="0" err="1">
                <a:solidFill>
                  <a:srgbClr val="444444"/>
                </a:solidFill>
                <a:effectLst/>
                <a:latin typeface="+mj-lt"/>
              </a:rPr>
              <a:t>JdbcTemplate</a:t>
            </a:r>
            <a:r>
              <a:rPr lang="en-US" altLang="zh-TW" sz="1600" b="0" i="0" dirty="0">
                <a:solidFill>
                  <a:srgbClr val="444444"/>
                </a:solidFill>
                <a:effectLst/>
                <a:latin typeface="+mj-lt"/>
              </a:rPr>
              <a:t>: https://codertw.com/%E7%A8%8B%E5%BC%8F%E8%AA%9E%E8%A8%80/309798/</a:t>
            </a:r>
          </a:p>
          <a:p>
            <a:pPr fontAlgn="base"/>
            <a:r>
              <a:rPr lang="en-US" altLang="zh-TW" sz="1600" b="1" i="0" dirty="0">
                <a:solidFill>
                  <a:srgbClr val="C00000"/>
                </a:solidFill>
                <a:effectLst/>
                <a:latin typeface="+mj-lt"/>
              </a:rPr>
              <a:t>Spring Data JPA Master Class</a:t>
            </a:r>
            <a:br>
              <a:rPr lang="en-US" altLang="zh-TW" sz="1600" b="1" i="0" dirty="0">
                <a:solidFill>
                  <a:srgbClr val="C00000"/>
                </a:solidFill>
                <a:effectLst/>
                <a:latin typeface="+mj-lt"/>
              </a:rPr>
            </a:br>
            <a:r>
              <a:rPr lang="en-US" altLang="zh-TW" sz="1600" i="0" dirty="0">
                <a:effectLst/>
                <a:latin typeface="+mj-lt"/>
              </a:rPr>
              <a:t>- https://amigoscode.com/p/spring-data-jpa</a:t>
            </a:r>
          </a:p>
          <a:p>
            <a:pPr fontAlgn="base"/>
            <a:r>
              <a:rPr lang="en-US" altLang="zh-TW" sz="1600" b="1" i="0" dirty="0">
                <a:solidFill>
                  <a:srgbClr val="C00000"/>
                </a:solidFill>
                <a:effectLst/>
                <a:latin typeface="+mj-lt"/>
              </a:rPr>
              <a:t>Spring Boot Tutorial | Full Course [2021] [NEW]</a:t>
            </a:r>
            <a:br>
              <a:rPr lang="en-US" altLang="zh-TW" sz="1600" b="0" i="0" dirty="0">
                <a:effectLst/>
                <a:latin typeface="+mj-lt"/>
              </a:rPr>
            </a:br>
            <a:r>
              <a:rPr lang="en-US" altLang="zh-TW" sz="1600" b="0" i="0" dirty="0">
                <a:effectLst/>
                <a:latin typeface="+mj-lt"/>
              </a:rPr>
              <a:t>- https://www.youtube.com/watch?v=9SGDpanrc8U&amp;t=2175s</a:t>
            </a:r>
          </a:p>
          <a:p>
            <a:pPr fontAlgn="base"/>
            <a:r>
              <a:rPr lang="en-US" altLang="zh-TW" sz="1600" b="0" i="0" dirty="0">
                <a:effectLst/>
                <a:latin typeface="+mj-lt"/>
              </a:rPr>
              <a:t>Spring Boot CRUD Tutorial with Spring MVC, Spring Data JPA, </a:t>
            </a:r>
            <a:r>
              <a:rPr lang="en-US" altLang="zh-TW" sz="1600" b="0" i="0" dirty="0" err="1">
                <a:effectLst/>
                <a:latin typeface="+mj-lt"/>
              </a:rPr>
              <a:t>ThymeLeaf</a:t>
            </a:r>
            <a:r>
              <a:rPr lang="en-US" altLang="zh-TW" sz="1600" b="0" i="0" dirty="0">
                <a:effectLst/>
                <a:latin typeface="+mj-lt"/>
              </a:rPr>
              <a:t>, Hibernate, MySQL</a:t>
            </a:r>
            <a:br>
              <a:rPr lang="en-US" altLang="zh-TW" sz="1600" b="0" i="0" dirty="0">
                <a:effectLst/>
                <a:latin typeface="+mj-lt"/>
              </a:rPr>
            </a:br>
            <a:r>
              <a:rPr lang="en-US" altLang="zh-TW" sz="1600" b="0" i="0" dirty="0">
                <a:effectLst/>
                <a:latin typeface="+mj-lt"/>
              </a:rPr>
              <a:t>- https://www.youtube.com/watch?v=QloyS2dt9T4&amp;list=RDCMUC5ZPG2xyYIjsUIAXcCutWsQ&amp;index=2</a:t>
            </a:r>
          </a:p>
          <a:p>
            <a:pPr algn="l" fontAlgn="base"/>
            <a:r>
              <a:rPr lang="en-US" altLang="zh-TW" sz="1600" b="0" i="0" dirty="0">
                <a:solidFill>
                  <a:srgbClr val="444444"/>
                </a:solidFill>
                <a:effectLst/>
                <a:latin typeface="+mj-lt"/>
              </a:rPr>
              <a:t>Spring Boot JDBC CRUD Tutorial (2019</a:t>
            </a:r>
            <a:r>
              <a:rPr lang="zh-TW" altLang="en-US" sz="1600" b="0" i="0" dirty="0">
                <a:solidFill>
                  <a:srgbClr val="444444"/>
                </a:solidFill>
                <a:effectLst/>
                <a:latin typeface="+mj-lt"/>
              </a:rPr>
              <a:t>年</a:t>
            </a:r>
            <a:r>
              <a:rPr lang="en-US" altLang="zh-TW" sz="1600" b="0" i="0" dirty="0">
                <a:solidFill>
                  <a:srgbClr val="444444"/>
                </a:solidFill>
                <a:effectLst/>
                <a:latin typeface="+mj-lt"/>
              </a:rPr>
              <a:t>10</a:t>
            </a:r>
            <a:r>
              <a:rPr lang="zh-TW" altLang="en-US" sz="1600" b="0" i="0" dirty="0">
                <a:solidFill>
                  <a:srgbClr val="444444"/>
                </a:solidFill>
                <a:effectLst/>
                <a:latin typeface="+mj-lt"/>
              </a:rPr>
              <a:t>月</a:t>
            </a:r>
            <a:r>
              <a:rPr lang="en-US" altLang="zh-TW" sz="1600" b="0" i="0" dirty="0">
                <a:solidFill>
                  <a:srgbClr val="444444"/>
                </a:solidFill>
                <a:effectLst/>
                <a:latin typeface="+mj-lt"/>
              </a:rPr>
              <a:t>16</a:t>
            </a:r>
            <a:r>
              <a:rPr lang="zh-TW" altLang="en-US" sz="1600" b="0" i="0" dirty="0">
                <a:solidFill>
                  <a:srgbClr val="444444"/>
                </a:solidFill>
                <a:effectLst/>
                <a:latin typeface="+mj-lt"/>
              </a:rPr>
              <a:t>日</a:t>
            </a:r>
            <a:r>
              <a:rPr lang="en-US" altLang="zh-TW" sz="1600" b="0" i="0" dirty="0">
                <a:solidFill>
                  <a:srgbClr val="444444"/>
                </a:solidFill>
                <a:effectLst/>
                <a:latin typeface="+mj-lt"/>
              </a:rPr>
              <a:t>)</a:t>
            </a:r>
            <a:r>
              <a:rPr lang="zh-TW" altLang="en-US" sz="1600" b="0" i="0" dirty="0">
                <a:solidFill>
                  <a:srgbClr val="606060"/>
                </a:solidFill>
                <a:effectLst/>
                <a:latin typeface="Roboto"/>
              </a:rPr>
              <a:t> </a:t>
            </a:r>
            <a:r>
              <a:rPr lang="en-US" altLang="zh-TW" sz="1600" b="0" i="0" dirty="0">
                <a:solidFill>
                  <a:srgbClr val="606060"/>
                </a:solidFill>
                <a:effectLst/>
                <a:latin typeface="Roboto"/>
              </a:rPr>
              <a:t>2019</a:t>
            </a:r>
            <a:r>
              <a:rPr lang="zh-TW" altLang="en-US" sz="1600" b="0" i="0" dirty="0">
                <a:solidFill>
                  <a:srgbClr val="606060"/>
                </a:solidFill>
                <a:effectLst/>
                <a:latin typeface="Roboto"/>
              </a:rPr>
              <a:t>年</a:t>
            </a:r>
            <a:r>
              <a:rPr lang="en-US" altLang="zh-TW" sz="1600" b="0" i="0" dirty="0">
                <a:solidFill>
                  <a:srgbClr val="606060"/>
                </a:solidFill>
                <a:effectLst/>
                <a:latin typeface="Roboto"/>
              </a:rPr>
              <a:t>10</a:t>
            </a:r>
            <a:r>
              <a:rPr lang="zh-TW" altLang="en-US" sz="1600" b="0" i="0" dirty="0">
                <a:solidFill>
                  <a:srgbClr val="606060"/>
                </a:solidFill>
                <a:effectLst/>
                <a:latin typeface="Roboto"/>
              </a:rPr>
              <a:t>月</a:t>
            </a:r>
            <a:r>
              <a:rPr lang="en-US" altLang="zh-TW" sz="1600" b="0" i="0" dirty="0">
                <a:solidFill>
                  <a:srgbClr val="606060"/>
                </a:solidFill>
                <a:effectLst/>
                <a:latin typeface="Roboto"/>
              </a:rPr>
              <a:t>16</a:t>
            </a:r>
            <a:r>
              <a:rPr lang="zh-TW" altLang="en-US" sz="1600" b="0" i="0" dirty="0">
                <a:solidFill>
                  <a:srgbClr val="606060"/>
                </a:solidFill>
                <a:effectLst/>
                <a:latin typeface="Roboto"/>
              </a:rPr>
              <a:t>日</a:t>
            </a:r>
            <a:br>
              <a:rPr lang="en-US" altLang="zh-TW" sz="1600" b="0" i="0" dirty="0">
                <a:solidFill>
                  <a:srgbClr val="444444"/>
                </a:solidFill>
                <a:effectLst/>
                <a:latin typeface="+mj-lt"/>
              </a:rPr>
            </a:br>
            <a:r>
              <a:rPr lang="en-US" altLang="zh-TW" sz="1600" b="0" i="0" dirty="0">
                <a:solidFill>
                  <a:srgbClr val="444444"/>
                </a:solidFill>
                <a:effectLst/>
                <a:latin typeface="+mj-lt"/>
              </a:rPr>
              <a:t>- https://www.youtube.com/watch?v=L2WP8LDSa_Q&amp;list=RDCMUC5ZPG2xyYIjsUIAXcCutWsQ&amp;index=2</a:t>
            </a:r>
          </a:p>
          <a:p>
            <a:pPr algn="l" fontAlgn="base"/>
            <a:endParaRPr lang="zh-TW" altLang="en-US" sz="1600" b="0" i="0" dirty="0">
              <a:solidFill>
                <a:srgbClr val="444444"/>
              </a:solidFill>
              <a:effectLst/>
              <a:latin typeface="+mj-lt"/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3ED341DE-5F20-4F77-8662-00B7805A2BA5}"/>
              </a:ext>
            </a:extLst>
          </p:cNvPr>
          <p:cNvSpPr/>
          <p:nvPr/>
        </p:nvSpPr>
        <p:spPr>
          <a:xfrm>
            <a:off x="9143365" y="4274062"/>
            <a:ext cx="1165860" cy="3659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7B755E8-A874-4E89-B2CD-5A5FBF8D21A0}"/>
              </a:ext>
            </a:extLst>
          </p:cNvPr>
          <p:cNvCxnSpPr>
            <a:stCxn id="17" idx="4"/>
          </p:cNvCxnSpPr>
          <p:nvPr/>
        </p:nvCxnSpPr>
        <p:spPr>
          <a:xfrm flipH="1">
            <a:off x="8773795" y="4640035"/>
            <a:ext cx="952500" cy="13906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17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F3BECCD-ED4D-47FE-B9C6-60FED772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Autofit/>
          </a:bodyPr>
          <a:lstStyle/>
          <a:p>
            <a:pPr algn="ctr"/>
            <a:r>
              <a:rPr lang="en-US" altLang="zh-TW" sz="2800" b="1" dirty="0">
                <a:solidFill>
                  <a:srgbClr val="C00000"/>
                </a:solidFill>
              </a:rPr>
              <a:t>Hibernate Entity Life Cycle</a:t>
            </a:r>
            <a:endParaRPr lang="zh-TW" altLang="en-US" sz="2800" b="1" dirty="0">
              <a:solidFill>
                <a:srgbClr val="C00000"/>
              </a:solidFill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D2AC81-37FF-497C-ACFC-E50F3B5F5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901700"/>
            <a:ext cx="11563350" cy="3200908"/>
          </a:xfrm>
        </p:spPr>
        <p:txBody>
          <a:bodyPr>
            <a:normAutofit/>
          </a:bodyPr>
          <a:lstStyle/>
          <a:p>
            <a:pPr fontAlgn="base"/>
            <a:r>
              <a:rPr lang="en-US" altLang="zh-TW" sz="1600" b="1" i="0" dirty="0">
                <a:solidFill>
                  <a:srgbClr val="C00000"/>
                </a:solidFill>
                <a:effectLst/>
              </a:rPr>
              <a:t>Spring Data JPA Master Class</a:t>
            </a:r>
            <a:br>
              <a:rPr lang="en-US" altLang="zh-TW" sz="1600" b="1" i="0" dirty="0">
                <a:solidFill>
                  <a:srgbClr val="C00000"/>
                </a:solidFill>
                <a:effectLst/>
              </a:rPr>
            </a:br>
            <a:r>
              <a:rPr lang="en-US" altLang="zh-TW" sz="1600" i="0" dirty="0">
                <a:effectLst/>
              </a:rPr>
              <a:t>- https://amigoscode.com/p/spring-data-jpa</a:t>
            </a:r>
            <a:endParaRPr lang="en-US" altLang="zh-TW" sz="1600" b="0" i="0" dirty="0">
              <a:solidFill>
                <a:srgbClr val="444444"/>
              </a:solidFill>
              <a:effectLst/>
              <a:latin typeface="Source Sans Pro" panose="020B0503030403020204" pitchFamily="34" charset="0"/>
            </a:endParaRPr>
          </a:p>
          <a:p>
            <a:pPr algn="l" fontAlgn="base"/>
            <a:endParaRPr lang="zh-TW" altLang="en-US" sz="1600" b="0" i="0" dirty="0">
              <a:solidFill>
                <a:srgbClr val="444444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3ED341DE-5F20-4F77-8662-00B7805A2BA5}"/>
              </a:ext>
            </a:extLst>
          </p:cNvPr>
          <p:cNvSpPr/>
          <p:nvPr/>
        </p:nvSpPr>
        <p:spPr>
          <a:xfrm>
            <a:off x="10864215" y="-27411"/>
            <a:ext cx="1165860" cy="3659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7B755E8-A874-4E89-B2CD-5A5FBF8D21A0}"/>
              </a:ext>
            </a:extLst>
          </p:cNvPr>
          <p:cNvCxnSpPr>
            <a:stCxn id="17" idx="4"/>
          </p:cNvCxnSpPr>
          <p:nvPr/>
        </p:nvCxnSpPr>
        <p:spPr>
          <a:xfrm flipH="1">
            <a:off x="10494645" y="338562"/>
            <a:ext cx="952500" cy="13906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AA0EB2-56ED-4F4A-A5CA-41F52AA38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43" y="1442396"/>
            <a:ext cx="11833435" cy="532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458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F3BECCD-ED4D-47FE-B9C6-60FED772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Autofit/>
          </a:bodyPr>
          <a:lstStyle/>
          <a:p>
            <a:pPr algn="ctr"/>
            <a:r>
              <a:rPr lang="en-US" altLang="zh-TW" sz="2800" b="1" dirty="0">
                <a:solidFill>
                  <a:srgbClr val="C00000"/>
                </a:solidFill>
              </a:rPr>
              <a:t>Hibernate Entity Life Cycle</a:t>
            </a:r>
            <a:endParaRPr lang="zh-TW" altLang="en-US" sz="2800" b="1" dirty="0">
              <a:solidFill>
                <a:srgbClr val="C00000"/>
              </a:solidFill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D2AC81-37FF-497C-ACFC-E50F3B5F5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901700"/>
            <a:ext cx="11563350" cy="3200908"/>
          </a:xfrm>
        </p:spPr>
        <p:txBody>
          <a:bodyPr>
            <a:normAutofit/>
          </a:bodyPr>
          <a:lstStyle/>
          <a:p>
            <a:pPr fontAlgn="base"/>
            <a:r>
              <a:rPr lang="en-US" altLang="zh-TW" sz="1600" b="1" i="0" dirty="0">
                <a:solidFill>
                  <a:srgbClr val="C00000"/>
                </a:solidFill>
                <a:effectLst/>
              </a:rPr>
              <a:t>Spring Data JPA Master Class</a:t>
            </a:r>
            <a:br>
              <a:rPr lang="en-US" altLang="zh-TW" sz="1600" b="1" i="0" dirty="0">
                <a:solidFill>
                  <a:srgbClr val="C00000"/>
                </a:solidFill>
                <a:effectLst/>
              </a:rPr>
            </a:br>
            <a:r>
              <a:rPr lang="en-US" altLang="zh-TW" sz="1600" i="0" dirty="0">
                <a:effectLst/>
              </a:rPr>
              <a:t>- https://amigoscode.com/p/spring-data-jpa</a:t>
            </a:r>
            <a:endParaRPr lang="en-US" altLang="zh-TW" sz="1600" b="0" i="0" dirty="0">
              <a:solidFill>
                <a:srgbClr val="444444"/>
              </a:solidFill>
              <a:effectLst/>
              <a:latin typeface="Source Sans Pro" panose="020B0503030403020204" pitchFamily="34" charset="0"/>
            </a:endParaRPr>
          </a:p>
          <a:p>
            <a:pPr algn="l" fontAlgn="base"/>
            <a:endParaRPr lang="zh-TW" altLang="en-US" sz="1600" b="0" i="0" dirty="0">
              <a:solidFill>
                <a:srgbClr val="444444"/>
              </a:solidFill>
              <a:effectLst/>
              <a:latin typeface="Source Sans Pro" panose="020B0503030403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08D4919-8E36-4218-B48B-E02D8ACD3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25" y="-57468"/>
            <a:ext cx="10493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387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F3BECCD-ED4D-47FE-B9C6-60FED772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Autofit/>
          </a:bodyPr>
          <a:lstStyle/>
          <a:p>
            <a:r>
              <a:rPr lang="en-US" altLang="zh-TW" sz="2000" b="1" i="0" dirty="0" err="1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SpringBoot</a:t>
            </a:r>
            <a:r>
              <a:rPr lang="en-US" altLang="zh-TW" sz="2000" b="1" i="0" dirty="0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zh-TW" altLang="en-US" sz="2000" b="1" i="0" dirty="0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使用</a:t>
            </a:r>
            <a:r>
              <a:rPr lang="en-US" altLang="zh-TW" sz="2000" b="1" i="0" dirty="0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JDBC</a:t>
            </a:r>
            <a:r>
              <a:rPr lang="zh-TW" altLang="en-US" sz="2000" b="1" i="0" dirty="0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操作資料庫</a:t>
            </a:r>
            <a:r>
              <a:rPr lang="en-US" altLang="zh-TW" sz="2000" b="1" i="0" dirty="0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: https://www.itread01.com/content/1568504404.html</a:t>
            </a:r>
            <a:endParaRPr lang="zh-TW" altLang="en-US" sz="2000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D2AC81-37FF-497C-ACFC-E50F3B5F5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-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9444348-CCA9-4694-8CC0-C8C960D0D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100"/>
            <a:ext cx="3043514" cy="28693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74C8371-18DC-4D21-A0EE-A301C8098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4387"/>
            <a:ext cx="3043514" cy="20806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7AFEF89-6E91-4B5A-AC42-DDD769455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1094" y="801620"/>
            <a:ext cx="5922667" cy="15167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53D3CA8-F76A-4772-90F9-63F41E0763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7357" y="2324654"/>
            <a:ext cx="4237467" cy="18622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8B014666-067F-4394-BD75-CC0C9C36C3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0434" y="1108325"/>
            <a:ext cx="4459641" cy="2169227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B8D2BF6F-A3F9-41FB-AB80-988D263CAA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4824" y="3226666"/>
            <a:ext cx="6311931" cy="3252115"/>
          </a:xfrm>
          <a:prstGeom prst="rect">
            <a:avLst/>
          </a:prstGeom>
        </p:spPr>
      </p:pic>
      <p:sp>
        <p:nvSpPr>
          <p:cNvPr id="17" name="橢圓 16">
            <a:extLst>
              <a:ext uri="{FF2B5EF4-FFF2-40B4-BE49-F238E27FC236}">
                <a16:creationId xmlns:a16="http://schemas.microsoft.com/office/drawing/2014/main" id="{3ED341DE-5F20-4F77-8662-00B7805A2BA5}"/>
              </a:ext>
            </a:extLst>
          </p:cNvPr>
          <p:cNvSpPr/>
          <p:nvPr/>
        </p:nvSpPr>
        <p:spPr>
          <a:xfrm>
            <a:off x="9871613" y="2666716"/>
            <a:ext cx="1165860" cy="3659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7B755E8-A874-4E89-B2CD-5A5FBF8D21A0}"/>
              </a:ext>
            </a:extLst>
          </p:cNvPr>
          <p:cNvCxnSpPr>
            <a:stCxn id="17" idx="4"/>
          </p:cNvCxnSpPr>
          <p:nvPr/>
        </p:nvCxnSpPr>
        <p:spPr>
          <a:xfrm flipH="1">
            <a:off x="9502043" y="3032689"/>
            <a:ext cx="952500" cy="13906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836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F3BECCD-ED4D-47FE-B9C6-60FED772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Autofit/>
          </a:bodyPr>
          <a:lstStyle/>
          <a:p>
            <a:r>
              <a:rPr lang="en-US" altLang="zh-TW" sz="2000" b="1" i="0" dirty="0" err="1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SpringBoot</a:t>
            </a:r>
            <a:r>
              <a:rPr lang="en-US" altLang="zh-TW" sz="2000" b="1" i="0" dirty="0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zh-TW" altLang="en-US" sz="2000" b="1" i="0" dirty="0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使用</a:t>
            </a:r>
            <a:r>
              <a:rPr lang="en-US" altLang="zh-TW" sz="2000" b="1" i="0" dirty="0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JDBC</a:t>
            </a:r>
            <a:r>
              <a:rPr lang="zh-TW" altLang="en-US" sz="2000" b="1" i="0" dirty="0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操作資料庫</a:t>
            </a:r>
            <a:r>
              <a:rPr lang="en-US" altLang="zh-TW" sz="2000" b="1" i="0" dirty="0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: https://www.itread01.com/content/1568504404.html</a:t>
            </a:r>
            <a:endParaRPr lang="zh-TW" altLang="en-US" sz="2000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D2AC81-37FF-497C-ACFC-E50F3B5F5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901700"/>
            <a:ext cx="11563350" cy="3200908"/>
          </a:xfrm>
        </p:spPr>
        <p:txBody>
          <a:bodyPr>
            <a:normAutofit/>
          </a:bodyPr>
          <a:lstStyle/>
          <a:p>
            <a:pPr algn="l" fontAlgn="base"/>
            <a:r>
              <a:rPr lang="zh-TW" altLang="en-US" b="0" i="0" dirty="0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多資料來源的使用</a:t>
            </a:r>
            <a:endParaRPr lang="en-US" altLang="zh-TW" b="0" i="0" dirty="0">
              <a:solidFill>
                <a:srgbClr val="444444"/>
              </a:solidFill>
              <a:effectLst/>
              <a:latin typeface="Source Sans Pro" panose="020B0503030403020204" pitchFamily="34" charset="0"/>
            </a:endParaRPr>
          </a:p>
          <a:p>
            <a:pPr algn="l" fontAlgn="base"/>
            <a:endParaRPr lang="en-US" altLang="zh-TW" dirty="0">
              <a:solidFill>
                <a:srgbClr val="444444"/>
              </a:solidFill>
              <a:latin typeface="Source Sans Pro" panose="020B0503030403020204" pitchFamily="34" charset="0"/>
            </a:endParaRPr>
          </a:p>
          <a:p>
            <a:pPr algn="l" fontAlgn="base"/>
            <a:endParaRPr lang="en-US" altLang="zh-TW" dirty="0">
              <a:solidFill>
                <a:srgbClr val="444444"/>
              </a:solidFill>
              <a:latin typeface="Source Sans Pro" panose="020B0503030403020204" pitchFamily="34" charset="0"/>
            </a:endParaRPr>
          </a:p>
          <a:p>
            <a:pPr algn="l" fontAlgn="base"/>
            <a:endParaRPr lang="en-US" altLang="zh-TW" dirty="0">
              <a:solidFill>
                <a:srgbClr val="444444"/>
              </a:solidFill>
              <a:latin typeface="Source Sans Pro" panose="020B0503030403020204" pitchFamily="34" charset="0"/>
            </a:endParaRPr>
          </a:p>
          <a:p>
            <a:pPr algn="l" fontAlgn="base"/>
            <a:endParaRPr lang="en-US" altLang="zh-TW" b="0" i="0" dirty="0">
              <a:solidFill>
                <a:srgbClr val="444444"/>
              </a:solidFill>
              <a:effectLst/>
              <a:latin typeface="Source Sans Pro" panose="020B0503030403020204" pitchFamily="34" charset="0"/>
            </a:endParaRPr>
          </a:p>
          <a:p>
            <a:pPr marL="0" indent="0" algn="l" fontAlgn="base">
              <a:buNone/>
            </a:pPr>
            <a:endParaRPr lang="en-US" altLang="zh-TW" dirty="0">
              <a:solidFill>
                <a:srgbClr val="444444"/>
              </a:solidFill>
              <a:latin typeface="Source Sans Pro" panose="020B0503030403020204" pitchFamily="34" charset="0"/>
            </a:endParaRPr>
          </a:p>
          <a:p>
            <a:pPr algn="l" fontAlgn="base"/>
            <a:r>
              <a:rPr lang="zh-TW" altLang="en-US" b="0" i="0" dirty="0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初始化 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JDBC</a:t>
            </a:r>
            <a:endParaRPr lang="zh-TW" altLang="en-US" b="0" i="0" dirty="0">
              <a:solidFill>
                <a:srgbClr val="444444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3ED341DE-5F20-4F77-8662-00B7805A2BA5}"/>
              </a:ext>
            </a:extLst>
          </p:cNvPr>
          <p:cNvSpPr/>
          <p:nvPr/>
        </p:nvSpPr>
        <p:spPr>
          <a:xfrm>
            <a:off x="9143365" y="4274062"/>
            <a:ext cx="1165860" cy="3659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7B755E8-A874-4E89-B2CD-5A5FBF8D21A0}"/>
              </a:ext>
            </a:extLst>
          </p:cNvPr>
          <p:cNvCxnSpPr>
            <a:stCxn id="17" idx="4"/>
          </p:cNvCxnSpPr>
          <p:nvPr/>
        </p:nvCxnSpPr>
        <p:spPr>
          <a:xfrm flipH="1">
            <a:off x="8773795" y="4640035"/>
            <a:ext cx="952500" cy="13906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9B2A6915-7A5D-45DD-8951-7CD5340F5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4565" y="1197725"/>
            <a:ext cx="9772486" cy="2015936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Sans Pro" panose="020B0503030403020204" pitchFamily="34" charset="0"/>
              </a:rPr>
              <a:t>配置檔案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Sans Pro" panose="020B0503030403020204" pitchFamily="34" charset="0"/>
              </a:rPr>
              <a:t>添加了兩個資料來源，一個是 test1 庫，一個是 test2 庫。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spring.datasource.primary.jdbc-url=jdbc:mysql:</a:t>
            </a:r>
            <a:r>
              <a:rPr kumimoji="0" lang="zh-TW" altLang="zh-TW" sz="1100" b="0" i="1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 panose="020B0604020202020204" pitchFamily="34" charset="-120"/>
                <a:ea typeface="inherit"/>
              </a:rPr>
              <a:t>//localhost:3306/test1?serverTimezone=UTC&amp;useUnicode=true&amp;characterEncoding=utf-8&amp;useSSL=true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</a:t>
            </a:r>
            <a:endParaRPr kumimoji="0" lang="en-US" altLang="zh-TW" sz="11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spring.datasource.primary.username=root </a:t>
            </a:r>
            <a:endParaRPr kumimoji="0" lang="en-US" altLang="zh-TW" sz="11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spring.datasource.primary.password=root </a:t>
            </a:r>
            <a:endParaRPr kumimoji="0" lang="en-US" altLang="zh-TW" sz="11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spring.datasource.primary.driver-</a:t>
            </a:r>
            <a:r>
              <a:rPr kumimoji="0" lang="zh-TW" altLang="zh-TW" sz="1100" b="1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 Unicode MS" panose="020B0604020202020204" pitchFamily="34" charset="-120"/>
                <a:ea typeface="inherit"/>
              </a:rPr>
              <a:t>class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-</a:t>
            </a:r>
            <a:r>
              <a:rPr kumimoji="0" lang="zh-TW" altLang="zh-TW" sz="1100" b="1" i="0" u="none" strike="noStrike" cap="none" normalizeH="0" baseline="0" dirty="0">
                <a:ln>
                  <a:noFill/>
                </a:ln>
                <a:solidFill>
                  <a:srgbClr val="E6C07B"/>
                </a:solidFill>
                <a:effectLst/>
                <a:latin typeface="Arial Unicode MS" panose="020B0604020202020204" pitchFamily="34" charset="-120"/>
                <a:ea typeface="inherit"/>
              </a:rPr>
              <a:t>name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=com.mysql.cj.jdbc.Driver </a:t>
            </a:r>
            <a:endParaRPr kumimoji="0" lang="en-US" altLang="zh-TW" sz="11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100" dirty="0">
              <a:solidFill>
                <a:srgbClr val="444444"/>
              </a:solidFill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spring.datasource.secondary.jdbc-url=jdbc:mysql:</a:t>
            </a:r>
            <a:r>
              <a:rPr kumimoji="0" lang="zh-TW" altLang="zh-TW" sz="1100" b="0" i="1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 panose="020B0604020202020204" pitchFamily="34" charset="-120"/>
                <a:ea typeface="inherit"/>
              </a:rPr>
              <a:t>//localhost:3306/test2?serverTimezone=UTC&amp;useUnicode=true&amp;characterEncoding=utf-8&amp;useSSL=true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spring.datasource.secondary.username=root </a:t>
            </a:r>
            <a:endParaRPr kumimoji="0" lang="en-US" altLang="zh-TW" sz="11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spring.datasource.secondary.password=root </a:t>
            </a:r>
            <a:endParaRPr kumimoji="0" lang="en-US" altLang="zh-TW" sz="11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spring.datasource.secondary.driver-</a:t>
            </a:r>
            <a:r>
              <a:rPr kumimoji="0" lang="zh-TW" altLang="zh-TW" sz="1100" b="1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 Unicode MS" panose="020B0604020202020204" pitchFamily="34" charset="-120"/>
                <a:ea typeface="inherit"/>
              </a:rPr>
              <a:t>class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-</a:t>
            </a:r>
            <a:r>
              <a:rPr kumimoji="0" lang="zh-TW" altLang="zh-TW" sz="1100" b="1" i="0" u="none" strike="noStrike" cap="none" normalizeH="0" baseline="0" dirty="0">
                <a:ln>
                  <a:noFill/>
                </a:ln>
                <a:solidFill>
                  <a:srgbClr val="E6C07B"/>
                </a:solidFill>
                <a:effectLst/>
                <a:latin typeface="Arial Unicode MS" panose="020B0604020202020204" pitchFamily="34" charset="-120"/>
                <a:ea typeface="inherit"/>
              </a:rPr>
              <a:t>name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=com.mysql.cj.jdbc.Driver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DDE0622-AFD1-496F-AC3D-A2B481E7E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3285" y="3240766"/>
            <a:ext cx="5638800" cy="3693319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1F7199"/>
                </a:solidFill>
                <a:effectLst/>
                <a:latin typeface="Arial Unicode MS" panose="020B0604020202020204" pitchFamily="34" charset="-120"/>
                <a:ea typeface="SFMono-Regular"/>
              </a:rPr>
              <a:t>@Configuration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 Unicode MS" panose="020B0604020202020204" pitchFamily="34" charset="-120"/>
                <a:ea typeface="inherit"/>
              </a:rPr>
              <a:t>public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 Unicode MS" panose="020B0604020202020204" pitchFamily="34" charset="-120"/>
                <a:ea typeface="inherit"/>
              </a:rPr>
              <a:t>class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E6C07B"/>
                </a:solidFill>
                <a:effectLst/>
                <a:latin typeface="Arial Unicode MS" panose="020B0604020202020204" pitchFamily="34" charset="-120"/>
                <a:ea typeface="inherit"/>
              </a:rPr>
              <a:t>DataSourceConfig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{ 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000" dirty="0">
                <a:solidFill>
                  <a:srgbClr val="444444"/>
                </a:solidFill>
                <a:latin typeface="Arial Unicode MS" panose="020B0604020202020204" pitchFamily="34" charset="-120"/>
                <a:ea typeface="SFMono-Regular"/>
              </a:rPr>
              <a:t> 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1F7199"/>
                </a:solidFill>
                <a:effectLst/>
                <a:latin typeface="Arial Unicode MS" panose="020B0604020202020204" pitchFamily="34" charset="-120"/>
                <a:ea typeface="SFMono-Regular"/>
              </a:rPr>
              <a:t>@Primary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1F7199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000" dirty="0">
                <a:solidFill>
                  <a:srgbClr val="1F7199"/>
                </a:solidFill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1F7199"/>
                </a:solidFill>
                <a:effectLst/>
                <a:latin typeface="Arial Unicode MS" panose="020B0604020202020204" pitchFamily="34" charset="-120"/>
                <a:ea typeface="SFMono-Regular"/>
              </a:rPr>
              <a:t>@Bean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(name =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0"/>
                <a:ea typeface="SFMono-Regular"/>
              </a:rPr>
              <a:t>"primaryDataSource"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)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en-US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1F7199"/>
                </a:solidFill>
                <a:effectLst/>
                <a:latin typeface="Arial Unicode MS" panose="020B0604020202020204" pitchFamily="34" charset="-120"/>
                <a:ea typeface="SFMono-Regular"/>
              </a:rPr>
              <a:t>@Qualifier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(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0"/>
                <a:ea typeface="SFMono-Regular"/>
              </a:rPr>
              <a:t>"primaryDataSource"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)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000" dirty="0">
                <a:solidFill>
                  <a:srgbClr val="444444"/>
                </a:solidFill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1F7199"/>
                </a:solidFill>
                <a:effectLst/>
                <a:latin typeface="Arial Unicode MS" panose="020B0604020202020204" pitchFamily="34" charset="-120"/>
                <a:ea typeface="SFMono-Regular"/>
              </a:rPr>
              <a:t>@ConfigurationProperties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(prefix=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0"/>
                <a:ea typeface="SFMono-Regular"/>
              </a:rPr>
              <a:t>"spring.datasource.primary"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)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en-US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 Unicode MS" panose="020B0604020202020204" pitchFamily="34" charset="-120"/>
                <a:ea typeface="inherit"/>
              </a:rPr>
              <a:t>public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DataSource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0"/>
                <a:ea typeface="inherit"/>
              </a:rPr>
              <a:t>primaryDataSource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() {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 Unicode MS" panose="020B0604020202020204" pitchFamily="34" charset="-120"/>
                <a:ea typeface="inherit"/>
              </a:rPr>
              <a:t>return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DataSourceBuilder.create().build(); }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000" dirty="0">
              <a:solidFill>
                <a:srgbClr val="444444"/>
              </a:solidFill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1F7199"/>
                </a:solidFill>
                <a:effectLst/>
                <a:latin typeface="Arial Unicode MS" panose="020B0604020202020204" pitchFamily="34" charset="-120"/>
                <a:ea typeface="SFMono-Regular"/>
              </a:rPr>
              <a:t>@Bean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(name =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0"/>
                <a:ea typeface="SFMono-Regular"/>
              </a:rPr>
              <a:t>"secondaryDataSource"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)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000" dirty="0">
                <a:solidFill>
                  <a:srgbClr val="444444"/>
                </a:solidFill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1F7199"/>
                </a:solidFill>
                <a:effectLst/>
                <a:latin typeface="Arial Unicode MS" panose="020B0604020202020204" pitchFamily="34" charset="-120"/>
                <a:ea typeface="SFMono-Regular"/>
              </a:rPr>
              <a:t>@Qualifier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(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0"/>
                <a:ea typeface="SFMono-Regular"/>
              </a:rPr>
              <a:t>"secondaryDataSource"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)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en-US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1F7199"/>
                </a:solidFill>
                <a:effectLst/>
                <a:latin typeface="Arial Unicode MS" panose="020B0604020202020204" pitchFamily="34" charset="-120"/>
                <a:ea typeface="SFMono-Regular"/>
              </a:rPr>
              <a:t>@ConfigurationProperties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(prefix=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0"/>
                <a:ea typeface="SFMono-Regular"/>
              </a:rPr>
              <a:t>"spring.datasource.secondary"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)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000" dirty="0">
                <a:solidFill>
                  <a:srgbClr val="444444"/>
                </a:solidFill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 Unicode MS" panose="020B0604020202020204" pitchFamily="34" charset="-120"/>
                <a:ea typeface="inherit"/>
              </a:rPr>
              <a:t>public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DataSource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0"/>
                <a:ea typeface="inherit"/>
              </a:rPr>
              <a:t>secondaryDataSource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() {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 Unicode MS" panose="020B0604020202020204" pitchFamily="34" charset="-120"/>
                <a:ea typeface="inherit"/>
              </a:rPr>
              <a:t>return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DataSourceBuilder.create().build(); } 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000" dirty="0">
                <a:solidFill>
                  <a:srgbClr val="444444"/>
                </a:solidFill>
                <a:latin typeface="Arial Unicode MS" panose="020B0604020202020204" pitchFamily="34" charset="-120"/>
                <a:ea typeface="SFMono-Regular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1F7199"/>
                </a:solidFill>
                <a:effectLst/>
                <a:latin typeface="Arial Unicode MS" panose="020B0604020202020204" pitchFamily="34" charset="-120"/>
                <a:ea typeface="SFMono-Regular"/>
              </a:rPr>
              <a:t>@Bean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(name=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0"/>
                <a:ea typeface="SFMono-Regular"/>
              </a:rPr>
              <a:t>"primaryJdbcTemplate"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)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000" dirty="0">
                <a:solidFill>
                  <a:srgbClr val="444444"/>
                </a:solidFill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 Unicode MS" panose="020B0604020202020204" pitchFamily="34" charset="-120"/>
                <a:ea typeface="inherit"/>
              </a:rPr>
              <a:t>public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JdbcTemplate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0"/>
                <a:ea typeface="inherit"/>
              </a:rPr>
              <a:t>primaryJdbcTemplate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(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000" dirty="0">
                <a:solidFill>
                  <a:srgbClr val="444444"/>
                </a:solidFill>
                <a:latin typeface="Arial Unicode MS" panose="020B0604020202020204" pitchFamily="34" charset="-120"/>
                <a:ea typeface="SFMono-Regular"/>
              </a:rPr>
              <a:t>   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en-US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@Qualifier(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0"/>
                <a:ea typeface="SFMono-Regular"/>
              </a:rPr>
              <a:t>"primaryDataSource"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) DataSource dataSource ) {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000" dirty="0">
                <a:solidFill>
                  <a:srgbClr val="444444"/>
                </a:solidFill>
                <a:latin typeface="Arial Unicode MS" panose="020B0604020202020204" pitchFamily="34" charset="-120"/>
                <a:ea typeface="SFMono-Regular"/>
              </a:rPr>
              <a:t>   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en-US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    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 Unicode MS" panose="020B0604020202020204" pitchFamily="34" charset="-120"/>
                <a:ea typeface="inherit"/>
              </a:rPr>
              <a:t>return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 Unicode MS" panose="020B0604020202020204" pitchFamily="34" charset="-120"/>
                <a:ea typeface="inherit"/>
              </a:rPr>
              <a:t>new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JdbcTemplate(dataSource); 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000" dirty="0">
                <a:solidFill>
                  <a:srgbClr val="444444"/>
                </a:solidFill>
                <a:latin typeface="Arial Unicode MS" panose="020B0604020202020204" pitchFamily="34" charset="-120"/>
                <a:ea typeface="SFMono-Regular"/>
              </a:rPr>
              <a:t> 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}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000" dirty="0">
                <a:solidFill>
                  <a:srgbClr val="444444"/>
                </a:solidFill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1F7199"/>
                </a:solidFill>
                <a:effectLst/>
                <a:latin typeface="Arial Unicode MS" panose="020B0604020202020204" pitchFamily="34" charset="-120"/>
                <a:ea typeface="SFMono-Regular"/>
              </a:rPr>
              <a:t>@Bean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(name=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0"/>
                <a:ea typeface="SFMono-Regular"/>
              </a:rPr>
              <a:t>"secondaryJdbcTemplate"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) 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000" dirty="0">
                <a:solidFill>
                  <a:srgbClr val="444444"/>
                </a:solidFill>
                <a:latin typeface="Arial Unicode MS" panose="020B0604020202020204" pitchFamily="34" charset="-120"/>
                <a:ea typeface="inherit"/>
              </a:rPr>
              <a:t> 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 Unicode MS" panose="020B0604020202020204" pitchFamily="34" charset="-120"/>
                <a:ea typeface="inherit"/>
              </a:rPr>
              <a:t>public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JdbcTemplate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0"/>
                <a:ea typeface="inherit"/>
              </a:rPr>
              <a:t>secondaryJdbcTemplate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(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000" dirty="0">
                <a:solidFill>
                  <a:srgbClr val="444444"/>
                </a:solidFill>
                <a:latin typeface="Arial Unicode MS" panose="020B0604020202020204" pitchFamily="34" charset="-120"/>
                <a:ea typeface="SFMono-Regular"/>
              </a:rPr>
              <a:t>     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@Qualifier(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0"/>
                <a:ea typeface="SFMono-Regular"/>
              </a:rPr>
              <a:t>"secondaryDataSource"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) DataSource dataSource) {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000" dirty="0">
                <a:solidFill>
                  <a:srgbClr val="444444"/>
                </a:solidFill>
                <a:latin typeface="Arial Unicode MS" panose="020B0604020202020204" pitchFamily="34" charset="-120"/>
                <a:ea typeface="SFMono-Regular"/>
              </a:rPr>
              <a:t>         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 Unicode MS" panose="020B0604020202020204" pitchFamily="34" charset="-120"/>
                <a:ea typeface="inherit"/>
              </a:rPr>
              <a:t>return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</a:t>
            </a:r>
            <a:r>
              <a:rPr kumimoji="0" lang="zh-TW" altLang="zh-TW" sz="1000" b="1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 Unicode MS" panose="020B0604020202020204" pitchFamily="34" charset="-120"/>
                <a:ea typeface="inherit"/>
              </a:rPr>
              <a:t>new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 JdbcTemplate(dataSource); 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000" dirty="0">
                <a:solidFill>
                  <a:srgbClr val="444444"/>
                </a:solidFill>
                <a:latin typeface="Arial Unicode MS" panose="020B0604020202020204" pitchFamily="34" charset="-120"/>
                <a:ea typeface="SFMono-Regular"/>
              </a:rPr>
              <a:t> 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} 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0"/>
                <a:ea typeface="SFMono-Regular"/>
              </a:rPr>
              <a:t>}</a:t>
            </a:r>
            <a:r>
              <a:rPr kumimoji="0" lang="zh-TW" altLang="zh-TW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484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35A58-44CE-4E9E-A845-FA525FF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Start from a new Maven Project.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9FE19AB-1D9A-43D5-B14F-7405B4CB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97" y="1298305"/>
            <a:ext cx="5062224" cy="519457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59D96F6-5D79-4A8F-A636-A4AD29F02A5D}"/>
              </a:ext>
            </a:extLst>
          </p:cNvPr>
          <p:cNvSpPr/>
          <p:nvPr/>
        </p:nvSpPr>
        <p:spPr>
          <a:xfrm>
            <a:off x="1615197" y="4377447"/>
            <a:ext cx="3919841" cy="15077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82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6CE1A9-07F8-4B82-B002-F7A66D7E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0A5D7A-DE6E-4A86-B15C-8167A7588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-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381D851-3178-4B0D-BCCC-8F950860F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09" y="92019"/>
            <a:ext cx="7267216" cy="493042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FCD9463-1BF9-4C7B-AF51-7F6FDA47A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395" y="497833"/>
            <a:ext cx="4837405" cy="293116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1FEA01F-3475-4EF9-9981-DD998A370DE6}"/>
              </a:ext>
            </a:extLst>
          </p:cNvPr>
          <p:cNvSpPr txBox="1"/>
          <p:nvPr/>
        </p:nvSpPr>
        <p:spPr>
          <a:xfrm>
            <a:off x="0" y="5547360"/>
            <a:ext cx="504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https://www.youtube.com/watch?v=L2WP8LDSa_Q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641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6CE1A9-07F8-4B82-B002-F7A66D7E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0A5D7A-DE6E-4A86-B15C-8167A7588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-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3C5ACC2-350D-4A3C-A9EA-655AE08654A5}"/>
              </a:ext>
            </a:extLst>
          </p:cNvPr>
          <p:cNvSpPr txBox="1"/>
          <p:nvPr/>
        </p:nvSpPr>
        <p:spPr>
          <a:xfrm>
            <a:off x="4903119" y="117751"/>
            <a:ext cx="728888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zh-TW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zh-TW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spring-boot-starter-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jdbc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zh-TW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zh-TW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spring-boot-starter-web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zh-TW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zh-TW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spring-boot-starter-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thymeleaf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zh-TW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com.oracle.database.jdbc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zh-TW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ojdbc8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runtime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zh-TW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zh-TW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spring-boot-starter-web-services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TW" altLang="en-US" sz="14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8994FD7-442B-4491-88CB-E12F9F5DA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6" y="5727969"/>
            <a:ext cx="4986304" cy="108431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FD21BEA-45BF-4296-A8F8-26D10C3D3954}"/>
              </a:ext>
            </a:extLst>
          </p:cNvPr>
          <p:cNvSpPr txBox="1"/>
          <p:nvPr/>
        </p:nvSpPr>
        <p:spPr>
          <a:xfrm>
            <a:off x="-1904" y="5470992"/>
            <a:ext cx="4197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#Tips to change dependency to local Path: 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4919571-C08B-4CB3-A591-70184C579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74" y="1160812"/>
            <a:ext cx="3930305" cy="301090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414B91B-05DA-44EE-9DCD-11C7C12713ED}"/>
              </a:ext>
            </a:extLst>
          </p:cNvPr>
          <p:cNvSpPr txBox="1"/>
          <p:nvPr/>
        </p:nvSpPr>
        <p:spPr>
          <a:xfrm>
            <a:off x="5302940" y="5129088"/>
            <a:ext cx="47351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100" dirty="0">
                <a:solidFill>
                  <a:srgbClr val="3F7F7F"/>
                </a:solidFill>
                <a:latin typeface="Consolas" panose="020B0609020204030204" pitchFamily="49" charset="0"/>
              </a:rPr>
              <a:t>build</a:t>
            </a:r>
            <a:r>
              <a:rPr lang="en-US" altLang="zh-TW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1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zh-TW" sz="1100" dirty="0">
                <a:solidFill>
                  <a:srgbClr val="3F7F7F"/>
                </a:solidFill>
                <a:latin typeface="Consolas" panose="020B0609020204030204" pitchFamily="49" charset="0"/>
              </a:rPr>
              <a:t>plugins</a:t>
            </a:r>
            <a:r>
              <a:rPr lang="en-US" altLang="zh-TW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1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zh-TW" sz="11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US" altLang="zh-TW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1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zh-TW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zh-TW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</a:t>
            </a:r>
            <a:r>
              <a:rPr lang="en-US" altLang="zh-TW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zh-TW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1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TW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zh-TW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100" dirty="0">
                <a:solidFill>
                  <a:srgbClr val="000000"/>
                </a:solidFill>
                <a:latin typeface="Consolas" panose="020B0609020204030204" pitchFamily="49" charset="0"/>
              </a:rPr>
              <a:t>spring-boot-maven-plugin</a:t>
            </a:r>
            <a:r>
              <a:rPr lang="en-US" altLang="zh-TW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zh-TW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100" dirty="0">
                <a:solidFill>
                  <a:srgbClr val="008080"/>
                </a:solidFill>
                <a:latin typeface="Consolas" panose="020B0609020204030204" pitchFamily="49" charset="0"/>
              </a:rPr>
              <a:t>  &lt;/</a:t>
            </a:r>
            <a:r>
              <a:rPr lang="en-US" altLang="zh-TW" sz="11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US" altLang="zh-TW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100" dirty="0">
                <a:solidFill>
                  <a:srgbClr val="008080"/>
                </a:solidFill>
                <a:latin typeface="Consolas" panose="020B0609020204030204" pitchFamily="49" charset="0"/>
              </a:rPr>
              <a:t>  &lt;/</a:t>
            </a:r>
            <a:r>
              <a:rPr lang="en-US" altLang="zh-TW" sz="1100" dirty="0">
                <a:solidFill>
                  <a:srgbClr val="3F7F7F"/>
                </a:solidFill>
                <a:latin typeface="Consolas" panose="020B0609020204030204" pitchFamily="49" charset="0"/>
              </a:rPr>
              <a:t>plugins</a:t>
            </a:r>
            <a:r>
              <a:rPr lang="en-US" altLang="zh-TW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TW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100" dirty="0">
                <a:solidFill>
                  <a:srgbClr val="3F7F7F"/>
                </a:solidFill>
                <a:latin typeface="Consolas" panose="020B0609020204030204" pitchFamily="49" charset="0"/>
              </a:rPr>
              <a:t>build</a:t>
            </a:r>
            <a:r>
              <a:rPr lang="en-US" altLang="zh-TW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TW" altLang="en-US" sz="11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F802863-0109-4543-873E-3EE5A298BEEA}"/>
              </a:ext>
            </a:extLst>
          </p:cNvPr>
          <p:cNvSpPr txBox="1"/>
          <p:nvPr/>
        </p:nvSpPr>
        <p:spPr>
          <a:xfrm>
            <a:off x="-1904" y="4122384"/>
            <a:ext cx="4197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#Springboot Initializer will help you to set-up related dependencies. 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81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35A58-44CE-4E9E-A845-FA525FF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DE69BA1-5CD3-4F21-B096-87EE66E61B58}"/>
              </a:ext>
            </a:extLst>
          </p:cNvPr>
          <p:cNvSpPr txBox="1"/>
          <p:nvPr/>
        </p:nvSpPr>
        <p:spPr>
          <a:xfrm>
            <a:off x="635920" y="2813890"/>
            <a:ext cx="111090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800" dirty="0">
                <a:solidFill>
                  <a:srgbClr val="000000"/>
                </a:solidFill>
                <a:latin typeface="Consolas" panose="020B0609020204030204" pitchFamily="49" charset="0"/>
              </a:rPr>
              <a:t>spring.datasource.url=</a:t>
            </a:r>
            <a:r>
              <a:rPr lang="en-US" altLang="zh-TW" sz="1800" dirty="0" err="1">
                <a:solidFill>
                  <a:srgbClr val="2AA198"/>
                </a:solidFill>
                <a:latin typeface="Consolas" panose="020B0609020204030204" pitchFamily="49" charset="0"/>
              </a:rPr>
              <a:t>jdbc:oracle:thin</a:t>
            </a:r>
            <a:r>
              <a:rPr lang="en-US" altLang="zh-TW" sz="1800" dirty="0">
                <a:solidFill>
                  <a:srgbClr val="2AA198"/>
                </a:solidFill>
                <a:latin typeface="Consolas" panose="020B0609020204030204" pitchFamily="49" charset="0"/>
              </a:rPr>
              <a:t>:@//localhost:1521/xepdb1</a:t>
            </a:r>
          </a:p>
          <a:p>
            <a:pPr algn="l"/>
            <a:r>
              <a:rPr lang="en-US" altLang="zh-TW" sz="1800" dirty="0">
                <a:solidFill>
                  <a:srgbClr val="93A1A1"/>
                </a:solidFill>
                <a:latin typeface="Consolas" panose="020B0609020204030204" pitchFamily="49" charset="0"/>
              </a:rPr>
              <a:t>#jdbc:oracle:thin:@//[HOST][:PORT]/SERVICE</a:t>
            </a:r>
          </a:p>
          <a:p>
            <a:pPr algn="l"/>
            <a:r>
              <a:rPr lang="en-US" altLang="zh-TW" sz="1800" dirty="0">
                <a:solidFill>
                  <a:srgbClr val="93A1A1"/>
                </a:solidFill>
                <a:latin typeface="Consolas" panose="020B0609020204030204" pitchFamily="49" charset="0"/>
              </a:rPr>
              <a:t># Oracle</a:t>
            </a:r>
            <a:r>
              <a:rPr lang="zh-TW" altLang="en-US" sz="1800" dirty="0">
                <a:solidFill>
                  <a:srgbClr val="93A1A1"/>
                </a:solidFill>
                <a:latin typeface="Consolas" panose="020B0609020204030204" pitchFamily="49" charset="0"/>
              </a:rPr>
              <a:t>資料庫使用者名稱</a:t>
            </a:r>
          </a:p>
          <a:p>
            <a:pPr algn="l"/>
            <a:r>
              <a:rPr lang="en-US" altLang="zh-TW" sz="1800" dirty="0">
                <a:solidFill>
                  <a:srgbClr val="93A1A1"/>
                </a:solidFill>
                <a:latin typeface="Consolas" panose="020B0609020204030204" pitchFamily="49" charset="0"/>
              </a:rPr>
              <a:t>#spring.datasource.username=ppmsappl</a:t>
            </a:r>
          </a:p>
          <a:p>
            <a:pPr algn="l"/>
            <a:r>
              <a:rPr lang="en-US" altLang="zh-TW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spring.datasource.username</a:t>
            </a:r>
            <a:r>
              <a:rPr lang="en-US" altLang="zh-TW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dirty="0" err="1">
                <a:solidFill>
                  <a:srgbClr val="2AA198"/>
                </a:solidFill>
                <a:latin typeface="Consolas" panose="020B0609020204030204" pitchFamily="49" charset="0"/>
              </a:rPr>
              <a:t>ppmsdm</a:t>
            </a:r>
            <a:endParaRPr lang="en-US" altLang="zh-TW" sz="1800" dirty="0">
              <a:solidFill>
                <a:srgbClr val="2AA198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TW" sz="1800" dirty="0">
                <a:solidFill>
                  <a:srgbClr val="93A1A1"/>
                </a:solidFill>
                <a:latin typeface="Consolas" panose="020B0609020204030204" pitchFamily="49" charset="0"/>
              </a:rPr>
              <a:t># Oracle</a:t>
            </a:r>
            <a:r>
              <a:rPr lang="zh-TW" altLang="en-US" sz="1800" dirty="0">
                <a:solidFill>
                  <a:srgbClr val="93A1A1"/>
                </a:solidFill>
                <a:latin typeface="Consolas" panose="020B0609020204030204" pitchFamily="49" charset="0"/>
              </a:rPr>
              <a:t>資料庫密碼</a:t>
            </a:r>
          </a:p>
          <a:p>
            <a:pPr algn="l"/>
            <a:r>
              <a:rPr lang="en-US" altLang="zh-TW" sz="1800" dirty="0">
                <a:solidFill>
                  <a:srgbClr val="93A1A1"/>
                </a:solidFill>
                <a:latin typeface="Consolas" panose="020B0609020204030204" pitchFamily="49" charset="0"/>
              </a:rPr>
              <a:t>#spring.datasource.password=ppmsappla</a:t>
            </a:r>
          </a:p>
          <a:p>
            <a:pPr algn="l"/>
            <a:r>
              <a:rPr lang="en-US" altLang="zh-TW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spring.datasource.password</a:t>
            </a:r>
            <a:r>
              <a:rPr lang="en-US" altLang="zh-TW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dirty="0" err="1">
                <a:solidFill>
                  <a:srgbClr val="2AA198"/>
                </a:solidFill>
                <a:latin typeface="Consolas" panose="020B0609020204030204" pitchFamily="49" charset="0"/>
              </a:rPr>
              <a:t>ppmsdm</a:t>
            </a:r>
            <a:endParaRPr lang="en-US" altLang="zh-TW" sz="1800" dirty="0">
              <a:solidFill>
                <a:srgbClr val="2AA198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TW" sz="1800" dirty="0">
                <a:solidFill>
                  <a:srgbClr val="93A1A1"/>
                </a:solidFill>
                <a:latin typeface="Consolas" panose="020B0609020204030204" pitchFamily="49" charset="0"/>
              </a:rPr>
              <a:t># Oracle</a:t>
            </a:r>
            <a:r>
              <a:rPr lang="zh-TW" altLang="en-US" sz="1800" dirty="0">
                <a:solidFill>
                  <a:srgbClr val="93A1A1"/>
                </a:solidFill>
                <a:latin typeface="Consolas" panose="020B0609020204030204" pitchFamily="49" charset="0"/>
              </a:rPr>
              <a:t>資料庫驅動（該配置可以不用配置，因為</a:t>
            </a:r>
            <a:r>
              <a:rPr lang="en-US" altLang="zh-TW" sz="1800" dirty="0">
                <a:solidFill>
                  <a:srgbClr val="93A1A1"/>
                </a:solidFill>
                <a:latin typeface="Consolas" panose="020B0609020204030204" pitchFamily="49" charset="0"/>
              </a:rPr>
              <a:t>Spring Boot</a:t>
            </a:r>
            <a:r>
              <a:rPr lang="zh-TW" altLang="en-US" sz="1800" dirty="0">
                <a:solidFill>
                  <a:srgbClr val="93A1A1"/>
                </a:solidFill>
                <a:latin typeface="Consolas" panose="020B0609020204030204" pitchFamily="49" charset="0"/>
              </a:rPr>
              <a:t>可以從</a:t>
            </a:r>
            <a:r>
              <a:rPr lang="en-US" altLang="zh-TW" sz="1800" dirty="0" err="1">
                <a:solidFill>
                  <a:srgbClr val="93A1A1"/>
                </a:solidFill>
                <a:latin typeface="Consolas" panose="020B0609020204030204" pitchFamily="49" charset="0"/>
              </a:rPr>
              <a:t>url</a:t>
            </a:r>
            <a:r>
              <a:rPr lang="zh-TW" altLang="en-US" sz="1800" dirty="0">
                <a:solidFill>
                  <a:srgbClr val="93A1A1"/>
                </a:solidFill>
                <a:latin typeface="Consolas" panose="020B0609020204030204" pitchFamily="49" charset="0"/>
              </a:rPr>
              <a:t>中為大多數資料庫推斷出它）</a:t>
            </a:r>
          </a:p>
          <a:p>
            <a:pPr algn="l"/>
            <a:r>
              <a:rPr lang="en-US" altLang="zh-TW" sz="1800" dirty="0">
                <a:solidFill>
                  <a:srgbClr val="93A1A1"/>
                </a:solidFill>
                <a:latin typeface="Consolas" panose="020B0609020204030204" pitchFamily="49" charset="0"/>
              </a:rPr>
              <a:t>#spring.datasource.driver-class-name=oracle.jdbc.OracleDriver</a:t>
            </a:r>
          </a:p>
          <a:p>
            <a:pPr algn="l"/>
            <a:r>
              <a:rPr lang="en-US" altLang="zh-TW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spring.datasource.driver</a:t>
            </a:r>
            <a:r>
              <a:rPr lang="en-US" altLang="zh-TW" sz="1800" dirty="0">
                <a:solidFill>
                  <a:srgbClr val="000000"/>
                </a:solidFill>
                <a:latin typeface="Consolas" panose="020B0609020204030204" pitchFamily="49" charset="0"/>
              </a:rPr>
              <a:t>-class-name=</a:t>
            </a:r>
            <a:r>
              <a:rPr lang="en-US" altLang="zh-TW" sz="1800" dirty="0" err="1">
                <a:solidFill>
                  <a:srgbClr val="2AA198"/>
                </a:solidFill>
                <a:latin typeface="Consolas" panose="020B0609020204030204" pitchFamily="49" charset="0"/>
              </a:rPr>
              <a:t>oracle.jdbc.driver.OracleDriver</a:t>
            </a:r>
            <a:endParaRPr lang="zh-TW" altLang="en-US" sz="1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3CC3964-42CB-4A43-9D28-9EE0539A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63" y="365125"/>
            <a:ext cx="8145896" cy="184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35A58-44CE-4E9E-A845-FA525FF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14B8B22-F451-4286-8E06-8E58D7B6B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" y="256540"/>
            <a:ext cx="9045311" cy="632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4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35A58-44CE-4E9E-A845-FA525FF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129D9A3-109E-485C-AA06-894C017DC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62" y="915846"/>
            <a:ext cx="6666539" cy="569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35A58-44CE-4E9E-A845-FA525FF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CC85206-258F-4601-AE66-0E3EBCEA620B}"/>
              </a:ext>
            </a:extLst>
          </p:cNvPr>
          <p:cNvSpPr txBox="1"/>
          <p:nvPr/>
        </p:nvSpPr>
        <p:spPr>
          <a:xfrm>
            <a:off x="150471" y="800100"/>
            <a:ext cx="789393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***************************</a:t>
            </a:r>
          </a:p>
          <a:p>
            <a:r>
              <a:rPr lang="en-US" altLang="zh-TW" sz="1600" dirty="0"/>
              <a:t>APPLICATION FAILED TO START</a:t>
            </a:r>
          </a:p>
          <a:p>
            <a:r>
              <a:rPr lang="en-US" altLang="zh-TW" sz="1600" dirty="0"/>
              <a:t>***************************</a:t>
            </a:r>
          </a:p>
          <a:p>
            <a:r>
              <a:rPr lang="en-US" altLang="zh-TW" sz="1600" dirty="0"/>
              <a:t>Description:</a:t>
            </a:r>
          </a:p>
          <a:p>
            <a:endParaRPr lang="en-US" altLang="zh-TW" sz="1600" dirty="0"/>
          </a:p>
          <a:p>
            <a:r>
              <a:rPr lang="en-US" altLang="zh-TW" sz="1600" dirty="0"/>
              <a:t>Field </a:t>
            </a:r>
            <a:r>
              <a:rPr lang="en-US" altLang="zh-TW" sz="1600" dirty="0" err="1"/>
              <a:t>dao</a:t>
            </a:r>
            <a:r>
              <a:rPr lang="en-US" altLang="zh-TW" sz="1600" dirty="0"/>
              <a:t> in </a:t>
            </a:r>
            <a:r>
              <a:rPr lang="en-US" altLang="zh-TW" sz="1600" dirty="0" err="1"/>
              <a:t>com.tsmc.ecp.controller.SalesController</a:t>
            </a:r>
            <a:r>
              <a:rPr lang="en-US" altLang="zh-TW" sz="1600" dirty="0"/>
              <a:t> required a bean of type '</a:t>
            </a:r>
            <a:r>
              <a:rPr lang="en-US" altLang="zh-TW" sz="1600" dirty="0" err="1"/>
              <a:t>com.tsmc.ecp.dao.SalesDao</a:t>
            </a:r>
            <a:r>
              <a:rPr lang="en-US" altLang="zh-TW" sz="1600" dirty="0"/>
              <a:t>' that could not be found.</a:t>
            </a:r>
          </a:p>
          <a:p>
            <a:endParaRPr lang="en-US" altLang="zh-TW" sz="1600" dirty="0"/>
          </a:p>
          <a:p>
            <a:r>
              <a:rPr lang="en-US" altLang="zh-TW" sz="1600" dirty="0"/>
              <a:t>The injection point has the following annotations:</a:t>
            </a:r>
          </a:p>
          <a:p>
            <a:r>
              <a:rPr lang="en-US" altLang="zh-TW" sz="1600" dirty="0"/>
              <a:t>	- @org.springframework.beans.factory.annotation.Autowired(required=true)</a:t>
            </a:r>
          </a:p>
          <a:p>
            <a:endParaRPr lang="en-US" altLang="zh-TW" sz="1600" dirty="0"/>
          </a:p>
          <a:p>
            <a:r>
              <a:rPr lang="en-US" altLang="zh-TW" sz="1600" dirty="0"/>
              <a:t>Action:</a:t>
            </a:r>
          </a:p>
          <a:p>
            <a:r>
              <a:rPr lang="en-US" altLang="zh-TW" sz="1600" dirty="0"/>
              <a:t>Consider defining a bean of type '</a:t>
            </a:r>
            <a:r>
              <a:rPr lang="en-US" altLang="zh-TW" sz="1600" dirty="0" err="1"/>
              <a:t>com.tsmc.ecp.dao.SalesDao</a:t>
            </a:r>
            <a:r>
              <a:rPr lang="en-US" altLang="zh-TW" sz="1600" dirty="0"/>
              <a:t>' in your configuration.</a:t>
            </a:r>
            <a:endParaRPr lang="zh-TW" altLang="en-US" sz="16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735688C-8414-421A-93A4-DDFD726FF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854" y="3105150"/>
            <a:ext cx="6162675" cy="375285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BF7A087-51E7-4702-9422-FF2DC23F29D7}"/>
              </a:ext>
            </a:extLst>
          </p:cNvPr>
          <p:cNvSpPr/>
          <p:nvPr/>
        </p:nvSpPr>
        <p:spPr>
          <a:xfrm>
            <a:off x="6227180" y="4809474"/>
            <a:ext cx="2129741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2E46907-AAF3-4536-BF06-5A1ED45D1F54}"/>
              </a:ext>
            </a:extLst>
          </p:cNvPr>
          <p:cNvSpPr/>
          <p:nvPr/>
        </p:nvSpPr>
        <p:spPr>
          <a:xfrm>
            <a:off x="6227180" y="3724454"/>
            <a:ext cx="4818746" cy="2328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A3EB3A-9B54-434A-86C5-1B6E04A88569}"/>
              </a:ext>
            </a:extLst>
          </p:cNvPr>
          <p:cNvSpPr/>
          <p:nvPr/>
        </p:nvSpPr>
        <p:spPr>
          <a:xfrm>
            <a:off x="6227180" y="5367000"/>
            <a:ext cx="2129741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1DE2C17-C1A7-4B43-ACBA-DED542B1C0C3}"/>
              </a:ext>
            </a:extLst>
          </p:cNvPr>
          <p:cNvSpPr/>
          <p:nvPr/>
        </p:nvSpPr>
        <p:spPr>
          <a:xfrm>
            <a:off x="6227180" y="3106267"/>
            <a:ext cx="5625296" cy="2328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07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35A58-44CE-4E9E-A845-FA525FF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015A525-50CE-4BEA-992E-C665C97DD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4240"/>
            <a:ext cx="8724900" cy="10572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F3EFD3D-294E-459E-A0B5-44A4D51AD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12" y="2248925"/>
            <a:ext cx="116109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55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AB0BA0A-3000-4603-83FA-FB0FAC566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000" b="1" i="0" dirty="0">
                <a:solidFill>
                  <a:srgbClr val="C00000"/>
                </a:solidFill>
                <a:effectLst/>
                <a:latin typeface="Source Sans Pro" panose="020B0503030403020204" pitchFamily="34" charset="0"/>
              </a:rPr>
              <a:t>Exception resolution: </a:t>
            </a:r>
            <a:r>
              <a:rPr lang="en-US" altLang="zh-TW" sz="2000" b="1" i="0" dirty="0" err="1">
                <a:solidFill>
                  <a:srgbClr val="C00000"/>
                </a:solidFill>
                <a:effectLst/>
                <a:latin typeface="Source Sans Pro" panose="020B0503030403020204" pitchFamily="34" charset="0"/>
              </a:rPr>
              <a:t>org.hibernate.AnnotationException:No</a:t>
            </a:r>
            <a:r>
              <a:rPr lang="en-US" altLang="zh-TW" sz="2000" b="1" i="0" dirty="0">
                <a:solidFill>
                  <a:srgbClr val="C00000"/>
                </a:solidFill>
                <a:effectLst/>
                <a:latin typeface="Source Sans Pro" panose="020B0503030403020204" pitchFamily="34" charset="0"/>
              </a:rPr>
              <a:t> identifier specified for entity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F04A66-7295-4962-BFDF-BD2069635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Ref</a:t>
            </a:r>
            <a:r>
              <a:rPr lang="en-US" altLang="zh-TW" dirty="0"/>
              <a:t>: https://www.itread01.com/content/1547683406.html</a:t>
            </a:r>
            <a:endParaRPr lang="zh-TW" altLang="en-US" dirty="0"/>
          </a:p>
          <a:p>
            <a:endParaRPr lang="en-US" altLang="zh-TW" b="1" i="0" dirty="0">
              <a:solidFill>
                <a:srgbClr val="444444"/>
              </a:solidFill>
              <a:effectLst/>
              <a:latin typeface="Source Sans Pro" panose="020B0503030403020204" pitchFamily="34" charset="0"/>
            </a:endParaRPr>
          </a:p>
          <a:p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02D818D-280C-4DFD-8861-1DA3F8BE1F08}"/>
              </a:ext>
            </a:extLst>
          </p:cNvPr>
          <p:cNvGrpSpPr/>
          <p:nvPr/>
        </p:nvGrpSpPr>
        <p:grpSpPr>
          <a:xfrm>
            <a:off x="1610360" y="1208290"/>
            <a:ext cx="8437880" cy="5552180"/>
            <a:chOff x="1569720" y="1539500"/>
            <a:chExt cx="8142992" cy="5343891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9FB4B9D5-5B79-4F2E-BCCF-7C87D94EB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748" y="1539500"/>
              <a:ext cx="8079964" cy="5343891"/>
            </a:xfrm>
            <a:prstGeom prst="rect">
              <a:avLst/>
            </a:prstGeom>
          </p:spPr>
        </p:pic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B02921FF-7397-4A19-B62D-12E5D7C0EA6F}"/>
                </a:ext>
              </a:extLst>
            </p:cNvPr>
            <p:cNvSpPr/>
            <p:nvPr/>
          </p:nvSpPr>
          <p:spPr>
            <a:xfrm>
              <a:off x="1569720" y="2933700"/>
              <a:ext cx="8142992" cy="2849880"/>
            </a:xfrm>
            <a:prstGeom prst="roundRect">
              <a:avLst>
                <a:gd name="adj" fmla="val 6507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221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TM02900743[[fn=有機]]</Template>
  <TotalTime>789</TotalTime>
  <Words>2019</Words>
  <Application>Microsoft Office PowerPoint</Application>
  <PresentationFormat>寬螢幕</PresentationFormat>
  <Paragraphs>139</Paragraphs>
  <Slides>16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6" baseType="lpstr">
      <vt:lpstr>Arial Unicode MS</vt:lpstr>
      <vt:lpstr>charter</vt:lpstr>
      <vt:lpstr>Roboto</vt:lpstr>
      <vt:lpstr>sohne</vt:lpstr>
      <vt:lpstr>Arial</vt:lpstr>
      <vt:lpstr>Calibri</vt:lpstr>
      <vt:lpstr>Calibri Light</vt:lpstr>
      <vt:lpstr>Consolas</vt:lpstr>
      <vt:lpstr>Source Sans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Exception resolution: org.hibernate.AnnotationException:No identifier specified for entity</vt:lpstr>
      <vt:lpstr>【JAVA】從0創建SpringBoot+MAVEN項目使用 IntelliJ IDEA</vt:lpstr>
      <vt:lpstr>References</vt:lpstr>
      <vt:lpstr>Hibernate Entity Life Cycle</vt:lpstr>
      <vt:lpstr>Hibernate Entity Life Cycle</vt:lpstr>
      <vt:lpstr>SpringBoot 使用JDBC操作資料庫: https://www.itread01.com/content/1568504404.html</vt:lpstr>
      <vt:lpstr>SpringBoot 使用JDBC操作資料庫: https://www.itread01.com/content/1568504404.html</vt:lpstr>
      <vt:lpstr>Start from a new Maven Project.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Yu-Chien</dc:creator>
  <cp:lastModifiedBy>Yu-Chien</cp:lastModifiedBy>
  <cp:revision>49</cp:revision>
  <dcterms:created xsi:type="dcterms:W3CDTF">2021-03-20T18:59:34Z</dcterms:created>
  <dcterms:modified xsi:type="dcterms:W3CDTF">2021-03-21T18:02:35Z</dcterms:modified>
</cp:coreProperties>
</file>