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592" r:id="rId5"/>
    <p:sldId id="593" r:id="rId6"/>
    <p:sldId id="611" r:id="rId7"/>
    <p:sldId id="612" r:id="rId8"/>
    <p:sldId id="613" r:id="rId9"/>
    <p:sldId id="594" r:id="rId10"/>
    <p:sldId id="615" r:id="rId11"/>
    <p:sldId id="616" r:id="rId12"/>
    <p:sldId id="619" r:id="rId13"/>
    <p:sldId id="618" r:id="rId14"/>
    <p:sldId id="620" r:id="rId15"/>
    <p:sldId id="61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3B5"/>
    <a:srgbClr val="04C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 autoAdjust="0"/>
    <p:restoredTop sz="89367"/>
  </p:normalViewPr>
  <p:slideViewPr>
    <p:cSldViewPr snapToGrid="0">
      <p:cViewPr varScale="1">
        <p:scale>
          <a:sx n="102" d="100"/>
          <a:sy n="10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数据的收集、存储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过拟合、欠拟合： 泛化能力</a:t>
            </a:r>
            <a:endParaRPr lang="zh-CN" altLang="en-US"/>
          </a:p>
          <a:p>
            <a:r>
              <a:rPr lang="zh-CN" altLang="en-US"/>
              <a:t>对算法的要求：导论课 </a:t>
            </a:r>
            <a:r>
              <a:rPr lang="en-US" altLang="zh-CN"/>
              <a:t>—— </a:t>
            </a:r>
            <a:r>
              <a:rPr lang="zh-CN" altLang="en-US"/>
              <a:t>算法是干什么用的 ，</a:t>
            </a:r>
            <a:r>
              <a:rPr lang="en-US" altLang="zh-CN"/>
              <a:t>OK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特征绝对了模型的上限，算法只是不断去接近这个上限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算法总结：</a:t>
            </a:r>
            <a:endParaRPr lang="zh-CN" altLang="en-US"/>
          </a:p>
          <a:p>
            <a:r>
              <a:rPr lang="zh-CN" altLang="en-US"/>
              <a:t>天下没有免费的午餐定理：所有的算法在不考虑应用场景的情况下作用是一致的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算法是有偏好的  （一条直线，一条斜线 分割数据）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过拟合、欠拟合、算法复杂度、数量的关系</a:t>
            </a:r>
            <a:r>
              <a:rPr lang="en-US" altLang="zh-CN"/>
              <a:t>	</a:t>
            </a:r>
            <a:r>
              <a:rPr lang="zh-CN" altLang="en-US"/>
              <a:t>（两个曲线，树叶分类的例子）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4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10379" y="987426"/>
            <a:ext cx="617218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00" y="987426"/>
            <a:ext cx="4402800" cy="487362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199055" y="4281520"/>
            <a:ext cx="7892583" cy="893763"/>
          </a:xfrm>
        </p:spPr>
        <p:txBody>
          <a:bodyPr>
            <a:noAutofit/>
          </a:bodyPr>
          <a:lstStyle/>
          <a:p>
            <a:pPr algn="ctr" latinLnBrk="0">
              <a:lnSpc>
                <a:spcPct val="160000"/>
              </a:lnSpc>
            </a:pPr>
            <a:r>
              <a:rPr lang="zh-CN" altLang="en-US" sz="5400" dirty="0">
                <a:latin typeface="+mj-lt"/>
                <a:ea typeface="+mj-ea"/>
              </a:rPr>
              <a:t>课程作业</a:t>
            </a:r>
            <a:endParaRPr lang="zh-CN" altLang="en-US" sz="5400" dirty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450" y="1815465"/>
            <a:ext cx="46990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我 毕业 于 北京 清华大学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我 来到 了 中国 科学院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我 爱 北京 天安门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450" y="1815465"/>
            <a:ext cx="46990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/>
              <a:t>我 毕业 于 北京 清华大学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我 来到 了 中国 科学院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我 爱 北京 天安门</a:t>
            </a:r>
            <a:endParaRPr lang="zh-CN" altLang="en-US" sz="3200"/>
          </a:p>
        </p:txBody>
      </p:sp>
      <p:graphicFrame>
        <p:nvGraphicFramePr>
          <p:cNvPr id="7" name="表格 6"/>
          <p:cNvGraphicFramePr/>
          <p:nvPr/>
        </p:nvGraphicFramePr>
        <p:xfrm>
          <a:off x="5957570" y="1910715"/>
          <a:ext cx="583692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820"/>
                <a:gridCol w="700405"/>
                <a:gridCol w="1245235"/>
                <a:gridCol w="972820"/>
                <a:gridCol w="972820"/>
                <a:gridCol w="972820"/>
              </a:tblGrid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词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编号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词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编号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词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编号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我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毕业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于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北京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清华大学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来到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了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中国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科学院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爱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天安门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5475" y="1273175"/>
            <a:ext cx="4051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/>
              <a:t>TF-IDF</a:t>
            </a:r>
            <a:r>
              <a:rPr lang="zh-CN" altLang="en-US" sz="3600"/>
              <a:t>：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524635" y="2399030"/>
            <a:ext cx="853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/>
              <a:t>TF= </a:t>
            </a:r>
            <a:r>
              <a:rPr lang="zh-CN" altLang="en-US" sz="3600"/>
              <a:t>词</a:t>
            </a:r>
            <a:r>
              <a:rPr lang="en-US" altLang="zh-CN" sz="3600"/>
              <a:t>a</a:t>
            </a:r>
            <a:r>
              <a:rPr lang="zh-CN" altLang="en-US" sz="3600"/>
              <a:t>出现的次数</a:t>
            </a:r>
            <a:r>
              <a:rPr lang="en-US" altLang="zh-CN" sz="3600"/>
              <a:t>/ </a:t>
            </a:r>
            <a:r>
              <a:rPr lang="zh-CN" altLang="en-US" sz="3600"/>
              <a:t>句子中词</a:t>
            </a:r>
            <a:r>
              <a:rPr lang="en-US" altLang="zh-CN" sz="3600"/>
              <a:t>a</a:t>
            </a:r>
            <a:r>
              <a:rPr lang="zh-CN" altLang="en-US" sz="3600"/>
              <a:t>的个数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524635" y="3465195"/>
            <a:ext cx="932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/>
              <a:t>IDF= log(</a:t>
            </a:r>
            <a:r>
              <a:rPr lang="zh-CN" altLang="en-US" sz="3600"/>
              <a:t>句子的总个数</a:t>
            </a:r>
            <a:r>
              <a:rPr lang="en-US" altLang="zh-CN" sz="3600"/>
              <a:t>/</a:t>
            </a:r>
            <a:r>
              <a:rPr lang="zh-CN" altLang="en-US" sz="3600"/>
              <a:t>出现词</a:t>
            </a:r>
            <a:r>
              <a:rPr lang="en-US" altLang="zh-CN" sz="3600"/>
              <a:t>a</a:t>
            </a:r>
            <a:r>
              <a:rPr lang="zh-CN" altLang="en-US" sz="3600"/>
              <a:t>的句子个数</a:t>
            </a:r>
            <a:r>
              <a:rPr lang="en-US" altLang="zh-CN" sz="3600"/>
              <a:t>)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1524635" y="4531360"/>
            <a:ext cx="932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3600"/>
              <a:t>TF-IDF = TF * IDF</a:t>
            </a:r>
            <a:endParaRPr lang="en-US" sz="36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0450" y="468630"/>
            <a:ext cx="4472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特征选择 </a:t>
            </a:r>
            <a:r>
              <a:rPr lang="en-US" altLang="zh-CN" sz="3200"/>
              <a:t>—— </a:t>
            </a:r>
            <a:r>
              <a:rPr lang="zh-CN" altLang="en-US" sz="3200"/>
              <a:t>信息增益</a:t>
            </a:r>
            <a:endParaRPr lang="zh-CN" altLang="en-US" sz="3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971550"/>
            <a:ext cx="8787765" cy="18643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4070985"/>
            <a:ext cx="3434715" cy="11709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 l="3799" t="2214"/>
          <a:stretch>
            <a:fillRect/>
          </a:stretch>
        </p:blipFill>
        <p:spPr>
          <a:xfrm>
            <a:off x="7240270" y="2755265"/>
            <a:ext cx="4358005" cy="3561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460" y="1483995"/>
            <a:ext cx="9542145" cy="4248785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数据的采集、存储、管理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数据分析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数据可视化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zh-CN" altLang="en-US" sz="4000"/>
              <a:t>数据应用</a:t>
            </a:r>
            <a:endParaRPr lang="zh-CN" altLang="en-US" sz="4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数据科学导论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5565" y="2033270"/>
            <a:ext cx="8439785" cy="2216150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爬虫</a:t>
            </a:r>
            <a:endParaRPr lang="zh-CN" altLang="en-US" sz="4000"/>
          </a:p>
          <a:p>
            <a:pPr latinLnBrk="0">
              <a:lnSpc>
                <a:spcPct val="150000"/>
              </a:lnSpc>
            </a:pPr>
            <a:r>
              <a:rPr lang="en-US" altLang="zh-CN" sz="4000"/>
              <a:t>MapReduce </a:t>
            </a:r>
            <a:r>
              <a:rPr lang="zh-CN" altLang="en-US" sz="4000"/>
              <a:t>分布式计算</a:t>
            </a:r>
            <a:endParaRPr lang="en-US" altLang="zh-CN" sz="333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304925"/>
            <a:ext cx="9542145" cy="4248785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机器学习：</a:t>
            </a:r>
            <a:endParaRPr lang="zh-CN" altLang="en-US" sz="4000"/>
          </a:p>
          <a:p>
            <a:pPr lvl="2" latinLnBrk="0">
              <a:lnSpc>
                <a:spcPct val="150000"/>
              </a:lnSpc>
            </a:pPr>
            <a:r>
              <a:rPr lang="zh-CN" sz="3330"/>
              <a:t>数据驱动的科学</a:t>
            </a:r>
            <a:endParaRPr lang="zh-CN" sz="3330"/>
          </a:p>
          <a:p>
            <a:pPr lvl="2" latinLnBrk="0">
              <a:lnSpc>
                <a:spcPct val="150000"/>
              </a:lnSpc>
            </a:pPr>
            <a:r>
              <a:rPr lang="zh-CN" altLang="en-US" sz="3330"/>
              <a:t>过拟合，欠拟合，交叉验证</a:t>
            </a:r>
            <a:endParaRPr lang="zh-CN" altLang="en-US" sz="3330"/>
          </a:p>
          <a:p>
            <a:pPr lvl="2" latinLnBrk="0">
              <a:lnSpc>
                <a:spcPct val="150000"/>
              </a:lnSpc>
            </a:pPr>
            <a:r>
              <a:rPr lang="zh-CN" altLang="en-US" sz="3330"/>
              <a:t>算法：线性回归、梯度下降、</a:t>
            </a:r>
            <a:r>
              <a:rPr lang="en-US" altLang="zh-CN" sz="3330"/>
              <a:t>Kmeans</a:t>
            </a:r>
            <a:r>
              <a:rPr lang="zh-CN" altLang="en-US" sz="3330"/>
              <a:t>、</a:t>
            </a:r>
            <a:r>
              <a:rPr lang="en-US" altLang="zh-CN" sz="3330"/>
              <a:t>KNN</a:t>
            </a:r>
            <a:endParaRPr lang="en-US" altLang="zh-CN" sz="3330"/>
          </a:p>
          <a:p>
            <a:pPr marL="1571625" lvl="5" indent="0" latinLnBrk="0">
              <a:lnSpc>
                <a:spcPct val="150000"/>
              </a:lnSpc>
              <a:buNone/>
            </a:pPr>
            <a:r>
              <a:rPr lang="en-US" altLang="zh-CN" sz="2995"/>
              <a:t>	 </a:t>
            </a:r>
            <a:r>
              <a:rPr lang="zh-CN" altLang="en-US" sz="2995"/>
              <a:t>逻辑回归、随机森林、</a:t>
            </a:r>
            <a:r>
              <a:rPr lang="en-US" altLang="zh-CN" sz="2995"/>
              <a:t>SVM</a:t>
            </a:r>
            <a:endParaRPr lang="en-US" altLang="zh-CN" sz="2995"/>
          </a:p>
          <a:p>
            <a:pPr lvl="2" latinLnBrk="0">
              <a:lnSpc>
                <a:spcPct val="150000"/>
              </a:lnSpc>
            </a:pPr>
            <a:endParaRPr lang="zh-CN" altLang="en-US" sz="333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数据科学导论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304925"/>
            <a:ext cx="9542145" cy="4248785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zh-CN" altLang="en-US" sz="4000"/>
              <a:t>机器学习：</a:t>
            </a:r>
            <a:endParaRPr lang="zh-CN" altLang="en-US" sz="4000"/>
          </a:p>
          <a:p>
            <a:pPr lvl="2" latinLnBrk="0">
              <a:lnSpc>
                <a:spcPct val="150000"/>
              </a:lnSpc>
            </a:pPr>
            <a:r>
              <a:rPr lang="zh-CN" altLang="en-US" sz="2995"/>
              <a:t>特征工程</a:t>
            </a:r>
            <a:endParaRPr lang="zh-CN" altLang="en-US" sz="2995"/>
          </a:p>
          <a:p>
            <a:pPr lvl="2" latinLnBrk="0">
              <a:lnSpc>
                <a:spcPct val="150000"/>
              </a:lnSpc>
            </a:pPr>
            <a:r>
              <a:rPr lang="zh-CN" altLang="en-US" sz="2995"/>
              <a:t>问题诊断</a:t>
            </a:r>
            <a:endParaRPr lang="zh-CN" altLang="en-US" sz="2995"/>
          </a:p>
          <a:p>
            <a:pPr lvl="2" latinLnBrk="0">
              <a:lnSpc>
                <a:spcPct val="150000"/>
              </a:lnSpc>
            </a:pPr>
            <a:endParaRPr lang="zh-CN" altLang="en-US" sz="333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数据科学导论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58105" y="1496060"/>
            <a:ext cx="612648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特征决定了预测结果的上限，算法只是不断去接近这个上限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没有免费的午餐定理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46505" y="3585210"/>
            <a:ext cx="9699625" cy="894080"/>
          </a:xfrm>
        </p:spPr>
        <p:txBody>
          <a:bodyPr>
            <a:noAutofit/>
          </a:bodyPr>
          <a:p>
            <a:pPr algn="ctr" latinLnBrk="0">
              <a:lnSpc>
                <a:spcPct val="160000"/>
              </a:lnSpc>
            </a:pPr>
            <a:r>
              <a:rPr lang="zh-CN" altLang="en-US" sz="6600" dirty="0">
                <a:latin typeface="+mj-lt"/>
                <a:ea typeface="+mj-ea"/>
              </a:rPr>
              <a:t>期末作业 </a:t>
            </a:r>
            <a:br>
              <a:rPr lang="zh-CN" altLang="en-US" sz="6600" dirty="0">
                <a:latin typeface="+mj-lt"/>
                <a:ea typeface="+mj-ea"/>
              </a:rPr>
            </a:br>
            <a:r>
              <a:rPr lang="zh-CN" altLang="en-US" sz="6600" dirty="0">
                <a:latin typeface="+mj-lt"/>
                <a:ea typeface="+mj-ea"/>
              </a:rPr>
              <a:t>电影评论的情感分类</a:t>
            </a:r>
            <a:endParaRPr lang="zh-CN" altLang="en-US" sz="6600" dirty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5775" y="1355090"/>
            <a:ext cx="1097280" cy="6451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3600"/>
              <a:t>句子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54075" y="2794000"/>
            <a:ext cx="2900680" cy="6451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3600"/>
              <a:t>word List (</a:t>
            </a:r>
            <a:r>
              <a:rPr lang="zh-CN" altLang="en-US" sz="3600"/>
              <a:t>词</a:t>
            </a:r>
            <a:r>
              <a:rPr lang="en-US" altLang="zh-CN" sz="3600"/>
              <a:t>)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1755775" y="4041140"/>
            <a:ext cx="1097280" cy="6451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3600"/>
              <a:t>向量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654175" y="5288280"/>
            <a:ext cx="1300480" cy="6451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3600"/>
              <a:t>Label</a:t>
            </a:r>
            <a:endParaRPr lang="en-US" altLang="zh-CN" sz="36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04415" y="2042160"/>
            <a:ext cx="0" cy="7099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04415" y="3481070"/>
            <a:ext cx="0" cy="5181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04415" y="4728210"/>
            <a:ext cx="0" cy="5181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文本框 10"/>
          <p:cNvSpPr txBox="1"/>
          <p:nvPr/>
        </p:nvSpPr>
        <p:spPr>
          <a:xfrm>
            <a:off x="4417060" y="2166620"/>
            <a:ext cx="5670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预处理：</a:t>
            </a:r>
            <a:r>
              <a:rPr lang="en-US" altLang="zh-CN" sz="2400"/>
              <a:t>tokenize, stemming, stop words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4417060" y="353885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词袋模型，特征工程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417060" y="478599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机器学习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50770" y="2054860"/>
            <a:ext cx="752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/>
              <a:t>词袋模型（</a:t>
            </a:r>
            <a:r>
              <a:rPr lang="en-US" altLang="zh-CN" sz="4800"/>
              <a:t>Bag of Words</a:t>
            </a:r>
            <a:r>
              <a:rPr lang="zh-CN" sz="4800"/>
              <a:t>）</a:t>
            </a:r>
            <a:endParaRPr lang="zh-CN" sz="4800"/>
          </a:p>
        </p:txBody>
      </p:sp>
      <p:grpSp>
        <p:nvGrpSpPr>
          <p:cNvPr id="7" name="组合 6"/>
          <p:cNvGrpSpPr/>
          <p:nvPr/>
        </p:nvGrpSpPr>
        <p:grpSpPr>
          <a:xfrm>
            <a:off x="1664335" y="4180840"/>
            <a:ext cx="8855075" cy="583565"/>
            <a:chOff x="1748" y="6632"/>
            <a:chExt cx="13945" cy="919"/>
          </a:xfrm>
        </p:grpSpPr>
        <p:sp>
          <p:nvSpPr>
            <p:cNvPr id="3" name="文本框 2"/>
            <p:cNvSpPr txBox="1"/>
            <p:nvPr/>
          </p:nvSpPr>
          <p:spPr>
            <a:xfrm>
              <a:off x="1748" y="6632"/>
              <a:ext cx="37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分词的句子</a:t>
              </a:r>
              <a:endParaRPr lang="zh-CN" altLang="en-US" sz="3200"/>
            </a:p>
          </p:txBody>
        </p:sp>
        <p:cxnSp>
          <p:nvCxnSpPr>
            <p:cNvPr id="5" name="直接箭头连接符 4"/>
            <p:cNvCxnSpPr>
              <a:stCxn id="3" idx="3"/>
            </p:cNvCxnSpPr>
            <p:nvPr/>
          </p:nvCxnSpPr>
          <p:spPr>
            <a:xfrm>
              <a:off x="5456" y="7092"/>
              <a:ext cx="6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1985" y="6632"/>
              <a:ext cx="37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向量</a:t>
              </a:r>
              <a:endParaRPr lang="zh-CN" altLang="en-US" sz="32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自然语言处理的基本流程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5345" y="125666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/>
              <a:t>向量的取值：</a:t>
            </a:r>
            <a:endParaRPr lang="zh-CN" sz="4800"/>
          </a:p>
        </p:txBody>
      </p:sp>
      <p:sp>
        <p:nvSpPr>
          <p:cNvPr id="4" name="文本框 3"/>
          <p:cNvSpPr txBox="1"/>
          <p:nvPr/>
        </p:nvSpPr>
        <p:spPr>
          <a:xfrm>
            <a:off x="1523365" y="2483485"/>
            <a:ext cx="4051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600"/>
              <a:t>1. one - hot </a:t>
            </a:r>
            <a:endParaRPr lang="en-US" altLang="zh-CN" sz="3600"/>
          </a:p>
          <a:p>
            <a:pPr fontAlgn="auto">
              <a:lnSpc>
                <a:spcPct val="150000"/>
              </a:lnSpc>
            </a:pPr>
            <a:r>
              <a:rPr lang="en-US" altLang="zh-CN" sz="3600"/>
              <a:t>2. frequency</a:t>
            </a:r>
            <a:endParaRPr lang="en-US" altLang="zh-CN" sz="3600"/>
          </a:p>
          <a:p>
            <a:pPr fontAlgn="auto">
              <a:lnSpc>
                <a:spcPct val="150000"/>
              </a:lnSpc>
            </a:pPr>
            <a:r>
              <a:rPr lang="en-US" altLang="zh-CN" sz="3600"/>
              <a:t>3. TF-IDF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.xml><?xml version="1.0" encoding="utf-8"?>
<p:tagLst xmlns:p="http://schemas.openxmlformats.org/presentationml/2006/main">
  <p:tag name="KSO_WM_TEMPLATE_THUMBS_INDEX" val="1、5、9、13、17、22、23、26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heme/theme1.xml><?xml version="1.0" encoding="utf-8"?>
<a:theme xmlns:a="http://schemas.openxmlformats.org/drawingml/2006/main" name="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宽屏</PresentationFormat>
  <Paragraphs>150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Arial Unicode MS</vt:lpstr>
      <vt:lpstr>A000120141114A22KWBG</vt:lpstr>
      <vt:lpstr>课程作业</vt:lpstr>
      <vt:lpstr>数据科学导论</vt:lpstr>
      <vt:lpstr>分析流程</vt:lpstr>
      <vt:lpstr>数据科学导论</vt:lpstr>
      <vt:lpstr>数据科学导论</vt:lpstr>
      <vt:lpstr>期末作业  电影评论的情感分类</vt:lpstr>
      <vt:lpstr>自然语言处理的基本流程</vt:lpstr>
      <vt:lpstr>自然语言处理的基本流程</vt:lpstr>
      <vt:lpstr>自然语言处理的基本流程</vt:lpstr>
      <vt:lpstr>自然语言处理的基本流程</vt:lpstr>
      <vt:lpstr>自然语言处理的基本流程</vt:lpstr>
      <vt:lpstr>自然语言处理的基本流程</vt:lpstr>
      <vt:lpstr>自然语言处理的基本流程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fuyingnan</dc:creator>
  <cp:lastModifiedBy>洛风522110</cp:lastModifiedBy>
  <cp:revision>495</cp:revision>
  <dcterms:created xsi:type="dcterms:W3CDTF">2016-10-09T07:05:00Z</dcterms:created>
  <dcterms:modified xsi:type="dcterms:W3CDTF">2018-01-08T04:22:25Z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