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85" r:id="rId4"/>
    <p:sldId id="259" r:id="rId5"/>
    <p:sldId id="286" r:id="rId6"/>
    <p:sldId id="287" r:id="rId7"/>
    <p:sldId id="288" r:id="rId8"/>
    <p:sldId id="292" r:id="rId9"/>
    <p:sldId id="293" r:id="rId10"/>
    <p:sldId id="295" r:id="rId11"/>
    <p:sldId id="297" r:id="rId12"/>
    <p:sldId id="296" r:id="rId13"/>
    <p:sldId id="299" r:id="rId14"/>
    <p:sldId id="30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 Chen" initials="MOU" lastIdx="1" clrIdx="0">
    <p:extLst>
      <p:ext uri="{19B8F6BF-5375-455C-9EA6-DF929625EA0E}">
        <p15:presenceInfo xmlns:p15="http://schemas.microsoft.com/office/powerpoint/2012/main" userId="Yi 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4"/>
    <p:restoredTop sz="94674"/>
  </p:normalViewPr>
  <p:slideViewPr>
    <p:cSldViewPr snapToGrid="0" snapToObjects="1">
      <p:cViewPr varScale="1">
        <p:scale>
          <a:sx n="124" d="100"/>
          <a:sy n="124" d="100"/>
        </p:scale>
        <p:origin x="10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2D801-F5B3-A540-9EA6-66862A77C929}" type="datetimeFigureOut">
              <a:rPr lang="en-US" smtClean="0"/>
              <a:t>4/9/22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65F00-E613-144C-BFCA-6904EE7EA705}" type="slidenum">
              <a:rPr lang="en-US" smtClean="0"/>
              <a:t>‹#›</a:t>
            </a:fld>
            <a:endParaRPr lang="en-US"/>
          </a:p>
        </p:txBody>
      </p:sp>
    </p:spTree>
    <p:extLst>
      <p:ext uri="{BB962C8B-B14F-4D97-AF65-F5344CB8AC3E}">
        <p14:creationId xmlns:p14="http://schemas.microsoft.com/office/powerpoint/2010/main" val="348640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a:t>
            </a:fld>
            <a:endParaRPr lang="en-US"/>
          </a:p>
        </p:txBody>
      </p:sp>
    </p:spTree>
    <p:extLst>
      <p:ext uri="{BB962C8B-B14F-4D97-AF65-F5344CB8AC3E}">
        <p14:creationId xmlns:p14="http://schemas.microsoft.com/office/powerpoint/2010/main" val="1724724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 biases under all conditions are unignorable compare with the original scale of true parameters. As expected, the biases for all item parameters tends to be bigger with higher level of random error. The estimators of item time intensity and main time effects are more robust than interactive time effects and item discrimination. Meanwhile, increasing the number of examinees reduce the bias for all item parameters. This result indicates that CDM-RT with manifest attribute profile may bring unignorable biases in item parameter estimation if the mastery attempt matching assumption is not satisfied.</a:t>
            </a:r>
            <a:r>
              <a:rPr lang="en-US" dirty="0">
                <a:effectLst/>
              </a:rPr>
              <a:t> </a:t>
            </a:r>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10</a:t>
            </a:fld>
            <a:endParaRPr lang="en-US"/>
          </a:p>
        </p:txBody>
      </p:sp>
    </p:spTree>
    <p:extLst>
      <p:ext uri="{BB962C8B-B14F-4D97-AF65-F5344CB8AC3E}">
        <p14:creationId xmlns:p14="http://schemas.microsoft.com/office/powerpoint/2010/main" val="42343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 biases under all conditions are unignorable compare with the original scale of true parameters. As expected, the biases for all item parameters tends to be bigger with higher level of random error. The estimators of item time intensity and main time effects are more robust than interactive time effects and item discrimination. Meanwhile, increasing the number of examinees reduce the bias for all item parameters. </a:t>
            </a:r>
            <a:r>
              <a:rPr lang="en-US" sz="1200" kern="1200">
                <a:solidFill>
                  <a:schemeClr val="tx1"/>
                </a:solidFill>
                <a:effectLst/>
                <a:latin typeface="+mn-lt"/>
                <a:ea typeface="+mn-ea"/>
                <a:cs typeface="+mn-cs"/>
              </a:rPr>
              <a:t>This result indicates that CDM-RT with manifest attribute profile may bring unignorable biases in item parameter estimation if the mastery attempt matching assumption is not satisfied.</a:t>
            </a:r>
            <a:r>
              <a:rPr lang="en-US">
                <a:effectLst/>
              </a:rPr>
              <a:t> </a:t>
            </a:r>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11</a:t>
            </a:fld>
            <a:endParaRPr lang="en-US"/>
          </a:p>
        </p:txBody>
      </p:sp>
    </p:spTree>
    <p:extLst>
      <p:ext uri="{BB962C8B-B14F-4D97-AF65-F5344CB8AC3E}">
        <p14:creationId xmlns:p14="http://schemas.microsoft.com/office/powerpoint/2010/main" val="1993810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12</a:t>
            </a:fld>
            <a:endParaRPr lang="en-US"/>
          </a:p>
        </p:txBody>
      </p:sp>
    </p:spTree>
    <p:extLst>
      <p:ext uri="{BB962C8B-B14F-4D97-AF65-F5344CB8AC3E}">
        <p14:creationId xmlns:p14="http://schemas.microsoft.com/office/powerpoint/2010/main" val="348304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t>
            </a:r>
          </a:p>
        </p:txBody>
      </p:sp>
      <p:sp>
        <p:nvSpPr>
          <p:cNvPr id="4" name="Slide Number Placeholder 3"/>
          <p:cNvSpPr>
            <a:spLocks noGrp="1"/>
          </p:cNvSpPr>
          <p:nvPr>
            <p:ph type="sldNum" sz="quarter" idx="5"/>
          </p:nvPr>
        </p:nvSpPr>
        <p:spPr/>
        <p:txBody>
          <a:bodyPr/>
          <a:lstStyle/>
          <a:p>
            <a:fld id="{EB265F00-E613-144C-BFCA-6904EE7EA705}" type="slidenum">
              <a:rPr lang="en-US" smtClean="0"/>
              <a:t>13</a:t>
            </a:fld>
            <a:endParaRPr lang="en-US"/>
          </a:p>
        </p:txBody>
      </p:sp>
    </p:spTree>
    <p:extLst>
      <p:ext uri="{BB962C8B-B14F-4D97-AF65-F5344CB8AC3E}">
        <p14:creationId xmlns:p14="http://schemas.microsoft.com/office/powerpoint/2010/main" val="2008142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14</a:t>
            </a:fld>
            <a:endParaRPr lang="en-US"/>
          </a:p>
        </p:txBody>
      </p:sp>
    </p:spTree>
    <p:extLst>
      <p:ext uri="{BB962C8B-B14F-4D97-AF65-F5344CB8AC3E}">
        <p14:creationId xmlns:p14="http://schemas.microsoft.com/office/powerpoint/2010/main" val="1625159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15</a:t>
            </a:fld>
            <a:endParaRPr lang="en-US"/>
          </a:p>
        </p:txBody>
      </p:sp>
    </p:spTree>
    <p:extLst>
      <p:ext uri="{BB962C8B-B14F-4D97-AF65-F5344CB8AC3E}">
        <p14:creationId xmlns:p14="http://schemas.microsoft.com/office/powerpoint/2010/main" val="239981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16</a:t>
            </a:fld>
            <a:endParaRPr lang="en-US"/>
          </a:p>
        </p:txBody>
      </p:sp>
    </p:spTree>
    <p:extLst>
      <p:ext uri="{BB962C8B-B14F-4D97-AF65-F5344CB8AC3E}">
        <p14:creationId xmlns:p14="http://schemas.microsoft.com/office/powerpoint/2010/main" val="3651765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2</a:t>
            </a:fld>
            <a:endParaRPr lang="en-US"/>
          </a:p>
        </p:txBody>
      </p:sp>
    </p:spTree>
    <p:extLst>
      <p:ext uri="{BB962C8B-B14F-4D97-AF65-F5344CB8AC3E}">
        <p14:creationId xmlns:p14="http://schemas.microsoft.com/office/powerpoint/2010/main" val="332445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3</a:t>
            </a:fld>
            <a:endParaRPr lang="en-US"/>
          </a:p>
        </p:txBody>
      </p:sp>
    </p:spTree>
    <p:extLst>
      <p:ext uri="{BB962C8B-B14F-4D97-AF65-F5344CB8AC3E}">
        <p14:creationId xmlns:p14="http://schemas.microsoft.com/office/powerpoint/2010/main" val="41633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4</a:t>
            </a:fld>
            <a:endParaRPr lang="en-US"/>
          </a:p>
        </p:txBody>
      </p:sp>
    </p:spTree>
    <p:extLst>
      <p:ext uri="{BB962C8B-B14F-4D97-AF65-F5344CB8AC3E}">
        <p14:creationId xmlns:p14="http://schemas.microsoft.com/office/powerpoint/2010/main" val="4174935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5</a:t>
            </a:fld>
            <a:endParaRPr lang="en-US"/>
          </a:p>
        </p:txBody>
      </p:sp>
    </p:spTree>
    <p:extLst>
      <p:ext uri="{BB962C8B-B14F-4D97-AF65-F5344CB8AC3E}">
        <p14:creationId xmlns:p14="http://schemas.microsoft.com/office/powerpoint/2010/main" val="1934460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6</a:t>
            </a:fld>
            <a:endParaRPr lang="en-US"/>
          </a:p>
        </p:txBody>
      </p:sp>
    </p:spTree>
    <p:extLst>
      <p:ext uri="{BB962C8B-B14F-4D97-AF65-F5344CB8AC3E}">
        <p14:creationId xmlns:p14="http://schemas.microsoft.com/office/powerpoint/2010/main" val="254577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7</a:t>
            </a:fld>
            <a:endParaRPr lang="en-US"/>
          </a:p>
        </p:txBody>
      </p:sp>
    </p:spTree>
    <p:extLst>
      <p:ext uri="{BB962C8B-B14F-4D97-AF65-F5344CB8AC3E}">
        <p14:creationId xmlns:p14="http://schemas.microsoft.com/office/powerpoint/2010/main" val="354765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8</a:t>
            </a:fld>
            <a:endParaRPr lang="en-US"/>
          </a:p>
        </p:txBody>
      </p:sp>
    </p:spTree>
    <p:extLst>
      <p:ext uri="{BB962C8B-B14F-4D97-AF65-F5344CB8AC3E}">
        <p14:creationId xmlns:p14="http://schemas.microsoft.com/office/powerpoint/2010/main" val="335253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265F00-E613-144C-BFCA-6904EE7EA705}" type="slidenum">
              <a:rPr lang="en-US" smtClean="0"/>
              <a:t>9</a:t>
            </a:fld>
            <a:endParaRPr lang="en-US"/>
          </a:p>
        </p:txBody>
      </p:sp>
    </p:spTree>
    <p:extLst>
      <p:ext uri="{BB962C8B-B14F-4D97-AF65-F5344CB8AC3E}">
        <p14:creationId xmlns:p14="http://schemas.microsoft.com/office/powerpoint/2010/main" val="2056016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7AF5-A2E5-7A4C-AFFF-45C8D065C3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47128C-65BD-474A-840C-9E1F5D2D2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3270E5-3EEA-A94B-9DBD-E9A0C54D1CBF}"/>
              </a:ext>
            </a:extLst>
          </p:cNvPr>
          <p:cNvSpPr>
            <a:spLocks noGrp="1"/>
          </p:cNvSpPr>
          <p:nvPr>
            <p:ph type="dt" sz="half" idx="10"/>
          </p:nvPr>
        </p:nvSpPr>
        <p:spPr/>
        <p:txBody>
          <a:bodyPr/>
          <a:lstStyle/>
          <a:p>
            <a:fld id="{9B7D9E13-E613-714F-929C-1F8177EB3D79}" type="datetimeFigureOut">
              <a:rPr lang="en-US" smtClean="0"/>
              <a:t>4/9/22</a:t>
            </a:fld>
            <a:endParaRPr lang="en-US"/>
          </a:p>
        </p:txBody>
      </p:sp>
      <p:sp>
        <p:nvSpPr>
          <p:cNvPr id="5" name="Footer Placeholder 4">
            <a:extLst>
              <a:ext uri="{FF2B5EF4-FFF2-40B4-BE49-F238E27FC236}">
                <a16:creationId xmlns:a16="http://schemas.microsoft.com/office/drawing/2014/main" id="{633A5DE5-4A37-8740-A3E5-673E33BC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D5E38-7451-814C-95A9-62DB7CEBAB79}"/>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310566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0514-7A59-6749-944C-4DEABE93E8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DAC20F-86B7-7542-8E89-01ED1D5D3C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618B0-E995-D34E-BBE9-98CA9FC0DC86}"/>
              </a:ext>
            </a:extLst>
          </p:cNvPr>
          <p:cNvSpPr>
            <a:spLocks noGrp="1"/>
          </p:cNvSpPr>
          <p:nvPr>
            <p:ph type="dt" sz="half" idx="10"/>
          </p:nvPr>
        </p:nvSpPr>
        <p:spPr/>
        <p:txBody>
          <a:bodyPr/>
          <a:lstStyle/>
          <a:p>
            <a:fld id="{9B7D9E13-E613-714F-929C-1F8177EB3D79}" type="datetimeFigureOut">
              <a:rPr lang="en-US" smtClean="0"/>
              <a:t>4/9/22</a:t>
            </a:fld>
            <a:endParaRPr lang="en-US"/>
          </a:p>
        </p:txBody>
      </p:sp>
      <p:sp>
        <p:nvSpPr>
          <p:cNvPr id="5" name="Footer Placeholder 4">
            <a:extLst>
              <a:ext uri="{FF2B5EF4-FFF2-40B4-BE49-F238E27FC236}">
                <a16:creationId xmlns:a16="http://schemas.microsoft.com/office/drawing/2014/main" id="{9B3BF673-C107-C740-A2C8-10757A1A9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283BA-1733-6945-841C-85A227FE3760}"/>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91689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CE5A65-ECFB-E243-AE84-9792A5B537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BB2404-7D2E-3D44-A46C-21546F2B1B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1B4E7-D2BF-6F4D-B93F-59F93436E7A5}"/>
              </a:ext>
            </a:extLst>
          </p:cNvPr>
          <p:cNvSpPr>
            <a:spLocks noGrp="1"/>
          </p:cNvSpPr>
          <p:nvPr>
            <p:ph type="dt" sz="half" idx="10"/>
          </p:nvPr>
        </p:nvSpPr>
        <p:spPr/>
        <p:txBody>
          <a:bodyPr/>
          <a:lstStyle/>
          <a:p>
            <a:fld id="{9B7D9E13-E613-714F-929C-1F8177EB3D79}" type="datetimeFigureOut">
              <a:rPr lang="en-US" smtClean="0"/>
              <a:t>4/9/22</a:t>
            </a:fld>
            <a:endParaRPr lang="en-US"/>
          </a:p>
        </p:txBody>
      </p:sp>
      <p:sp>
        <p:nvSpPr>
          <p:cNvPr id="5" name="Footer Placeholder 4">
            <a:extLst>
              <a:ext uri="{FF2B5EF4-FFF2-40B4-BE49-F238E27FC236}">
                <a16:creationId xmlns:a16="http://schemas.microsoft.com/office/drawing/2014/main" id="{ABD05327-96CF-B84A-B4F7-3BDEE049C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A553B-9D50-FA44-9526-774C6AEB5BA8}"/>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28185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5039-4850-0849-A0DA-432E17A9FF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EAB33-A548-EC45-9A45-D09745FA2F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AAD28-9944-BE4D-B89D-8A24F023C6FF}"/>
              </a:ext>
            </a:extLst>
          </p:cNvPr>
          <p:cNvSpPr>
            <a:spLocks noGrp="1"/>
          </p:cNvSpPr>
          <p:nvPr>
            <p:ph type="dt" sz="half" idx="10"/>
          </p:nvPr>
        </p:nvSpPr>
        <p:spPr/>
        <p:txBody>
          <a:bodyPr/>
          <a:lstStyle/>
          <a:p>
            <a:fld id="{9B7D9E13-E613-714F-929C-1F8177EB3D79}" type="datetimeFigureOut">
              <a:rPr lang="en-US" smtClean="0"/>
              <a:t>4/9/22</a:t>
            </a:fld>
            <a:endParaRPr lang="en-US"/>
          </a:p>
        </p:txBody>
      </p:sp>
      <p:sp>
        <p:nvSpPr>
          <p:cNvPr id="5" name="Footer Placeholder 4">
            <a:extLst>
              <a:ext uri="{FF2B5EF4-FFF2-40B4-BE49-F238E27FC236}">
                <a16:creationId xmlns:a16="http://schemas.microsoft.com/office/drawing/2014/main" id="{0924D20A-D7CE-3244-8F96-0DEE18540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0AC19-5972-664C-A4F9-09522D935666}"/>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180863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F5F7-E437-A540-A6E5-112C0A87D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AA23C1-2E4C-8246-8E8F-BDDD222F9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DDC1D-0A27-0749-B928-3D81C9570B95}"/>
              </a:ext>
            </a:extLst>
          </p:cNvPr>
          <p:cNvSpPr>
            <a:spLocks noGrp="1"/>
          </p:cNvSpPr>
          <p:nvPr>
            <p:ph type="dt" sz="half" idx="10"/>
          </p:nvPr>
        </p:nvSpPr>
        <p:spPr/>
        <p:txBody>
          <a:bodyPr/>
          <a:lstStyle/>
          <a:p>
            <a:fld id="{9B7D9E13-E613-714F-929C-1F8177EB3D79}" type="datetimeFigureOut">
              <a:rPr lang="en-US" smtClean="0"/>
              <a:t>4/9/22</a:t>
            </a:fld>
            <a:endParaRPr lang="en-US"/>
          </a:p>
        </p:txBody>
      </p:sp>
      <p:sp>
        <p:nvSpPr>
          <p:cNvPr id="5" name="Footer Placeholder 4">
            <a:extLst>
              <a:ext uri="{FF2B5EF4-FFF2-40B4-BE49-F238E27FC236}">
                <a16:creationId xmlns:a16="http://schemas.microsoft.com/office/drawing/2014/main" id="{571F795F-B1E3-6B49-B686-6F260603C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597EE-F70D-3045-9182-606CF3F9AD0C}"/>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112453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9972-C566-3345-8997-AAB79A1132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72B5D-BC6F-CF44-8EA2-13EE3C7AE2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391C2A-2783-6C43-866F-490440896C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375D41-BE94-8B43-B74F-FD15FBF26C47}"/>
              </a:ext>
            </a:extLst>
          </p:cNvPr>
          <p:cNvSpPr>
            <a:spLocks noGrp="1"/>
          </p:cNvSpPr>
          <p:nvPr>
            <p:ph type="dt" sz="half" idx="10"/>
          </p:nvPr>
        </p:nvSpPr>
        <p:spPr/>
        <p:txBody>
          <a:bodyPr/>
          <a:lstStyle/>
          <a:p>
            <a:fld id="{9B7D9E13-E613-714F-929C-1F8177EB3D79}" type="datetimeFigureOut">
              <a:rPr lang="en-US" smtClean="0"/>
              <a:t>4/9/22</a:t>
            </a:fld>
            <a:endParaRPr lang="en-US"/>
          </a:p>
        </p:txBody>
      </p:sp>
      <p:sp>
        <p:nvSpPr>
          <p:cNvPr id="6" name="Footer Placeholder 5">
            <a:extLst>
              <a:ext uri="{FF2B5EF4-FFF2-40B4-BE49-F238E27FC236}">
                <a16:creationId xmlns:a16="http://schemas.microsoft.com/office/drawing/2014/main" id="{87D1CD57-738E-7947-BBEC-58B892BC6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04695-A493-3E49-8539-EC34558575F0}"/>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135453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BF91-0E53-9F43-B614-F4249496C6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2542A6-DD7A-4F48-AEDF-7ABF7E11F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B9765A-B32D-9442-963F-7E74E97A4A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5313FC-873A-DA4A-9FD2-7FE82C4A9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216EA8-2912-C74E-887F-F2F26CDEAF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65885F-7B4F-2D46-909F-19402F9DA4BF}"/>
              </a:ext>
            </a:extLst>
          </p:cNvPr>
          <p:cNvSpPr>
            <a:spLocks noGrp="1"/>
          </p:cNvSpPr>
          <p:nvPr>
            <p:ph type="dt" sz="half" idx="10"/>
          </p:nvPr>
        </p:nvSpPr>
        <p:spPr/>
        <p:txBody>
          <a:bodyPr/>
          <a:lstStyle/>
          <a:p>
            <a:fld id="{9B7D9E13-E613-714F-929C-1F8177EB3D79}" type="datetimeFigureOut">
              <a:rPr lang="en-US" smtClean="0"/>
              <a:t>4/9/22</a:t>
            </a:fld>
            <a:endParaRPr lang="en-US"/>
          </a:p>
        </p:txBody>
      </p:sp>
      <p:sp>
        <p:nvSpPr>
          <p:cNvPr id="8" name="Footer Placeholder 7">
            <a:extLst>
              <a:ext uri="{FF2B5EF4-FFF2-40B4-BE49-F238E27FC236}">
                <a16:creationId xmlns:a16="http://schemas.microsoft.com/office/drawing/2014/main" id="{A92FD384-8CB7-CA46-B8E7-570DB7295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26753-C3CC-7C4E-B8C8-9EC9378DA4AF}"/>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22499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13F4-FA60-C74F-898D-75E1598694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2747C2-E12C-304A-B898-57FFAFF4CA33}"/>
              </a:ext>
            </a:extLst>
          </p:cNvPr>
          <p:cNvSpPr>
            <a:spLocks noGrp="1"/>
          </p:cNvSpPr>
          <p:nvPr>
            <p:ph type="dt" sz="half" idx="10"/>
          </p:nvPr>
        </p:nvSpPr>
        <p:spPr/>
        <p:txBody>
          <a:bodyPr/>
          <a:lstStyle/>
          <a:p>
            <a:fld id="{9B7D9E13-E613-714F-929C-1F8177EB3D79}" type="datetimeFigureOut">
              <a:rPr lang="en-US" smtClean="0"/>
              <a:t>4/9/22</a:t>
            </a:fld>
            <a:endParaRPr lang="en-US"/>
          </a:p>
        </p:txBody>
      </p:sp>
      <p:sp>
        <p:nvSpPr>
          <p:cNvPr id="4" name="Footer Placeholder 3">
            <a:extLst>
              <a:ext uri="{FF2B5EF4-FFF2-40B4-BE49-F238E27FC236}">
                <a16:creationId xmlns:a16="http://schemas.microsoft.com/office/drawing/2014/main" id="{7C2856FB-E6EC-7045-850F-95C98FF19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FF04A1-75DC-D145-A044-DB1799F0DAB7}"/>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116859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82CC8-B699-4F4A-BE9E-CD74168DCEE2}"/>
              </a:ext>
            </a:extLst>
          </p:cNvPr>
          <p:cNvSpPr>
            <a:spLocks noGrp="1"/>
          </p:cNvSpPr>
          <p:nvPr>
            <p:ph type="dt" sz="half" idx="10"/>
          </p:nvPr>
        </p:nvSpPr>
        <p:spPr/>
        <p:txBody>
          <a:bodyPr/>
          <a:lstStyle/>
          <a:p>
            <a:fld id="{9B7D9E13-E613-714F-929C-1F8177EB3D79}" type="datetimeFigureOut">
              <a:rPr lang="en-US" smtClean="0"/>
              <a:t>4/9/22</a:t>
            </a:fld>
            <a:endParaRPr lang="en-US"/>
          </a:p>
        </p:txBody>
      </p:sp>
      <p:sp>
        <p:nvSpPr>
          <p:cNvPr id="3" name="Footer Placeholder 2">
            <a:extLst>
              <a:ext uri="{FF2B5EF4-FFF2-40B4-BE49-F238E27FC236}">
                <a16:creationId xmlns:a16="http://schemas.microsoft.com/office/drawing/2014/main" id="{B3F5DF71-6857-E04B-AE4A-202A271832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8D6100-0305-3246-B55A-568B123370A1}"/>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401586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B785-DC99-7741-8650-8B048C40E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CBDAC4-AC6B-0943-AD5A-091EC852B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07AB1-E021-4B4B-831F-E68D7CF7B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78E23-E9B7-EF41-858F-0EA90DF88BDF}"/>
              </a:ext>
            </a:extLst>
          </p:cNvPr>
          <p:cNvSpPr>
            <a:spLocks noGrp="1"/>
          </p:cNvSpPr>
          <p:nvPr>
            <p:ph type="dt" sz="half" idx="10"/>
          </p:nvPr>
        </p:nvSpPr>
        <p:spPr/>
        <p:txBody>
          <a:bodyPr/>
          <a:lstStyle/>
          <a:p>
            <a:fld id="{9B7D9E13-E613-714F-929C-1F8177EB3D79}" type="datetimeFigureOut">
              <a:rPr lang="en-US" smtClean="0"/>
              <a:t>4/9/22</a:t>
            </a:fld>
            <a:endParaRPr lang="en-US"/>
          </a:p>
        </p:txBody>
      </p:sp>
      <p:sp>
        <p:nvSpPr>
          <p:cNvPr id="6" name="Footer Placeholder 5">
            <a:extLst>
              <a:ext uri="{FF2B5EF4-FFF2-40B4-BE49-F238E27FC236}">
                <a16:creationId xmlns:a16="http://schemas.microsoft.com/office/drawing/2014/main" id="{6A7B06B5-8248-8D4C-9083-203C3541A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B0729-828E-C34E-8726-514262B87E5C}"/>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106669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B7A0-0CE9-9A44-9F46-53A493A74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9CB08A-8340-F34A-8396-9FBE95C5CB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2B7993-7574-0C46-A3B5-495D4123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7339D-51DC-BC49-A956-FDF5F7548765}"/>
              </a:ext>
            </a:extLst>
          </p:cNvPr>
          <p:cNvSpPr>
            <a:spLocks noGrp="1"/>
          </p:cNvSpPr>
          <p:nvPr>
            <p:ph type="dt" sz="half" idx="10"/>
          </p:nvPr>
        </p:nvSpPr>
        <p:spPr/>
        <p:txBody>
          <a:bodyPr/>
          <a:lstStyle/>
          <a:p>
            <a:fld id="{9B7D9E13-E613-714F-929C-1F8177EB3D79}" type="datetimeFigureOut">
              <a:rPr lang="en-US" smtClean="0"/>
              <a:t>4/9/22</a:t>
            </a:fld>
            <a:endParaRPr lang="en-US"/>
          </a:p>
        </p:txBody>
      </p:sp>
      <p:sp>
        <p:nvSpPr>
          <p:cNvPr id="6" name="Footer Placeholder 5">
            <a:extLst>
              <a:ext uri="{FF2B5EF4-FFF2-40B4-BE49-F238E27FC236}">
                <a16:creationId xmlns:a16="http://schemas.microsoft.com/office/drawing/2014/main" id="{A83655BB-DFBC-8E4D-BAF1-3F2B92CA6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22BC6-5BBB-F445-9E76-843563248169}"/>
              </a:ext>
            </a:extLst>
          </p:cNvPr>
          <p:cNvSpPr>
            <a:spLocks noGrp="1"/>
          </p:cNvSpPr>
          <p:nvPr>
            <p:ph type="sldNum" sz="quarter" idx="12"/>
          </p:nvPr>
        </p:nvSpPr>
        <p:spPr/>
        <p:txBody>
          <a:bodyPr/>
          <a:lstStyle/>
          <a:p>
            <a:fld id="{D025D0C6-68C9-BB4D-9CEA-A2C285C88685}" type="slidenum">
              <a:rPr lang="en-US" smtClean="0"/>
              <a:t>‹#›</a:t>
            </a:fld>
            <a:endParaRPr lang="en-US"/>
          </a:p>
        </p:txBody>
      </p:sp>
    </p:spTree>
    <p:extLst>
      <p:ext uri="{BB962C8B-B14F-4D97-AF65-F5344CB8AC3E}">
        <p14:creationId xmlns:p14="http://schemas.microsoft.com/office/powerpoint/2010/main" val="300438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F7D6A-E4F2-D24D-8F03-56599D495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7BFD02-607E-544F-8B70-A40111EB5A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E8FA3-40E9-2F4E-84E3-12D86CF30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D9E13-E613-714F-929C-1F8177EB3D79}" type="datetimeFigureOut">
              <a:rPr lang="en-US" smtClean="0"/>
              <a:t>4/9/22</a:t>
            </a:fld>
            <a:endParaRPr lang="en-US"/>
          </a:p>
        </p:txBody>
      </p:sp>
      <p:sp>
        <p:nvSpPr>
          <p:cNvPr id="5" name="Footer Placeholder 4">
            <a:extLst>
              <a:ext uri="{FF2B5EF4-FFF2-40B4-BE49-F238E27FC236}">
                <a16:creationId xmlns:a16="http://schemas.microsoft.com/office/drawing/2014/main" id="{40FEC206-F318-4D49-9216-6BEB7AC47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B5A969-6800-4F4C-8BDE-8EB6D5FE4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5D0C6-68C9-BB4D-9CEA-A2C285C88685}" type="slidenum">
              <a:rPr lang="en-US" smtClean="0"/>
              <a:t>‹#›</a:t>
            </a:fld>
            <a:endParaRPr lang="en-US"/>
          </a:p>
        </p:txBody>
      </p:sp>
    </p:spTree>
    <p:extLst>
      <p:ext uri="{BB962C8B-B14F-4D97-AF65-F5344CB8AC3E}">
        <p14:creationId xmlns:p14="http://schemas.microsoft.com/office/powerpoint/2010/main" val="3957299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mailto:yc3356@columbia.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BF3-DD13-6D4C-B64E-1794CD20F3D0}"/>
              </a:ext>
            </a:extLst>
          </p:cNvPr>
          <p:cNvSpPr>
            <a:spLocks noGrp="1"/>
          </p:cNvSpPr>
          <p:nvPr>
            <p:ph type="ctrTitle"/>
          </p:nvPr>
        </p:nvSpPr>
        <p:spPr>
          <a:xfrm>
            <a:off x="0" y="1693203"/>
            <a:ext cx="12192000" cy="1430997"/>
          </a:xfrm>
        </p:spPr>
        <p:txBody>
          <a:bodyPr>
            <a:noAutofit/>
          </a:bodyPr>
          <a:lstStyle/>
          <a:p>
            <a:r>
              <a:rPr lang="en-US" altLang="zh-CN" sz="4400" dirty="0">
                <a:solidFill>
                  <a:schemeClr val="tx2"/>
                </a:solidFill>
                <a:latin typeface="Times New Roman" panose="02020603050405020304" pitchFamily="18" charset="0"/>
                <a:cs typeface="Times New Roman" panose="02020603050405020304" pitchFamily="18" charset="0"/>
              </a:rPr>
              <a:t>General Cognitive Diagnosis Model </a:t>
            </a:r>
            <a:br>
              <a:rPr lang="en-US" altLang="zh-CN" sz="4400" dirty="0">
                <a:solidFill>
                  <a:schemeClr val="tx2"/>
                </a:solidFill>
                <a:latin typeface="Times New Roman" panose="02020603050405020304" pitchFamily="18" charset="0"/>
                <a:cs typeface="Times New Roman" panose="02020603050405020304" pitchFamily="18" charset="0"/>
              </a:rPr>
            </a:br>
            <a:r>
              <a:rPr lang="en-US" altLang="zh-CN" sz="4400" dirty="0">
                <a:solidFill>
                  <a:schemeClr val="tx2"/>
                </a:solidFill>
                <a:latin typeface="Times New Roman" panose="02020603050405020304" pitchFamily="18" charset="0"/>
                <a:cs typeface="Times New Roman" panose="02020603050405020304" pitchFamily="18" charset="0"/>
              </a:rPr>
              <a:t>for Response Time</a:t>
            </a:r>
          </a:p>
        </p:txBody>
      </p:sp>
      <p:sp>
        <p:nvSpPr>
          <p:cNvPr id="3" name="Subtitle 2">
            <a:extLst>
              <a:ext uri="{FF2B5EF4-FFF2-40B4-BE49-F238E27FC236}">
                <a16:creationId xmlns:a16="http://schemas.microsoft.com/office/drawing/2014/main" id="{3DAC911C-A5C8-0A42-995F-20023E8BDF45}"/>
              </a:ext>
            </a:extLst>
          </p:cNvPr>
          <p:cNvSpPr>
            <a:spLocks noGrp="1"/>
          </p:cNvSpPr>
          <p:nvPr>
            <p:ph type="subTitle" idx="1"/>
          </p:nvPr>
        </p:nvSpPr>
        <p:spPr/>
        <p:txBody>
          <a:bodyPr/>
          <a:lstStyle/>
          <a:p>
            <a:r>
              <a:rPr lang="en-US" altLang="zh-CN" dirty="0">
                <a:solidFill>
                  <a:schemeClr val="accent4">
                    <a:lumMod val="75000"/>
                  </a:schemeClr>
                </a:solidFill>
                <a:latin typeface="Times New Roman" panose="02020603050405020304" pitchFamily="18" charset="0"/>
                <a:cs typeface="Times New Roman" panose="02020603050405020304" pitchFamily="18" charset="0"/>
              </a:rPr>
              <a:t>Yi</a:t>
            </a:r>
            <a:r>
              <a:rPr lang="zh-CN" altLang="en-US" dirty="0">
                <a:solidFill>
                  <a:schemeClr val="accent4">
                    <a:lumMod val="75000"/>
                  </a:schemeClr>
                </a:solidFill>
                <a:latin typeface="Times New Roman" panose="02020603050405020304" pitchFamily="18" charset="0"/>
                <a:cs typeface="Times New Roman" panose="02020603050405020304" pitchFamily="18" charset="0"/>
              </a:rPr>
              <a:t> </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Chen, Yi Yang, Sizheng Zhu, Young-Sun Lee</a:t>
            </a:r>
            <a:endParaRPr lang="en-US" dirty="0">
              <a:solidFill>
                <a:schemeClr val="accent4">
                  <a:lumMod val="75000"/>
                </a:schemeClr>
              </a:solidFill>
              <a:effectLst/>
              <a:latin typeface="Times New Roman" panose="02020603050405020304" pitchFamily="18" charset="0"/>
              <a:cs typeface="Times New Roman" panose="02020603050405020304" pitchFamily="18" charset="0"/>
            </a:endParaRPr>
          </a:p>
          <a:p>
            <a:r>
              <a:rPr lang="en-US" altLang="zh-CN" dirty="0">
                <a:solidFill>
                  <a:schemeClr val="accent4">
                    <a:lumMod val="75000"/>
                  </a:schemeClr>
                </a:solidFill>
                <a:latin typeface="Times New Roman" panose="02020603050405020304" pitchFamily="18" charset="0"/>
                <a:cs typeface="Times New Roman" panose="02020603050405020304" pitchFamily="18" charset="0"/>
              </a:rPr>
              <a:t>Teachers</a:t>
            </a:r>
            <a:r>
              <a:rPr lang="zh-CN" altLang="en-US" dirty="0">
                <a:solidFill>
                  <a:schemeClr val="accent4">
                    <a:lumMod val="75000"/>
                  </a:schemeClr>
                </a:solidFill>
                <a:latin typeface="Times New Roman" panose="02020603050405020304" pitchFamily="18" charset="0"/>
                <a:cs typeface="Times New Roman" panose="02020603050405020304" pitchFamily="18" charset="0"/>
              </a:rPr>
              <a:t> </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College,</a:t>
            </a:r>
            <a:r>
              <a:rPr lang="zh-CN" altLang="en-US" dirty="0">
                <a:solidFill>
                  <a:schemeClr val="accent4">
                    <a:lumMod val="75000"/>
                  </a:schemeClr>
                </a:solidFill>
                <a:latin typeface="Times New Roman" panose="02020603050405020304" pitchFamily="18" charset="0"/>
                <a:cs typeface="Times New Roman" panose="02020603050405020304" pitchFamily="18" charset="0"/>
              </a:rPr>
              <a:t> </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Columbia</a:t>
            </a:r>
            <a:r>
              <a:rPr lang="zh-CN" altLang="en-US" dirty="0">
                <a:solidFill>
                  <a:schemeClr val="accent4">
                    <a:lumMod val="75000"/>
                  </a:schemeClr>
                </a:solidFill>
                <a:latin typeface="Times New Roman" panose="02020603050405020304" pitchFamily="18" charset="0"/>
                <a:cs typeface="Times New Roman" panose="02020603050405020304" pitchFamily="18" charset="0"/>
              </a:rPr>
              <a:t> </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University</a:t>
            </a:r>
            <a:endParaRPr lang="en-US"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Tree>
    <p:extLst>
      <p:ext uri="{BB962C8B-B14F-4D97-AF65-F5344CB8AC3E}">
        <p14:creationId xmlns:p14="http://schemas.microsoft.com/office/powerpoint/2010/main" val="144485388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7854843"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Simulation Studies: Manifest Attribute Profile </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65A4753-0F8B-F447-B382-9D47B768EF2C}"/>
              </a:ext>
            </a:extLst>
          </p:cNvPr>
          <p:cNvSpPr txBox="1"/>
          <p:nvPr/>
        </p:nvSpPr>
        <p:spPr>
          <a:xfrm>
            <a:off x="114300" y="1114378"/>
            <a:ext cx="11816862" cy="1477328"/>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DengXian" panose="02010600030101010101" pitchFamily="2" charset="-122"/>
              </a:rPr>
              <a:t>Robustness of item parameter estimations for CDM-RT with manifest attribute profile</a:t>
            </a:r>
            <a:r>
              <a:rPr lang="en-US" dirty="0">
                <a:latin typeface="Times New Roman" panose="02020603050405020304" pitchFamily="18" charset="0"/>
                <a:ea typeface="DengXian" panose="02010600030101010101" pitchFamily="2" charset="-122"/>
              </a:rPr>
              <a:t>. </a:t>
            </a:r>
          </a:p>
          <a:p>
            <a:pPr marL="285750" indent="-285750">
              <a:buFont typeface="Arial" panose="020B0604020202020204" pitchFamily="34" charset="0"/>
              <a:buChar char="•"/>
            </a:pPr>
            <a:r>
              <a:rPr lang="en-US" dirty="0">
                <a:latin typeface="Times New Roman" panose="02020603050405020304" pitchFamily="18" charset="0"/>
                <a:ea typeface="DengXian" panose="02010600030101010101" pitchFamily="2" charset="-122"/>
              </a:rPr>
              <a:t>We randomly select 5%, 20%, and 50% elements of the attribute profile matrix and change their values.</a:t>
            </a:r>
          </a:p>
          <a:p>
            <a:pPr marL="285750" indent="-285750">
              <a:buFont typeface="Arial" panose="020B0604020202020204" pitchFamily="34" charset="0"/>
              <a:buChar char="•"/>
            </a:pPr>
            <a:r>
              <a:rPr lang="en-US" dirty="0">
                <a:latin typeface="Times New Roman" panose="02020603050405020304" pitchFamily="18" charset="0"/>
                <a:ea typeface="DengXian" panose="02010600030101010101" pitchFamily="2" charset="-122"/>
              </a:rPr>
              <a:t>These random errors represent the chance of examinees either </a:t>
            </a:r>
            <a:r>
              <a:rPr lang="en-US" u="sng" dirty="0">
                <a:latin typeface="Times New Roman" panose="02020603050405020304" pitchFamily="18" charset="0"/>
                <a:ea typeface="DengXian" panose="02010600030101010101" pitchFamily="2" charset="-122"/>
              </a:rPr>
              <a:t>spend time on the attribute they do not master </a:t>
            </a:r>
            <a:r>
              <a:rPr lang="en-US" dirty="0">
                <a:latin typeface="Times New Roman" panose="02020603050405020304" pitchFamily="18" charset="0"/>
                <a:ea typeface="DengXian" panose="02010600030101010101" pitchFamily="2" charset="-122"/>
              </a:rPr>
              <a:t>or </a:t>
            </a:r>
            <a:r>
              <a:rPr lang="en-US" u="sng" dirty="0">
                <a:latin typeface="Times New Roman" panose="02020603050405020304" pitchFamily="18" charset="0"/>
                <a:ea typeface="DengXian" panose="02010600030101010101" pitchFamily="2" charset="-122"/>
              </a:rPr>
              <a:t>do not spend the time on the attribute they master</a:t>
            </a:r>
            <a:r>
              <a:rPr lang="en-US" dirty="0">
                <a:latin typeface="Times New Roman" panose="02020603050405020304" pitchFamily="18" charset="0"/>
                <a:ea typeface="DengXian" panose="02010600030101010101" pitchFamily="2" charset="-122"/>
              </a:rPr>
              <a:t>.</a:t>
            </a:r>
          </a:p>
          <a:p>
            <a:pPr marL="285750" indent="-285750">
              <a:buFont typeface="Arial" panose="020B0604020202020204" pitchFamily="34" charset="0"/>
              <a:buChar char="•"/>
            </a:pPr>
            <a:r>
              <a:rPr lang="en-US" dirty="0">
                <a:latin typeface="Times New Roman" panose="02020603050405020304" pitchFamily="18" charset="0"/>
                <a:ea typeface="DengXian" panose="02010600030101010101" pitchFamily="2" charset="-122"/>
              </a:rPr>
              <a:t>A high-stack condition is assumed. The number of attributes is assumed to be 3.</a:t>
            </a: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CE3C39-80A8-154E-9FE3-1F8341935363}"/>
                  </a:ext>
                </a:extLst>
              </p:cNvPr>
              <p:cNvSpPr txBox="1"/>
              <p:nvPr/>
            </p:nvSpPr>
            <p:spPr>
              <a:xfrm>
                <a:off x="363984" y="3296594"/>
                <a:ext cx="2927838" cy="13135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𝛽</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𝑗</m:t>
                          </m:r>
                          <m:r>
                            <a:rPr lang="en-US" sz="1800" i="1">
                              <a:effectLst/>
                              <a:latin typeface="Cambria Math" panose="02040503050406030204" pitchFamily="18" charset="0"/>
                              <a:ea typeface="DengXian" panose="02010600030101010101" pitchFamily="2" charset="-122"/>
                              <a:cs typeface="Times New Roman" panose="02020603050405020304" pitchFamily="18" charset="0"/>
                            </a:rPr>
                            <m:t>0</m:t>
                          </m:r>
                        </m:sub>
                      </m:sSub>
                      <m:r>
                        <a:rPr lang="en-US" sz="1800" b="0" i="1" smtClean="0">
                          <a:effectLst/>
                          <a:latin typeface="Cambria Math" panose="02040503050406030204" pitchFamily="18" charset="0"/>
                          <a:ea typeface="DengXian" panose="02010600030101010101" pitchFamily="2" charset="-122"/>
                          <a:cs typeface="Times New Roman" panose="02020603050405020304" pitchFamily="18" charset="0"/>
                        </a:rPr>
                        <m:t>∼</m:t>
                      </m:r>
                      <m:r>
                        <a:rPr lang="en-US" sz="1800" b="0" i="1" smtClean="0">
                          <a:effectLst/>
                          <a:latin typeface="Cambria Math" panose="02040503050406030204" pitchFamily="18" charset="0"/>
                          <a:ea typeface="DengXian" panose="02010600030101010101" pitchFamily="2" charset="-122"/>
                          <a:cs typeface="Times New Roman" panose="02020603050405020304" pitchFamily="18" charset="0"/>
                        </a:rPr>
                        <m:t>𝑁</m:t>
                      </m:r>
                      <m:d>
                        <m:dPr>
                          <m:ctrlPr>
                            <a:rPr lang="en-US" sz="1800" b="0" i="1" smtClean="0">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1800" b="0" i="1" smtClean="0">
                              <a:effectLst/>
                              <a:latin typeface="Cambria Math" panose="02040503050406030204" pitchFamily="18" charset="0"/>
                              <a:ea typeface="DengXian" panose="02010600030101010101" pitchFamily="2" charset="-122"/>
                              <a:cs typeface="Times New Roman" panose="02020603050405020304" pitchFamily="18" charset="0"/>
                            </a:rPr>
                            <m:t>0,1</m:t>
                          </m:r>
                        </m:e>
                      </m:d>
                    </m:oMath>
                  </m:oMathPara>
                </a14:m>
                <a:endParaRPr lang="en-US" sz="1800" b="0" dirty="0">
                  <a:effectLst/>
                  <a:ea typeface="DengXian"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DengXian" panose="02010600030101010101" pitchFamily="2" charset="-122"/>
                              <a:cs typeface="Times New Roman" panose="02020603050405020304" pitchFamily="18" charset="0"/>
                            </a:rPr>
                            <m:t>𝜎</m:t>
                          </m:r>
                        </m:e>
                        <m:sub>
                          <m:r>
                            <a:rPr lang="en-US" i="1">
                              <a:latin typeface="Cambria Math" panose="02040503050406030204" pitchFamily="18" charset="0"/>
                              <a:ea typeface="DengXian" panose="02010600030101010101" pitchFamily="2" charset="-122"/>
                              <a:cs typeface="Times New Roman" panose="02020603050405020304" pitchFamily="18" charset="0"/>
                            </a:rPr>
                            <m:t>𝑗</m:t>
                          </m:r>
                        </m:sub>
                        <m:sup>
                          <m:r>
                            <a:rPr lang="en-US" i="1">
                              <a:latin typeface="Cambria Math" panose="02040503050406030204" pitchFamily="18" charset="0"/>
                              <a:ea typeface="DengXian" panose="02010600030101010101" pitchFamily="2" charset="-122"/>
                              <a:cs typeface="Times New Roman" panose="02020603050405020304" pitchFamily="18" charset="0"/>
                            </a:rPr>
                            <m:t>2</m:t>
                          </m:r>
                        </m:sup>
                      </m:sSubSup>
                      <m:r>
                        <a:rPr lang="en-US" b="0" i="1" smtClean="0">
                          <a:latin typeface="Cambria Math" panose="02040503050406030204" pitchFamily="18" charset="0"/>
                          <a:ea typeface="DengXian" panose="02010600030101010101" pitchFamily="2" charset="-122"/>
                          <a:cs typeface="Times New Roman" panose="02020603050405020304" pitchFamily="18" charset="0"/>
                        </a:rPr>
                        <m:t>∼</m:t>
                      </m:r>
                      <m:r>
                        <a:rPr lang="en-US" b="0" i="1" smtClean="0">
                          <a:latin typeface="Cambria Math" panose="02040503050406030204" pitchFamily="18" charset="0"/>
                          <a:ea typeface="DengXian" panose="02010600030101010101" pitchFamily="2" charset="-122"/>
                          <a:cs typeface="Times New Roman" panose="02020603050405020304" pitchFamily="18" charset="0"/>
                        </a:rPr>
                        <m:t>𝑁</m:t>
                      </m:r>
                      <m:d>
                        <m:dPr>
                          <m:ctrlPr>
                            <a:rPr lang="en-US" b="0" i="1" smtClean="0">
                              <a:latin typeface="Cambria Math" panose="02040503050406030204" pitchFamily="18" charset="0"/>
                              <a:ea typeface="DengXian" panose="02010600030101010101" pitchFamily="2" charset="-122"/>
                              <a:cs typeface="Times New Roman" panose="02020603050405020304" pitchFamily="18" charset="0"/>
                            </a:rPr>
                          </m:ctrlPr>
                        </m:dPr>
                        <m:e>
                          <m:r>
                            <a:rPr lang="en-US" b="0" i="1" smtClean="0">
                              <a:latin typeface="Cambria Math" panose="02040503050406030204" pitchFamily="18" charset="0"/>
                              <a:ea typeface="DengXian" panose="02010600030101010101" pitchFamily="2" charset="-122"/>
                              <a:cs typeface="Times New Roman" panose="02020603050405020304" pitchFamily="18" charset="0"/>
                            </a:rPr>
                            <m:t>1.875,1</m:t>
                          </m:r>
                        </m:e>
                      </m:d>
                      <m:r>
                        <a:rPr lang="en-US" b="0" i="1" smtClean="0">
                          <a:latin typeface="Cambria Math" panose="02040503050406030204" pitchFamily="18" charset="0"/>
                          <a:ea typeface="DengXian" panose="02010600030101010101" pitchFamily="2" charset="-122"/>
                          <a:cs typeface="Times New Roman" panose="02020603050405020304" pitchFamily="18" charset="0"/>
                        </a:rPr>
                        <m:t> </m:t>
                      </m:r>
                      <m:r>
                        <a:rPr lang="en-US" b="0" i="1" smtClean="0">
                          <a:latin typeface="Cambria Math" panose="02040503050406030204" pitchFamily="18" charset="0"/>
                          <a:ea typeface="DengXian" panose="02010600030101010101" pitchFamily="2" charset="-122"/>
                          <a:cs typeface="Times New Roman" panose="02020603050405020304" pitchFamily="18" charset="0"/>
                        </a:rPr>
                        <m:t>𝑇</m:t>
                      </m:r>
                      <m:r>
                        <a:rPr lang="en-US" b="0" i="1" smtClean="0">
                          <a:latin typeface="Cambria Math" panose="02040503050406030204" pitchFamily="18" charset="0"/>
                          <a:ea typeface="DengXian" panose="02010600030101010101" pitchFamily="2" charset="-122"/>
                          <a:cs typeface="Times New Roman" panose="020206030504050203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𝛽</m:t>
                          </m:r>
                        </m:e>
                        <m:sub>
                          <m:r>
                            <a:rPr lang="en-US" i="1">
                              <a:latin typeface="Cambria Math" panose="02040503050406030204" pitchFamily="18" charset="0"/>
                              <a:ea typeface="DengXian" panose="02010600030101010101" pitchFamily="2" charset="-122"/>
                              <a:cs typeface="Times New Roman" panose="02020603050405020304" pitchFamily="18" charset="0"/>
                            </a:rPr>
                            <m:t>𝑗𝑘</m:t>
                          </m:r>
                        </m:sub>
                      </m:sSub>
                      <m:r>
                        <a:rPr lang="en-US" i="1">
                          <a:latin typeface="Cambria Math" panose="02040503050406030204" pitchFamily="18" charset="0"/>
                          <a:ea typeface="DengXian" panose="02010600030101010101" pitchFamily="2" charset="-122"/>
                          <a:cs typeface="Times New Roman" panose="02020603050405020304" pitchFamily="18" charset="0"/>
                        </a:rPr>
                        <m:t>∼</m:t>
                      </m:r>
                      <m:r>
                        <a:rPr lang="en-US" i="1">
                          <a:latin typeface="Cambria Math" panose="02040503050406030204" pitchFamily="18" charset="0"/>
                          <a:ea typeface="DengXian" panose="02010600030101010101" pitchFamily="2" charset="-122"/>
                          <a:cs typeface="Times New Roman" panose="02020603050405020304" pitchFamily="18" charset="0"/>
                        </a:rPr>
                        <m:t>𝑁</m:t>
                      </m:r>
                      <m:d>
                        <m:dPr>
                          <m:ctrlPr>
                            <a:rPr lang="en-US" i="1">
                              <a:latin typeface="Cambria Math" panose="02040503050406030204" pitchFamily="18" charset="0"/>
                              <a:ea typeface="DengXian" panose="02010600030101010101" pitchFamily="2" charset="-122"/>
                              <a:cs typeface="Times New Roman" panose="02020603050405020304" pitchFamily="18" charset="0"/>
                            </a:rPr>
                          </m:ctrlPr>
                        </m:dPr>
                        <m:e>
                          <m:r>
                            <a:rPr lang="en-US" b="0" i="1" smtClean="0">
                              <a:latin typeface="Cambria Math" panose="02040503050406030204" pitchFamily="18" charset="0"/>
                              <a:ea typeface="DengXian" panose="02010600030101010101" pitchFamily="2" charset="-122"/>
                              <a:cs typeface="Times New Roman" panose="02020603050405020304" pitchFamily="18" charset="0"/>
                            </a:rPr>
                            <m:t>0</m:t>
                          </m:r>
                          <m:r>
                            <a:rPr lang="en-US" i="1">
                              <a:latin typeface="Cambria Math" panose="02040503050406030204" pitchFamily="18" charset="0"/>
                              <a:ea typeface="DengXian" panose="02010600030101010101" pitchFamily="2" charset="-122"/>
                              <a:cs typeface="Times New Roman" panose="02020603050405020304" pitchFamily="18" charset="0"/>
                            </a:rPr>
                            <m:t>,1</m:t>
                          </m:r>
                        </m:e>
                      </m:d>
                      <m:r>
                        <a:rPr lang="en-US" i="1">
                          <a:latin typeface="Cambria Math" panose="02040503050406030204" pitchFamily="18" charset="0"/>
                          <a:ea typeface="DengXian" panose="02010600030101010101" pitchFamily="2" charset="-122"/>
                          <a:cs typeface="Times New Roman" panose="02020603050405020304" pitchFamily="18" charset="0"/>
                        </a:rPr>
                        <m:t> </m:t>
                      </m:r>
                      <m:r>
                        <a:rPr lang="en-US" i="1">
                          <a:latin typeface="Cambria Math" panose="02040503050406030204" pitchFamily="18" charset="0"/>
                          <a:ea typeface="DengXian" panose="02010600030101010101" pitchFamily="2" charset="-122"/>
                          <a:cs typeface="Times New Roman" panose="02020603050405020304" pitchFamily="18" charset="0"/>
                        </a:rPr>
                        <m:t>𝑇</m:t>
                      </m:r>
                      <m:r>
                        <a:rPr lang="en-US" i="1">
                          <a:latin typeface="Cambria Math" panose="02040503050406030204" pitchFamily="18" charset="0"/>
                          <a:ea typeface="DengXian" panose="02010600030101010101" pitchFamily="2" charset="-122"/>
                          <a:cs typeface="Times New Roman" panose="02020603050405020304" pitchFamily="18" charset="0"/>
                        </a:rPr>
                        <m:t>(,0)</m:t>
                      </m:r>
                    </m:oMath>
                  </m:oMathPara>
                </a14:m>
                <a:endParaRPr lang="en-US" dirty="0">
                  <a:ea typeface="DengXian"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𝛽</m:t>
                          </m:r>
                        </m:e>
                        <m:sub>
                          <m:r>
                            <a:rPr lang="en-US" i="1">
                              <a:latin typeface="Cambria Math" panose="02040503050406030204" pitchFamily="18" charset="0"/>
                              <a:ea typeface="DengXian" panose="02010600030101010101" pitchFamily="2" charset="-122"/>
                              <a:cs typeface="Times New Roman" panose="02020603050405020304" pitchFamily="18" charset="0"/>
                            </a:rPr>
                            <m:t>𝑗𝑘</m:t>
                          </m:r>
                          <m:sSup>
                            <m:sSupPr>
                              <m:ctrlPr>
                                <a:rPr lang="en-US"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b="0" i="1" smtClean="0">
                                  <a:latin typeface="Cambria Math" panose="02040503050406030204" pitchFamily="18" charset="0"/>
                                  <a:ea typeface="DengXian" panose="02010600030101010101" pitchFamily="2" charset="-122"/>
                                  <a:cs typeface="Times New Roman" panose="02020603050405020304" pitchFamily="18" charset="0"/>
                                </a:rPr>
                                <m:t>𝑘</m:t>
                              </m:r>
                            </m:e>
                            <m:sup>
                              <m:r>
                                <a:rPr lang="en-US" b="0" i="1" smtClean="0">
                                  <a:latin typeface="Cambria Math" panose="02040503050406030204" pitchFamily="18" charset="0"/>
                                  <a:ea typeface="DengXian" panose="02010600030101010101" pitchFamily="2" charset="-122"/>
                                  <a:cs typeface="Times New Roman" panose="02020603050405020304" pitchFamily="18" charset="0"/>
                                </a:rPr>
                                <m:t>′</m:t>
                              </m:r>
                            </m:sup>
                          </m:sSup>
                        </m:sub>
                      </m:sSub>
                      <m:r>
                        <a:rPr lang="en-US" b="0" i="1" smtClean="0">
                          <a:latin typeface="Cambria Math" panose="02040503050406030204" pitchFamily="18" charset="0"/>
                          <a:ea typeface="DengXian" panose="02010600030101010101" pitchFamily="2" charset="-122"/>
                          <a:cs typeface="Times New Roman" panose="02020603050405020304" pitchFamily="18" charset="0"/>
                        </a:rPr>
                        <m:t>∼</m:t>
                      </m:r>
                      <m:r>
                        <a:rPr lang="en-US" b="0" i="1" smtClean="0">
                          <a:latin typeface="Cambria Math" panose="02040503050406030204" pitchFamily="18" charset="0"/>
                          <a:ea typeface="DengXian" panose="02010600030101010101" pitchFamily="2" charset="-122"/>
                          <a:cs typeface="Times New Roman" panose="02020603050405020304" pitchFamily="18" charset="0"/>
                        </a:rPr>
                        <m:t>𝑁</m:t>
                      </m:r>
                      <m:r>
                        <a:rPr lang="en-US" b="0" i="1" smtClean="0">
                          <a:latin typeface="Cambria Math" panose="02040503050406030204" pitchFamily="18" charset="0"/>
                          <a:ea typeface="DengXian" panose="02010600030101010101" pitchFamily="2" charset="-122"/>
                          <a:cs typeface="Times New Roman" panose="02020603050405020304" pitchFamily="18" charset="0"/>
                        </a:rPr>
                        <m:t>(0,1)</m:t>
                      </m:r>
                    </m:oMath>
                  </m:oMathPara>
                </a14:m>
                <a:endParaRPr lang="en-US" dirty="0">
                  <a:ea typeface="DengXian" panose="02010600030101010101" pitchFamily="2" charset="-122"/>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93CE3C39-80A8-154E-9FE3-1F8341935363}"/>
                  </a:ext>
                </a:extLst>
              </p:cNvPr>
              <p:cNvSpPr txBox="1">
                <a:spLocks noRot="1" noChangeAspect="1" noMove="1" noResize="1" noEditPoints="1" noAdjustHandles="1" noChangeArrowheads="1" noChangeShapeType="1" noTextEdit="1"/>
              </p:cNvSpPr>
              <p:nvPr/>
            </p:nvSpPr>
            <p:spPr>
              <a:xfrm>
                <a:off x="363984" y="3296594"/>
                <a:ext cx="2927838" cy="1313565"/>
              </a:xfrm>
              <a:prstGeom prst="rect">
                <a:avLst/>
              </a:prstGeom>
              <a:blipFill>
                <a:blip r:embed="rId4"/>
                <a:stretch>
                  <a:fillRect b="-3846"/>
                </a:stretch>
              </a:blipFill>
            </p:spPr>
            <p:txBody>
              <a:bodyPr/>
              <a:lstStyle/>
              <a:p>
                <a:r>
                  <a:rPr lang="en-US">
                    <a:noFill/>
                  </a:rPr>
                  <a:t> </a:t>
                </a:r>
              </a:p>
            </p:txBody>
          </p:sp>
        </mc:Fallback>
      </mc:AlternateContent>
      <p:graphicFrame>
        <p:nvGraphicFramePr>
          <p:cNvPr id="19" name="Table 18">
            <a:extLst>
              <a:ext uri="{FF2B5EF4-FFF2-40B4-BE49-F238E27FC236}">
                <a16:creationId xmlns:a16="http://schemas.microsoft.com/office/drawing/2014/main" id="{CEE77F55-3DCA-9A45-920E-42057E133D14}"/>
              </a:ext>
            </a:extLst>
          </p:cNvPr>
          <p:cNvGraphicFramePr>
            <a:graphicFrameLocks noGrp="1"/>
          </p:cNvGraphicFramePr>
          <p:nvPr>
            <p:extLst>
              <p:ext uri="{D42A27DB-BD31-4B8C-83A1-F6EECF244321}">
                <p14:modId xmlns:p14="http://schemas.microsoft.com/office/powerpoint/2010/main" val="3647914891"/>
              </p:ext>
            </p:extLst>
          </p:nvPr>
        </p:nvGraphicFramePr>
        <p:xfrm>
          <a:off x="3552091" y="2766202"/>
          <a:ext cx="7798780" cy="2649864"/>
        </p:xfrm>
        <a:graphic>
          <a:graphicData uri="http://schemas.openxmlformats.org/drawingml/2006/table">
            <a:tbl>
              <a:tblPr firstRow="1" firstCol="1" bandRow="1">
                <a:tableStyleId>{5C22544A-7EE6-4342-B048-85BDC9FD1C3A}</a:tableStyleId>
              </a:tblPr>
              <a:tblGrid>
                <a:gridCol w="1085590">
                  <a:extLst>
                    <a:ext uri="{9D8B030D-6E8A-4147-A177-3AD203B41FA5}">
                      <a16:colId xmlns:a16="http://schemas.microsoft.com/office/drawing/2014/main" val="3536972141"/>
                    </a:ext>
                  </a:extLst>
                </a:gridCol>
                <a:gridCol w="1087150">
                  <a:extLst>
                    <a:ext uri="{9D8B030D-6E8A-4147-A177-3AD203B41FA5}">
                      <a16:colId xmlns:a16="http://schemas.microsoft.com/office/drawing/2014/main" val="1467297791"/>
                    </a:ext>
                  </a:extLst>
                </a:gridCol>
                <a:gridCol w="1087150">
                  <a:extLst>
                    <a:ext uri="{9D8B030D-6E8A-4147-A177-3AD203B41FA5}">
                      <a16:colId xmlns:a16="http://schemas.microsoft.com/office/drawing/2014/main" val="662841737"/>
                    </a:ext>
                  </a:extLst>
                </a:gridCol>
                <a:gridCol w="1087150">
                  <a:extLst>
                    <a:ext uri="{9D8B030D-6E8A-4147-A177-3AD203B41FA5}">
                      <a16:colId xmlns:a16="http://schemas.microsoft.com/office/drawing/2014/main" val="3980626529"/>
                    </a:ext>
                  </a:extLst>
                </a:gridCol>
                <a:gridCol w="1087150">
                  <a:extLst>
                    <a:ext uri="{9D8B030D-6E8A-4147-A177-3AD203B41FA5}">
                      <a16:colId xmlns:a16="http://schemas.microsoft.com/office/drawing/2014/main" val="1900980273"/>
                    </a:ext>
                  </a:extLst>
                </a:gridCol>
                <a:gridCol w="1280560">
                  <a:extLst>
                    <a:ext uri="{9D8B030D-6E8A-4147-A177-3AD203B41FA5}">
                      <a16:colId xmlns:a16="http://schemas.microsoft.com/office/drawing/2014/main" val="2354516654"/>
                    </a:ext>
                  </a:extLst>
                </a:gridCol>
                <a:gridCol w="1084030">
                  <a:extLst>
                    <a:ext uri="{9D8B030D-6E8A-4147-A177-3AD203B41FA5}">
                      <a16:colId xmlns:a16="http://schemas.microsoft.com/office/drawing/2014/main" val="365178450"/>
                    </a:ext>
                  </a:extLst>
                </a:gridCol>
              </a:tblGrid>
              <a:tr h="587640">
                <a:tc>
                  <a:txBody>
                    <a:bodyPr/>
                    <a:lstStyle/>
                    <a:p>
                      <a:pPr algn="ctr"/>
                      <a:r>
                        <a:rPr lang="en-US" sz="1100">
                          <a:effectLst/>
                        </a:rPr>
                        <a:t># of Examinees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Random Error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Item Time Intensity</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Main Time Effects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Two-way Interactive Effect</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Three-way Interactive Effects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Item Discrimination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93586931"/>
                  </a:ext>
                </a:extLst>
              </a:tr>
              <a:tr h="229136">
                <a:tc rowSpan="3">
                  <a:txBody>
                    <a:bodyPr/>
                    <a:lstStyle/>
                    <a:p>
                      <a:r>
                        <a:rPr lang="en-US" sz="1100">
                          <a:effectLst/>
                        </a:rPr>
                        <a:t> </a:t>
                      </a:r>
                      <a:endParaRPr lang="en-US" sz="1200">
                        <a:effectLst/>
                      </a:endParaRPr>
                    </a:p>
                    <a:p>
                      <a:pPr algn="ctr"/>
                      <a:r>
                        <a:rPr lang="en-US" sz="11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0.139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0.198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0.326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0.417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0.165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31259856"/>
                  </a:ext>
                </a:extLst>
              </a:tr>
              <a:tr h="229136">
                <a:tc vMerge="1">
                  <a:txBody>
                    <a:bodyPr/>
                    <a:lstStyle/>
                    <a:p>
                      <a:endParaRPr lang="en-US"/>
                    </a:p>
                  </a:txBody>
                  <a:tcPr/>
                </a:tc>
                <a:tc>
                  <a:txBody>
                    <a:bodyPr/>
                    <a:lstStyle/>
                    <a:p>
                      <a:pPr algn="ctr"/>
                      <a:r>
                        <a:rPr lang="en-US" sz="1100">
                          <a:effectLst/>
                        </a:rPr>
                        <a:t>20%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0.341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0.421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0.588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0.849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0.303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527149037"/>
                  </a:ext>
                </a:extLst>
              </a:tr>
              <a:tr h="229136">
                <a:tc vMerge="1">
                  <a:txBody>
                    <a:bodyPr/>
                    <a:lstStyle/>
                    <a:p>
                      <a:endParaRPr lang="en-US"/>
                    </a:p>
                  </a:txBody>
                  <a:tcPr/>
                </a:tc>
                <a:tc>
                  <a:txBody>
                    <a:bodyPr/>
                    <a:lstStyle/>
                    <a:p>
                      <a:pPr algn="ctr"/>
                      <a:r>
                        <a:rPr lang="en-US" sz="1100">
                          <a:effectLst/>
                        </a:rPr>
                        <a:t>50%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0.739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0.716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1.028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0.803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0.427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325801951"/>
                  </a:ext>
                </a:extLst>
              </a:tr>
              <a:tr h="229136">
                <a:tc rowSpan="3">
                  <a:txBody>
                    <a:bodyPr/>
                    <a:lstStyle/>
                    <a:p>
                      <a:pPr algn="ctr"/>
                      <a:r>
                        <a:rPr lang="en-US" sz="1100">
                          <a:effectLst/>
                        </a:rPr>
                        <a:t>500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0.109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0.135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dirty="0">
                          <a:effectLst/>
                        </a:rPr>
                        <a:t>0.200</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0.284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0.174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593050582"/>
                  </a:ext>
                </a:extLst>
              </a:tr>
              <a:tr h="229136">
                <a:tc vMerge="1">
                  <a:txBody>
                    <a:bodyPr/>
                    <a:lstStyle/>
                    <a:p>
                      <a:endParaRPr lang="en-US"/>
                    </a:p>
                  </a:txBody>
                  <a:tcPr/>
                </a:tc>
                <a:tc>
                  <a:txBody>
                    <a:bodyPr/>
                    <a:lstStyle/>
                    <a:p>
                      <a:pPr algn="ctr"/>
                      <a:r>
                        <a:rPr lang="en-US" sz="1100">
                          <a:effectLst/>
                        </a:rPr>
                        <a:t>20%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0.359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0.411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0.516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0.601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0.26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899784939"/>
                  </a:ext>
                </a:extLst>
              </a:tr>
              <a:tr h="229136">
                <a:tc vMerge="1">
                  <a:txBody>
                    <a:bodyPr/>
                    <a:lstStyle/>
                    <a:p>
                      <a:endParaRPr lang="en-US"/>
                    </a:p>
                  </a:txBody>
                  <a:tcPr/>
                </a:tc>
                <a:tc>
                  <a:txBody>
                    <a:bodyPr/>
                    <a:lstStyle/>
                    <a:p>
                      <a:pPr algn="ctr"/>
                      <a:r>
                        <a:rPr lang="en-US" sz="1100">
                          <a:effectLst/>
                        </a:rPr>
                        <a:t>50%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0.833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0.863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0.873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0.780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0.398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994622187"/>
                  </a:ext>
                </a:extLst>
              </a:tr>
              <a:tr h="229136">
                <a:tc rowSpan="3">
                  <a:txBody>
                    <a:bodyPr/>
                    <a:lstStyle/>
                    <a:p>
                      <a:pPr algn="ctr"/>
                      <a:r>
                        <a:rPr lang="en-US" sz="1100">
                          <a:effectLst/>
                        </a:rPr>
                        <a:t>1000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0.101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0.130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0.189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0.247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0.183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35337228"/>
                  </a:ext>
                </a:extLst>
              </a:tr>
              <a:tr h="229136">
                <a:tc vMerge="1">
                  <a:txBody>
                    <a:bodyPr/>
                    <a:lstStyle/>
                    <a:p>
                      <a:endParaRPr lang="en-US"/>
                    </a:p>
                  </a:txBody>
                  <a:tcPr/>
                </a:tc>
                <a:tc>
                  <a:txBody>
                    <a:bodyPr/>
                    <a:lstStyle/>
                    <a:p>
                      <a:pPr algn="ctr"/>
                      <a:r>
                        <a:rPr lang="en-US" sz="1100">
                          <a:effectLst/>
                        </a:rPr>
                        <a:t>20%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0.368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0.412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0.521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0.609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0.301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708985458"/>
                  </a:ext>
                </a:extLst>
              </a:tr>
              <a:tr h="229136">
                <a:tc vMerge="1">
                  <a:txBody>
                    <a:bodyPr/>
                    <a:lstStyle/>
                    <a:p>
                      <a:endParaRPr lang="en-US"/>
                    </a:p>
                  </a:txBody>
                  <a:tcPr/>
                </a:tc>
                <a:tc>
                  <a:txBody>
                    <a:bodyPr/>
                    <a:lstStyle/>
                    <a:p>
                      <a:pPr algn="ctr"/>
                      <a:r>
                        <a:rPr lang="en-US" sz="1100">
                          <a:effectLst/>
                        </a:rPr>
                        <a:t>50%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effectLst/>
                        </a:rPr>
                        <a:t>0.821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0.918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0.799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a:effectLst/>
                        </a:rPr>
                        <a:t>0.609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r>
                        <a:rPr lang="en-US" sz="1100" dirty="0">
                          <a:effectLst/>
                        </a:rPr>
                        <a:t>0.369</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204304322"/>
                  </a:ext>
                </a:extLst>
              </a:tr>
            </a:tbl>
          </a:graphicData>
        </a:graphic>
      </p:graphicFrame>
    </p:spTree>
    <p:extLst>
      <p:ext uri="{BB962C8B-B14F-4D97-AF65-F5344CB8AC3E}">
        <p14:creationId xmlns:p14="http://schemas.microsoft.com/office/powerpoint/2010/main" val="6818797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7442871"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Simulation Studies: Latent Attribute Profile </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65A4753-0F8B-F447-B382-9D47B768EF2C}"/>
              </a:ext>
            </a:extLst>
          </p:cNvPr>
          <p:cNvSpPr txBox="1"/>
          <p:nvPr/>
        </p:nvSpPr>
        <p:spPr>
          <a:xfrm>
            <a:off x="114300" y="1114378"/>
            <a:ext cx="11816862" cy="923330"/>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DengXian" panose="02010600030101010101" pitchFamily="2" charset="-122"/>
              </a:rPr>
              <a:t>Parameter Recovery Performance of Latent Attribute Profile under Different Conditions</a:t>
            </a:r>
            <a:r>
              <a:rPr lang="en-US" dirty="0">
                <a:latin typeface="Times New Roman" panose="02020603050405020304" pitchFamily="18" charset="0"/>
                <a:ea typeface="DengXian" panose="02010600030101010101" pitchFamily="2" charset="-122"/>
              </a:rPr>
              <a:t>.</a:t>
            </a:r>
          </a:p>
          <a:p>
            <a:pPr marL="285750" indent="-285750">
              <a:buFont typeface="Arial" panose="020B0604020202020204" pitchFamily="34" charset="0"/>
              <a:buChar char="•"/>
            </a:pPr>
            <a:r>
              <a:rPr lang="en-US" dirty="0">
                <a:latin typeface="Times New Roman" panose="02020603050405020304" pitchFamily="18" charset="0"/>
                <a:ea typeface="DengXian" panose="02010600030101010101" pitchFamily="2" charset="-122"/>
              </a:rPr>
              <a:t>Two different factors are considered: number of examinees and length of exam.  </a:t>
            </a:r>
          </a:p>
          <a:p>
            <a:pPr marL="285750" indent="-285750">
              <a:buFont typeface="Arial" panose="020B0604020202020204" pitchFamily="34" charset="0"/>
              <a:buChar char="•"/>
            </a:pPr>
            <a:r>
              <a:rPr lang="en-US" dirty="0">
                <a:latin typeface="Times New Roman" panose="02020603050405020304" pitchFamily="18" charset="0"/>
                <a:ea typeface="DengXian" panose="02010600030101010101" pitchFamily="2" charset="-122"/>
              </a:rPr>
              <a:t>A high-stack condition is assumed. The number of attributes is assumed to be 3.</a:t>
            </a: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CE3C39-80A8-154E-9FE3-1F8341935363}"/>
                  </a:ext>
                </a:extLst>
              </p:cNvPr>
              <p:cNvSpPr txBox="1"/>
              <p:nvPr/>
            </p:nvSpPr>
            <p:spPr>
              <a:xfrm>
                <a:off x="363984" y="3296594"/>
                <a:ext cx="2927838" cy="13135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𝛽</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𝑗</m:t>
                          </m:r>
                          <m:r>
                            <a:rPr lang="en-US" sz="1800" i="1">
                              <a:effectLst/>
                              <a:latin typeface="Cambria Math" panose="02040503050406030204" pitchFamily="18" charset="0"/>
                              <a:ea typeface="DengXian" panose="02010600030101010101" pitchFamily="2" charset="-122"/>
                              <a:cs typeface="Times New Roman" panose="02020603050405020304" pitchFamily="18" charset="0"/>
                            </a:rPr>
                            <m:t>0</m:t>
                          </m:r>
                        </m:sub>
                      </m:sSub>
                      <m:r>
                        <a:rPr lang="en-US" sz="1800" b="0" i="1" smtClean="0">
                          <a:effectLst/>
                          <a:latin typeface="Cambria Math" panose="02040503050406030204" pitchFamily="18" charset="0"/>
                          <a:ea typeface="DengXian" panose="02010600030101010101" pitchFamily="2" charset="-122"/>
                          <a:cs typeface="Times New Roman" panose="02020603050405020304" pitchFamily="18" charset="0"/>
                        </a:rPr>
                        <m:t>∼</m:t>
                      </m:r>
                      <m:r>
                        <a:rPr lang="en-US" sz="1800" b="0" i="1" smtClean="0">
                          <a:effectLst/>
                          <a:latin typeface="Cambria Math" panose="02040503050406030204" pitchFamily="18" charset="0"/>
                          <a:ea typeface="DengXian" panose="02010600030101010101" pitchFamily="2" charset="-122"/>
                          <a:cs typeface="Times New Roman" panose="02020603050405020304" pitchFamily="18" charset="0"/>
                        </a:rPr>
                        <m:t>𝑁</m:t>
                      </m:r>
                      <m:d>
                        <m:dPr>
                          <m:ctrlPr>
                            <a:rPr lang="en-US" sz="1800" b="0" i="1" smtClean="0">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1800" b="0" i="1" smtClean="0">
                              <a:effectLst/>
                              <a:latin typeface="Cambria Math" panose="02040503050406030204" pitchFamily="18" charset="0"/>
                              <a:ea typeface="DengXian" panose="02010600030101010101" pitchFamily="2" charset="-122"/>
                              <a:cs typeface="Times New Roman" panose="02020603050405020304" pitchFamily="18" charset="0"/>
                            </a:rPr>
                            <m:t>0,1</m:t>
                          </m:r>
                        </m:e>
                      </m:d>
                    </m:oMath>
                  </m:oMathPara>
                </a14:m>
                <a:endParaRPr lang="en-US" sz="1800" b="0" dirty="0">
                  <a:effectLst/>
                  <a:ea typeface="DengXian"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ea typeface="DengXian" panose="02010600030101010101" pitchFamily="2" charset="-122"/>
                              <a:cs typeface="Times New Roman" panose="02020603050405020304" pitchFamily="18" charset="0"/>
                            </a:rPr>
                            <m:t>𝜎</m:t>
                          </m:r>
                        </m:e>
                        <m:sub>
                          <m:r>
                            <a:rPr lang="en-US" i="1">
                              <a:latin typeface="Cambria Math" panose="02040503050406030204" pitchFamily="18" charset="0"/>
                              <a:ea typeface="DengXian" panose="02010600030101010101" pitchFamily="2" charset="-122"/>
                              <a:cs typeface="Times New Roman" panose="02020603050405020304" pitchFamily="18" charset="0"/>
                            </a:rPr>
                            <m:t>𝑗</m:t>
                          </m:r>
                        </m:sub>
                        <m:sup>
                          <m:r>
                            <a:rPr lang="en-US" i="1">
                              <a:latin typeface="Cambria Math" panose="02040503050406030204" pitchFamily="18" charset="0"/>
                              <a:ea typeface="DengXian" panose="02010600030101010101" pitchFamily="2" charset="-122"/>
                              <a:cs typeface="Times New Roman" panose="02020603050405020304" pitchFamily="18" charset="0"/>
                            </a:rPr>
                            <m:t>2</m:t>
                          </m:r>
                        </m:sup>
                      </m:sSubSup>
                      <m:r>
                        <a:rPr lang="en-US" b="0" i="1" smtClean="0">
                          <a:latin typeface="Cambria Math" panose="02040503050406030204" pitchFamily="18" charset="0"/>
                          <a:ea typeface="DengXian" panose="02010600030101010101" pitchFamily="2" charset="-122"/>
                          <a:cs typeface="Times New Roman" panose="02020603050405020304" pitchFamily="18" charset="0"/>
                        </a:rPr>
                        <m:t>∼</m:t>
                      </m:r>
                      <m:r>
                        <a:rPr lang="en-US" b="0" i="1" smtClean="0">
                          <a:latin typeface="Cambria Math" panose="02040503050406030204" pitchFamily="18" charset="0"/>
                          <a:ea typeface="DengXian" panose="02010600030101010101" pitchFamily="2" charset="-122"/>
                          <a:cs typeface="Times New Roman" panose="02020603050405020304" pitchFamily="18" charset="0"/>
                        </a:rPr>
                        <m:t>𝑁</m:t>
                      </m:r>
                      <m:d>
                        <m:dPr>
                          <m:ctrlPr>
                            <a:rPr lang="en-US" b="0" i="1" smtClean="0">
                              <a:latin typeface="Cambria Math" panose="02040503050406030204" pitchFamily="18" charset="0"/>
                              <a:ea typeface="DengXian" panose="02010600030101010101" pitchFamily="2" charset="-122"/>
                              <a:cs typeface="Times New Roman" panose="02020603050405020304" pitchFamily="18" charset="0"/>
                            </a:rPr>
                          </m:ctrlPr>
                        </m:dPr>
                        <m:e>
                          <m:r>
                            <a:rPr lang="en-US" b="0" i="1" smtClean="0">
                              <a:latin typeface="Cambria Math" panose="02040503050406030204" pitchFamily="18" charset="0"/>
                              <a:ea typeface="DengXian" panose="02010600030101010101" pitchFamily="2" charset="-122"/>
                              <a:cs typeface="Times New Roman" panose="02020603050405020304" pitchFamily="18" charset="0"/>
                            </a:rPr>
                            <m:t>1.875,1</m:t>
                          </m:r>
                        </m:e>
                      </m:d>
                      <m:r>
                        <a:rPr lang="en-US" b="0" i="1" smtClean="0">
                          <a:latin typeface="Cambria Math" panose="02040503050406030204" pitchFamily="18" charset="0"/>
                          <a:ea typeface="DengXian" panose="02010600030101010101" pitchFamily="2" charset="-122"/>
                          <a:cs typeface="Times New Roman" panose="02020603050405020304" pitchFamily="18" charset="0"/>
                        </a:rPr>
                        <m:t> </m:t>
                      </m:r>
                      <m:r>
                        <a:rPr lang="en-US" b="0" i="1" smtClean="0">
                          <a:latin typeface="Cambria Math" panose="02040503050406030204" pitchFamily="18" charset="0"/>
                          <a:ea typeface="DengXian" panose="02010600030101010101" pitchFamily="2" charset="-122"/>
                          <a:cs typeface="Times New Roman" panose="02020603050405020304" pitchFamily="18" charset="0"/>
                        </a:rPr>
                        <m:t>𝑇</m:t>
                      </m:r>
                      <m:r>
                        <a:rPr lang="en-US" b="0" i="1" smtClean="0">
                          <a:latin typeface="Cambria Math" panose="02040503050406030204" pitchFamily="18" charset="0"/>
                          <a:ea typeface="DengXian" panose="02010600030101010101" pitchFamily="2" charset="-122"/>
                          <a:cs typeface="Times New Roman" panose="020206030504050203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𝛽</m:t>
                          </m:r>
                        </m:e>
                        <m:sub>
                          <m:r>
                            <a:rPr lang="en-US" i="1">
                              <a:latin typeface="Cambria Math" panose="02040503050406030204" pitchFamily="18" charset="0"/>
                              <a:ea typeface="DengXian" panose="02010600030101010101" pitchFamily="2" charset="-122"/>
                              <a:cs typeface="Times New Roman" panose="02020603050405020304" pitchFamily="18" charset="0"/>
                            </a:rPr>
                            <m:t>𝑗𝑘</m:t>
                          </m:r>
                        </m:sub>
                      </m:sSub>
                      <m:r>
                        <a:rPr lang="en-US" i="1">
                          <a:latin typeface="Cambria Math" panose="02040503050406030204" pitchFamily="18" charset="0"/>
                          <a:ea typeface="DengXian" panose="02010600030101010101" pitchFamily="2" charset="-122"/>
                          <a:cs typeface="Times New Roman" panose="02020603050405020304" pitchFamily="18" charset="0"/>
                        </a:rPr>
                        <m:t>∼</m:t>
                      </m:r>
                      <m:r>
                        <a:rPr lang="en-US" i="1">
                          <a:latin typeface="Cambria Math" panose="02040503050406030204" pitchFamily="18" charset="0"/>
                          <a:ea typeface="DengXian" panose="02010600030101010101" pitchFamily="2" charset="-122"/>
                          <a:cs typeface="Times New Roman" panose="02020603050405020304" pitchFamily="18" charset="0"/>
                        </a:rPr>
                        <m:t>𝑁</m:t>
                      </m:r>
                      <m:d>
                        <m:dPr>
                          <m:ctrlPr>
                            <a:rPr lang="en-US" i="1">
                              <a:latin typeface="Cambria Math" panose="02040503050406030204" pitchFamily="18" charset="0"/>
                              <a:ea typeface="DengXian" panose="02010600030101010101" pitchFamily="2" charset="-122"/>
                              <a:cs typeface="Times New Roman" panose="02020603050405020304" pitchFamily="18" charset="0"/>
                            </a:rPr>
                          </m:ctrlPr>
                        </m:dPr>
                        <m:e>
                          <m:r>
                            <a:rPr lang="en-US" b="0" i="1" smtClean="0">
                              <a:latin typeface="Cambria Math" panose="02040503050406030204" pitchFamily="18" charset="0"/>
                              <a:ea typeface="DengXian" panose="02010600030101010101" pitchFamily="2" charset="-122"/>
                              <a:cs typeface="Times New Roman" panose="02020603050405020304" pitchFamily="18" charset="0"/>
                            </a:rPr>
                            <m:t>0</m:t>
                          </m:r>
                          <m:r>
                            <a:rPr lang="en-US" i="1">
                              <a:latin typeface="Cambria Math" panose="02040503050406030204" pitchFamily="18" charset="0"/>
                              <a:ea typeface="DengXian" panose="02010600030101010101" pitchFamily="2" charset="-122"/>
                              <a:cs typeface="Times New Roman" panose="02020603050405020304" pitchFamily="18" charset="0"/>
                            </a:rPr>
                            <m:t>,1</m:t>
                          </m:r>
                        </m:e>
                      </m:d>
                      <m:r>
                        <a:rPr lang="en-US" i="1">
                          <a:latin typeface="Cambria Math" panose="02040503050406030204" pitchFamily="18" charset="0"/>
                          <a:ea typeface="DengXian" panose="02010600030101010101" pitchFamily="2" charset="-122"/>
                          <a:cs typeface="Times New Roman" panose="02020603050405020304" pitchFamily="18" charset="0"/>
                        </a:rPr>
                        <m:t> </m:t>
                      </m:r>
                      <m:r>
                        <a:rPr lang="en-US" i="1">
                          <a:latin typeface="Cambria Math" panose="02040503050406030204" pitchFamily="18" charset="0"/>
                          <a:ea typeface="DengXian" panose="02010600030101010101" pitchFamily="2" charset="-122"/>
                          <a:cs typeface="Times New Roman" panose="02020603050405020304" pitchFamily="18" charset="0"/>
                        </a:rPr>
                        <m:t>𝑇</m:t>
                      </m:r>
                      <m:r>
                        <a:rPr lang="en-US" i="1">
                          <a:latin typeface="Cambria Math" panose="02040503050406030204" pitchFamily="18" charset="0"/>
                          <a:ea typeface="DengXian" panose="02010600030101010101" pitchFamily="2" charset="-122"/>
                          <a:cs typeface="Times New Roman" panose="02020603050405020304" pitchFamily="18" charset="0"/>
                        </a:rPr>
                        <m:t>(,0)</m:t>
                      </m:r>
                    </m:oMath>
                  </m:oMathPara>
                </a14:m>
                <a:endParaRPr lang="en-US" dirty="0">
                  <a:ea typeface="DengXian"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𝛽</m:t>
                          </m:r>
                        </m:e>
                        <m:sub>
                          <m:r>
                            <a:rPr lang="en-US" i="1">
                              <a:latin typeface="Cambria Math" panose="02040503050406030204" pitchFamily="18" charset="0"/>
                              <a:ea typeface="DengXian" panose="02010600030101010101" pitchFamily="2" charset="-122"/>
                              <a:cs typeface="Times New Roman" panose="02020603050405020304" pitchFamily="18" charset="0"/>
                            </a:rPr>
                            <m:t>𝑗𝑘</m:t>
                          </m:r>
                          <m:sSup>
                            <m:sSupPr>
                              <m:ctrlPr>
                                <a:rPr lang="en-US"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b="0" i="1" smtClean="0">
                                  <a:latin typeface="Cambria Math" panose="02040503050406030204" pitchFamily="18" charset="0"/>
                                  <a:ea typeface="DengXian" panose="02010600030101010101" pitchFamily="2" charset="-122"/>
                                  <a:cs typeface="Times New Roman" panose="02020603050405020304" pitchFamily="18" charset="0"/>
                                </a:rPr>
                                <m:t>𝑘</m:t>
                              </m:r>
                            </m:e>
                            <m:sup>
                              <m:r>
                                <a:rPr lang="en-US" b="0" i="1" smtClean="0">
                                  <a:latin typeface="Cambria Math" panose="02040503050406030204" pitchFamily="18" charset="0"/>
                                  <a:ea typeface="DengXian" panose="02010600030101010101" pitchFamily="2" charset="-122"/>
                                  <a:cs typeface="Times New Roman" panose="02020603050405020304" pitchFamily="18" charset="0"/>
                                </a:rPr>
                                <m:t>′</m:t>
                              </m:r>
                            </m:sup>
                          </m:sSup>
                        </m:sub>
                      </m:sSub>
                      <m:r>
                        <a:rPr lang="en-US" b="0" i="1" smtClean="0">
                          <a:latin typeface="Cambria Math" panose="02040503050406030204" pitchFamily="18" charset="0"/>
                          <a:ea typeface="DengXian" panose="02010600030101010101" pitchFamily="2" charset="-122"/>
                          <a:cs typeface="Times New Roman" panose="02020603050405020304" pitchFamily="18" charset="0"/>
                        </a:rPr>
                        <m:t>∼</m:t>
                      </m:r>
                      <m:r>
                        <a:rPr lang="en-US" b="0" i="1" smtClean="0">
                          <a:latin typeface="Cambria Math" panose="02040503050406030204" pitchFamily="18" charset="0"/>
                          <a:ea typeface="DengXian" panose="02010600030101010101" pitchFamily="2" charset="-122"/>
                          <a:cs typeface="Times New Roman" panose="02020603050405020304" pitchFamily="18" charset="0"/>
                        </a:rPr>
                        <m:t>𝑁</m:t>
                      </m:r>
                      <m:r>
                        <a:rPr lang="en-US" b="0" i="1" smtClean="0">
                          <a:latin typeface="Cambria Math" panose="02040503050406030204" pitchFamily="18" charset="0"/>
                          <a:ea typeface="DengXian" panose="02010600030101010101" pitchFamily="2" charset="-122"/>
                          <a:cs typeface="Times New Roman" panose="02020603050405020304" pitchFamily="18" charset="0"/>
                        </a:rPr>
                        <m:t>(0,1)</m:t>
                      </m:r>
                    </m:oMath>
                  </m:oMathPara>
                </a14:m>
                <a:endParaRPr lang="en-US" dirty="0">
                  <a:ea typeface="DengXian" panose="02010600030101010101" pitchFamily="2" charset="-122"/>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93CE3C39-80A8-154E-9FE3-1F8341935363}"/>
                  </a:ext>
                </a:extLst>
              </p:cNvPr>
              <p:cNvSpPr txBox="1">
                <a:spLocks noRot="1" noChangeAspect="1" noMove="1" noResize="1" noEditPoints="1" noAdjustHandles="1" noChangeArrowheads="1" noChangeShapeType="1" noTextEdit="1"/>
              </p:cNvSpPr>
              <p:nvPr/>
            </p:nvSpPr>
            <p:spPr>
              <a:xfrm>
                <a:off x="363984" y="3296594"/>
                <a:ext cx="2927838" cy="1313565"/>
              </a:xfrm>
              <a:prstGeom prst="rect">
                <a:avLst/>
              </a:prstGeom>
              <a:blipFill>
                <a:blip r:embed="rId4"/>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84AD6B50-C2F7-6E4E-83F1-F7B8B7365626}"/>
                  </a:ext>
                </a:extLst>
              </p:cNvPr>
              <p:cNvGraphicFramePr>
                <a:graphicFrameLocks noGrp="1"/>
              </p:cNvGraphicFramePr>
              <p:nvPr>
                <p:extLst>
                  <p:ext uri="{D42A27DB-BD31-4B8C-83A1-F6EECF244321}">
                    <p14:modId xmlns:p14="http://schemas.microsoft.com/office/powerpoint/2010/main" val="3094834287"/>
                  </p:ext>
                </p:extLst>
              </p:nvPr>
            </p:nvGraphicFramePr>
            <p:xfrm>
              <a:off x="3965330" y="2497015"/>
              <a:ext cx="6512811" cy="2323277"/>
            </p:xfrm>
            <a:graphic>
              <a:graphicData uri="http://schemas.openxmlformats.org/drawingml/2006/table">
                <a:tbl>
                  <a:tblPr firstRow="1" firstCol="1" bandRow="1">
                    <a:tableStyleId>{5C22544A-7EE6-4342-B048-85BDC9FD1C3A}</a:tableStyleId>
                  </a:tblPr>
                  <a:tblGrid>
                    <a:gridCol w="1085120">
                      <a:extLst>
                        <a:ext uri="{9D8B030D-6E8A-4147-A177-3AD203B41FA5}">
                          <a16:colId xmlns:a16="http://schemas.microsoft.com/office/drawing/2014/main" val="177013642"/>
                        </a:ext>
                      </a:extLst>
                    </a:gridCol>
                    <a:gridCol w="1085120">
                      <a:extLst>
                        <a:ext uri="{9D8B030D-6E8A-4147-A177-3AD203B41FA5}">
                          <a16:colId xmlns:a16="http://schemas.microsoft.com/office/drawing/2014/main" val="1511475964"/>
                        </a:ext>
                      </a:extLst>
                    </a:gridCol>
                    <a:gridCol w="1085120">
                      <a:extLst>
                        <a:ext uri="{9D8B030D-6E8A-4147-A177-3AD203B41FA5}">
                          <a16:colId xmlns:a16="http://schemas.microsoft.com/office/drawing/2014/main" val="3712514356"/>
                        </a:ext>
                      </a:extLst>
                    </a:gridCol>
                    <a:gridCol w="1085817">
                      <a:extLst>
                        <a:ext uri="{9D8B030D-6E8A-4147-A177-3AD203B41FA5}">
                          <a16:colId xmlns:a16="http://schemas.microsoft.com/office/drawing/2014/main" val="2230554714"/>
                        </a:ext>
                      </a:extLst>
                    </a:gridCol>
                    <a:gridCol w="1085817">
                      <a:extLst>
                        <a:ext uri="{9D8B030D-6E8A-4147-A177-3AD203B41FA5}">
                          <a16:colId xmlns:a16="http://schemas.microsoft.com/office/drawing/2014/main" val="2297695143"/>
                        </a:ext>
                      </a:extLst>
                    </a:gridCol>
                    <a:gridCol w="1085817">
                      <a:extLst>
                        <a:ext uri="{9D8B030D-6E8A-4147-A177-3AD203B41FA5}">
                          <a16:colId xmlns:a16="http://schemas.microsoft.com/office/drawing/2014/main" val="2713198457"/>
                        </a:ext>
                      </a:extLst>
                    </a:gridCol>
                  </a:tblGrid>
                  <a:tr h="211207">
                    <a:tc rowSpan="2">
                      <a:txBody>
                        <a:bodyPr/>
                        <a:lstStyle/>
                        <a:p>
                          <a:pPr algn="ctr"/>
                          <a:r>
                            <a:rPr lang="en-US" sz="1200">
                              <a:effectLst/>
                            </a:rPr>
                            <a:t># of examinees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rowSpan="2">
                      <a:txBody>
                        <a:bodyPr/>
                        <a:lstStyle/>
                        <a:p>
                          <a:pPr algn="ctr"/>
                          <a:r>
                            <a:rPr lang="en-US" sz="1200">
                              <a:effectLst/>
                            </a:rPr>
                            <a:t>Length of Exam</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gridSpan="3">
                      <a:txBody>
                        <a:bodyPr/>
                        <a:lstStyle/>
                        <a:p>
                          <a:pPr algn="ctr"/>
                          <a:r>
                            <a:rPr lang="en-US" sz="1200" dirty="0">
                              <a:effectLst/>
                            </a:rPr>
                            <a:t>ACAs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rowSpan="2">
                      <a:txBody>
                        <a:bodyPr/>
                        <a:lstStyle/>
                        <a:p>
                          <a:pPr algn="ctr"/>
                          <a:r>
                            <a:rPr lang="en-US" sz="1200">
                              <a:effectLst/>
                            </a:rPr>
                            <a:t>PCA</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7222733"/>
                      </a:ext>
                    </a:extLst>
                  </a:tr>
                  <a:tr h="211207">
                    <a:tc vMerge="1">
                      <a:txBody>
                        <a:bodyPr/>
                        <a:lstStyle/>
                        <a:p>
                          <a:endParaRPr lang="en-US"/>
                        </a:p>
                      </a:txBody>
                      <a:tcPr/>
                    </a:tc>
                    <a:tc vMerge="1">
                      <a:txBody>
                        <a:bodyPr/>
                        <a:lstStyle/>
                        <a:p>
                          <a:endParaRPr 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𝛼</m:t>
                                    </m:r>
                                  </m:e>
                                  <m:sub>
                                    <m:r>
                                      <a:rPr lang="en-US" sz="1200">
                                        <a:effectLst/>
                                        <a:latin typeface="Cambria Math" panose="02040503050406030204" pitchFamily="18" charset="0"/>
                                      </a:rPr>
                                      <m:t>1</m:t>
                                    </m:r>
                                  </m:sub>
                                </m:sSub>
                              </m:oMath>
                            </m:oMathPara>
                          </a14:m>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𝛼</m:t>
                                    </m:r>
                                  </m:e>
                                  <m:sub>
                                    <m:r>
                                      <a:rPr lang="en-US" sz="1200">
                                        <a:effectLst/>
                                        <a:latin typeface="Cambria Math" panose="02040503050406030204" pitchFamily="18" charset="0"/>
                                      </a:rPr>
                                      <m:t>2</m:t>
                                    </m:r>
                                  </m:sub>
                                </m:sSub>
                              </m:oMath>
                            </m:oMathPara>
                          </a14:m>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𝛼</m:t>
                                    </m:r>
                                  </m:e>
                                  <m:sub>
                                    <m:r>
                                      <a:rPr lang="en-US" sz="1200">
                                        <a:effectLst/>
                                        <a:latin typeface="Cambria Math" panose="02040503050406030204" pitchFamily="18" charset="0"/>
                                      </a:rPr>
                                      <m:t>3</m:t>
                                    </m:r>
                                  </m:sub>
                                </m:sSub>
                              </m:oMath>
                            </m:oMathPara>
                          </a14:m>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326584565"/>
                      </a:ext>
                    </a:extLst>
                  </a:tr>
                  <a:tr h="211207">
                    <a:tc rowSpan="3">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.950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.960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.940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.910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40451572"/>
                      </a:ext>
                    </a:extLst>
                  </a:tr>
                  <a:tr h="211207">
                    <a:tc vMerge="1">
                      <a:txBody>
                        <a:bodyPr/>
                        <a:lstStyle/>
                        <a:p>
                          <a:endParaRPr lang="en-US"/>
                        </a:p>
                      </a:txBody>
                      <a:tcPr/>
                    </a:tc>
                    <a:tc>
                      <a:txBody>
                        <a:bodyPr/>
                        <a:lstStyle/>
                        <a:p>
                          <a:pPr algn="ctr"/>
                          <a:r>
                            <a:rPr lang="en-US" sz="1200">
                              <a:effectLst/>
                            </a:rPr>
                            <a:t>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35224989"/>
                      </a:ext>
                    </a:extLst>
                  </a:tr>
                  <a:tr h="211207">
                    <a:tc vMerge="1">
                      <a:txBody>
                        <a:bodyPr/>
                        <a:lstStyle/>
                        <a:p>
                          <a:endParaRPr lang="en-US"/>
                        </a:p>
                      </a:txBody>
                      <a:tcPr/>
                    </a:tc>
                    <a:tc>
                      <a:txBody>
                        <a:bodyPr/>
                        <a:lstStyle/>
                        <a:p>
                          <a:pPr algn="ctr"/>
                          <a:r>
                            <a:rPr lang="en-US" sz="1200">
                              <a:effectLst/>
                            </a:rPr>
                            <a:t>35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08601223"/>
                      </a:ext>
                    </a:extLst>
                  </a:tr>
                  <a:tr h="211207">
                    <a:tc rowSpan="3">
                      <a:txBody>
                        <a:bodyPr/>
                        <a:lstStyle/>
                        <a:p>
                          <a:pPr algn="ctr"/>
                          <a:r>
                            <a:rPr lang="en-US" sz="1200">
                              <a:effectLst/>
                            </a:rPr>
                            <a:t>500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.940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.905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.970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.858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86864448"/>
                      </a:ext>
                    </a:extLst>
                  </a:tr>
                  <a:tr h="211207">
                    <a:tc vMerge="1">
                      <a:txBody>
                        <a:bodyPr/>
                        <a:lstStyle/>
                        <a:p>
                          <a:endParaRPr lang="en-US"/>
                        </a:p>
                      </a:txBody>
                      <a:tcPr/>
                    </a:tc>
                    <a:tc>
                      <a:txBody>
                        <a:bodyPr/>
                        <a:lstStyle/>
                        <a:p>
                          <a:pPr algn="ctr"/>
                          <a:r>
                            <a:rPr lang="en-US" sz="1200">
                              <a:effectLst/>
                            </a:rPr>
                            <a:t>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94017549"/>
                      </a:ext>
                    </a:extLst>
                  </a:tr>
                  <a:tr h="211207">
                    <a:tc vMerge="1">
                      <a:txBody>
                        <a:bodyPr/>
                        <a:lstStyle/>
                        <a:p>
                          <a:endParaRPr lang="en-US"/>
                        </a:p>
                      </a:txBody>
                      <a:tcPr/>
                    </a:tc>
                    <a:tc>
                      <a:txBody>
                        <a:bodyPr/>
                        <a:lstStyle/>
                        <a:p>
                          <a:pPr algn="ctr"/>
                          <a:r>
                            <a:rPr lang="en-US" sz="1200">
                              <a:effectLst/>
                            </a:rPr>
                            <a:t>35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4211195"/>
                      </a:ext>
                    </a:extLst>
                  </a:tr>
                  <a:tr h="211207">
                    <a:tc rowSpan="3">
                      <a:txBody>
                        <a:bodyPr/>
                        <a:lstStyle/>
                        <a:p>
                          <a:pPr algn="ctr"/>
                          <a:r>
                            <a:rPr lang="en-US" sz="1200">
                              <a:effectLst/>
                            </a:rPr>
                            <a:t>1000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.940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.905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.974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 858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74816506"/>
                      </a:ext>
                    </a:extLst>
                  </a:tr>
                  <a:tr h="211207">
                    <a:tc vMerge="1">
                      <a:txBody>
                        <a:bodyPr/>
                        <a:lstStyle/>
                        <a:p>
                          <a:endParaRPr lang="en-US"/>
                        </a:p>
                      </a:txBody>
                      <a:tcPr/>
                    </a:tc>
                    <a:tc>
                      <a:txBody>
                        <a:bodyPr/>
                        <a:lstStyle/>
                        <a:p>
                          <a:pPr algn="ctr"/>
                          <a:r>
                            <a:rPr lang="en-US" sz="1200">
                              <a:effectLst/>
                            </a:rPr>
                            <a:t>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43455355"/>
                      </a:ext>
                    </a:extLst>
                  </a:tr>
                  <a:tr h="211207">
                    <a:tc vMerge="1">
                      <a:txBody>
                        <a:bodyPr/>
                        <a:lstStyle/>
                        <a:p>
                          <a:endParaRPr lang="en-US"/>
                        </a:p>
                      </a:txBody>
                      <a:tcPr/>
                    </a:tc>
                    <a:tc>
                      <a:txBody>
                        <a:bodyPr/>
                        <a:lstStyle/>
                        <a:p>
                          <a:pPr algn="ctr"/>
                          <a:r>
                            <a:rPr lang="en-US" sz="1200">
                              <a:effectLst/>
                            </a:rPr>
                            <a:t>35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dirty="0">
                              <a:effectLst/>
                            </a:rPr>
                            <a:t>1.00</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97865916"/>
                      </a:ext>
                    </a:extLst>
                  </a:tr>
                </a:tbl>
              </a:graphicData>
            </a:graphic>
          </p:graphicFrame>
        </mc:Choice>
        <mc:Fallback xmlns="">
          <p:graphicFrame>
            <p:nvGraphicFramePr>
              <p:cNvPr id="2" name="Table 1">
                <a:extLst>
                  <a:ext uri="{FF2B5EF4-FFF2-40B4-BE49-F238E27FC236}">
                    <a16:creationId xmlns:a16="http://schemas.microsoft.com/office/drawing/2014/main" id="{84AD6B50-C2F7-6E4E-83F1-F7B8B7365626}"/>
                  </a:ext>
                </a:extLst>
              </p:cNvPr>
              <p:cNvGraphicFramePr>
                <a:graphicFrameLocks noGrp="1"/>
              </p:cNvGraphicFramePr>
              <p:nvPr>
                <p:extLst>
                  <p:ext uri="{D42A27DB-BD31-4B8C-83A1-F6EECF244321}">
                    <p14:modId xmlns:p14="http://schemas.microsoft.com/office/powerpoint/2010/main" val="3094834287"/>
                  </p:ext>
                </p:extLst>
              </p:nvPr>
            </p:nvGraphicFramePr>
            <p:xfrm>
              <a:off x="3965330" y="2497015"/>
              <a:ext cx="6512811" cy="2323277"/>
            </p:xfrm>
            <a:graphic>
              <a:graphicData uri="http://schemas.openxmlformats.org/drawingml/2006/table">
                <a:tbl>
                  <a:tblPr firstRow="1" firstCol="1" bandRow="1">
                    <a:tableStyleId>{5C22544A-7EE6-4342-B048-85BDC9FD1C3A}</a:tableStyleId>
                  </a:tblPr>
                  <a:tblGrid>
                    <a:gridCol w="1085120">
                      <a:extLst>
                        <a:ext uri="{9D8B030D-6E8A-4147-A177-3AD203B41FA5}">
                          <a16:colId xmlns:a16="http://schemas.microsoft.com/office/drawing/2014/main" val="177013642"/>
                        </a:ext>
                      </a:extLst>
                    </a:gridCol>
                    <a:gridCol w="1085120">
                      <a:extLst>
                        <a:ext uri="{9D8B030D-6E8A-4147-A177-3AD203B41FA5}">
                          <a16:colId xmlns:a16="http://schemas.microsoft.com/office/drawing/2014/main" val="1511475964"/>
                        </a:ext>
                      </a:extLst>
                    </a:gridCol>
                    <a:gridCol w="1085120">
                      <a:extLst>
                        <a:ext uri="{9D8B030D-6E8A-4147-A177-3AD203B41FA5}">
                          <a16:colId xmlns:a16="http://schemas.microsoft.com/office/drawing/2014/main" val="3712514356"/>
                        </a:ext>
                      </a:extLst>
                    </a:gridCol>
                    <a:gridCol w="1085817">
                      <a:extLst>
                        <a:ext uri="{9D8B030D-6E8A-4147-A177-3AD203B41FA5}">
                          <a16:colId xmlns:a16="http://schemas.microsoft.com/office/drawing/2014/main" val="2230554714"/>
                        </a:ext>
                      </a:extLst>
                    </a:gridCol>
                    <a:gridCol w="1085817">
                      <a:extLst>
                        <a:ext uri="{9D8B030D-6E8A-4147-A177-3AD203B41FA5}">
                          <a16:colId xmlns:a16="http://schemas.microsoft.com/office/drawing/2014/main" val="2297695143"/>
                        </a:ext>
                      </a:extLst>
                    </a:gridCol>
                    <a:gridCol w="1085817">
                      <a:extLst>
                        <a:ext uri="{9D8B030D-6E8A-4147-A177-3AD203B41FA5}">
                          <a16:colId xmlns:a16="http://schemas.microsoft.com/office/drawing/2014/main" val="2713198457"/>
                        </a:ext>
                      </a:extLst>
                    </a:gridCol>
                  </a:tblGrid>
                  <a:tr h="211207">
                    <a:tc rowSpan="2">
                      <a:txBody>
                        <a:bodyPr/>
                        <a:lstStyle/>
                        <a:p>
                          <a:pPr algn="ctr"/>
                          <a:r>
                            <a:rPr lang="en-US" sz="1200">
                              <a:effectLst/>
                            </a:rPr>
                            <a:t># of examinees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rowSpan="2">
                      <a:txBody>
                        <a:bodyPr/>
                        <a:lstStyle/>
                        <a:p>
                          <a:pPr algn="ctr"/>
                          <a:r>
                            <a:rPr lang="en-US" sz="1200">
                              <a:effectLst/>
                            </a:rPr>
                            <a:t>Length of Exam</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gridSpan="3">
                      <a:txBody>
                        <a:bodyPr/>
                        <a:lstStyle/>
                        <a:p>
                          <a:pPr algn="ctr"/>
                          <a:r>
                            <a:rPr lang="en-US" sz="1200" dirty="0">
                              <a:effectLst/>
                            </a:rPr>
                            <a:t>ACAs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rowSpan="2">
                      <a:txBody>
                        <a:bodyPr/>
                        <a:lstStyle/>
                        <a:p>
                          <a:pPr algn="ctr"/>
                          <a:r>
                            <a:rPr lang="en-US" sz="1200">
                              <a:effectLst/>
                            </a:rPr>
                            <a:t>PCA</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7222733"/>
                      </a:ext>
                    </a:extLst>
                  </a:tr>
                  <a:tr h="211207">
                    <a:tc vMerge="1">
                      <a:txBody>
                        <a:bodyPr/>
                        <a:lstStyle/>
                        <a:p>
                          <a:endParaRPr lang="en-US"/>
                        </a:p>
                      </a:txBody>
                      <a:tcPr/>
                    </a:tc>
                    <a:tc vMerge="1">
                      <a:txBody>
                        <a:bodyPr/>
                        <a:lstStyle/>
                        <a:p>
                          <a:endParaRPr lang="en-US"/>
                        </a:p>
                      </a:txBody>
                      <a:tcPr/>
                    </a:tc>
                    <a:tc>
                      <a:txBody>
                        <a:bodyPr/>
                        <a:lstStyle/>
                        <a:p>
                          <a:endParaRPr lang="en-US"/>
                        </a:p>
                      </a:txBody>
                      <a:tcPr marL="68580" marR="68580" marT="0" marB="0" anchor="ctr">
                        <a:blipFill>
                          <a:blip r:embed="rId5"/>
                          <a:stretch>
                            <a:fillRect l="-200000" t="-125000" r="-301163" b="-981250"/>
                          </a:stretch>
                        </a:blipFill>
                      </a:tcPr>
                    </a:tc>
                    <a:tc>
                      <a:txBody>
                        <a:bodyPr/>
                        <a:lstStyle/>
                        <a:p>
                          <a:endParaRPr lang="en-US"/>
                        </a:p>
                      </a:txBody>
                      <a:tcPr marL="68580" marR="68580" marT="0" marB="0" anchor="ctr">
                        <a:blipFill>
                          <a:blip r:embed="rId5"/>
                          <a:stretch>
                            <a:fillRect l="-300000" t="-125000" r="-201163" b="-981250"/>
                          </a:stretch>
                        </a:blipFill>
                      </a:tcPr>
                    </a:tc>
                    <a:tc>
                      <a:txBody>
                        <a:bodyPr/>
                        <a:lstStyle/>
                        <a:p>
                          <a:endParaRPr lang="en-US"/>
                        </a:p>
                      </a:txBody>
                      <a:tcPr marL="68580" marR="68580" marT="0" marB="0" anchor="ctr">
                        <a:blipFill>
                          <a:blip r:embed="rId5"/>
                          <a:stretch>
                            <a:fillRect l="-404706" t="-125000" r="-103529" b="-981250"/>
                          </a:stretch>
                        </a:blipFill>
                      </a:tcPr>
                    </a:tc>
                    <a:tc vMerge="1">
                      <a:txBody>
                        <a:bodyPr/>
                        <a:lstStyle/>
                        <a:p>
                          <a:endParaRPr lang="en-US"/>
                        </a:p>
                      </a:txBody>
                      <a:tcPr/>
                    </a:tc>
                    <a:extLst>
                      <a:ext uri="{0D108BD9-81ED-4DB2-BD59-A6C34878D82A}">
                        <a16:rowId xmlns:a16="http://schemas.microsoft.com/office/drawing/2014/main" val="2326584565"/>
                      </a:ext>
                    </a:extLst>
                  </a:tr>
                  <a:tr h="211207">
                    <a:tc rowSpan="3">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.950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.960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.940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.910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40451572"/>
                      </a:ext>
                    </a:extLst>
                  </a:tr>
                  <a:tr h="211207">
                    <a:tc vMerge="1">
                      <a:txBody>
                        <a:bodyPr/>
                        <a:lstStyle/>
                        <a:p>
                          <a:endParaRPr lang="en-US"/>
                        </a:p>
                      </a:txBody>
                      <a:tcPr/>
                    </a:tc>
                    <a:tc>
                      <a:txBody>
                        <a:bodyPr/>
                        <a:lstStyle/>
                        <a:p>
                          <a:pPr algn="ctr"/>
                          <a:r>
                            <a:rPr lang="en-US" sz="1200">
                              <a:effectLst/>
                            </a:rPr>
                            <a:t>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35224989"/>
                      </a:ext>
                    </a:extLst>
                  </a:tr>
                  <a:tr h="211207">
                    <a:tc vMerge="1">
                      <a:txBody>
                        <a:bodyPr/>
                        <a:lstStyle/>
                        <a:p>
                          <a:endParaRPr lang="en-US"/>
                        </a:p>
                      </a:txBody>
                      <a:tcPr/>
                    </a:tc>
                    <a:tc>
                      <a:txBody>
                        <a:bodyPr/>
                        <a:lstStyle/>
                        <a:p>
                          <a:pPr algn="ctr"/>
                          <a:r>
                            <a:rPr lang="en-US" sz="1200">
                              <a:effectLst/>
                            </a:rPr>
                            <a:t>35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08601223"/>
                      </a:ext>
                    </a:extLst>
                  </a:tr>
                  <a:tr h="211207">
                    <a:tc rowSpan="3">
                      <a:txBody>
                        <a:bodyPr/>
                        <a:lstStyle/>
                        <a:p>
                          <a:pPr algn="ctr"/>
                          <a:r>
                            <a:rPr lang="en-US" sz="1200">
                              <a:effectLst/>
                            </a:rPr>
                            <a:t>500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.940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.905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.970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.858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86864448"/>
                      </a:ext>
                    </a:extLst>
                  </a:tr>
                  <a:tr h="211207">
                    <a:tc vMerge="1">
                      <a:txBody>
                        <a:bodyPr/>
                        <a:lstStyle/>
                        <a:p>
                          <a:endParaRPr lang="en-US"/>
                        </a:p>
                      </a:txBody>
                      <a:tcPr/>
                    </a:tc>
                    <a:tc>
                      <a:txBody>
                        <a:bodyPr/>
                        <a:lstStyle/>
                        <a:p>
                          <a:pPr algn="ctr"/>
                          <a:r>
                            <a:rPr lang="en-US" sz="1200">
                              <a:effectLst/>
                            </a:rPr>
                            <a:t>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94017549"/>
                      </a:ext>
                    </a:extLst>
                  </a:tr>
                  <a:tr h="211207">
                    <a:tc vMerge="1">
                      <a:txBody>
                        <a:bodyPr/>
                        <a:lstStyle/>
                        <a:p>
                          <a:endParaRPr lang="en-US"/>
                        </a:p>
                      </a:txBody>
                      <a:tcPr/>
                    </a:tc>
                    <a:tc>
                      <a:txBody>
                        <a:bodyPr/>
                        <a:lstStyle/>
                        <a:p>
                          <a:pPr algn="ctr"/>
                          <a:r>
                            <a:rPr lang="en-US" sz="1200">
                              <a:effectLst/>
                            </a:rPr>
                            <a:t>35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4211195"/>
                      </a:ext>
                    </a:extLst>
                  </a:tr>
                  <a:tr h="211207">
                    <a:tc rowSpan="3">
                      <a:txBody>
                        <a:bodyPr/>
                        <a:lstStyle/>
                        <a:p>
                          <a:pPr algn="ctr"/>
                          <a:r>
                            <a:rPr lang="en-US" sz="1200">
                              <a:effectLst/>
                            </a:rPr>
                            <a:t>1000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.940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.905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.974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 858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74816506"/>
                      </a:ext>
                    </a:extLst>
                  </a:tr>
                  <a:tr h="211207">
                    <a:tc vMerge="1">
                      <a:txBody>
                        <a:bodyPr/>
                        <a:lstStyle/>
                        <a:p>
                          <a:endParaRPr lang="en-US"/>
                        </a:p>
                      </a:txBody>
                      <a:tcPr/>
                    </a:tc>
                    <a:tc>
                      <a:txBody>
                        <a:bodyPr/>
                        <a:lstStyle/>
                        <a:p>
                          <a:pPr algn="ctr"/>
                          <a:r>
                            <a:rPr lang="en-US" sz="1200">
                              <a:effectLst/>
                            </a:rPr>
                            <a:t>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.995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43455355"/>
                      </a:ext>
                    </a:extLst>
                  </a:tr>
                  <a:tr h="211207">
                    <a:tc vMerge="1">
                      <a:txBody>
                        <a:bodyPr/>
                        <a:lstStyle/>
                        <a:p>
                          <a:endParaRPr lang="en-US"/>
                        </a:p>
                      </a:txBody>
                      <a:tcPr/>
                    </a:tc>
                    <a:tc>
                      <a:txBody>
                        <a:bodyPr/>
                        <a:lstStyle/>
                        <a:p>
                          <a:pPr algn="ctr"/>
                          <a:r>
                            <a:rPr lang="en-US" sz="1200">
                              <a:effectLst/>
                            </a:rPr>
                            <a:t>35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a:effectLst/>
                            </a:rPr>
                            <a:t>1.00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200" dirty="0">
                              <a:effectLst/>
                            </a:rPr>
                            <a:t>1.00</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97865916"/>
                      </a:ext>
                    </a:extLst>
                  </a:tr>
                </a:tbl>
              </a:graphicData>
            </a:graphic>
          </p:graphicFrame>
        </mc:Fallback>
      </mc:AlternateContent>
    </p:spTree>
    <p:extLst>
      <p:ext uri="{BB962C8B-B14F-4D97-AF65-F5344CB8AC3E}">
        <p14:creationId xmlns:p14="http://schemas.microsoft.com/office/powerpoint/2010/main" val="417801673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3334374"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Real Data Analysis</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A4B586C-1615-A442-ADAA-E4AB9078B0A0}"/>
                  </a:ext>
                </a:extLst>
              </p:cNvPr>
              <p:cNvSpPr txBox="1"/>
              <p:nvPr/>
            </p:nvSpPr>
            <p:spPr>
              <a:xfrm>
                <a:off x="272562" y="1107762"/>
                <a:ext cx="11658600" cy="1200329"/>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DengXian" panose="02010600030101010101" pitchFamily="2" charset="-122"/>
                  </a:rPr>
                  <a:t>A sample from PISA 2012, which include both binary RA and RT, is used. </a:t>
                </a:r>
                <a:endParaRPr lang="en-US" dirty="0">
                  <a:latin typeface="Times New Roman" panose="02020603050405020304" pitchFamily="18" charset="0"/>
                  <a:ea typeface="DengXian" panose="02010600030101010101" pitchFamily="2" charset="-122"/>
                </a:endParaRPr>
              </a:p>
              <a:p>
                <a:pPr marL="285750" indent="-285750">
                  <a:buFont typeface="Arial" panose="020B0604020202020204" pitchFamily="34" charset="0"/>
                  <a:buChar char="•"/>
                </a:pPr>
                <a:r>
                  <a:rPr lang="en-US" sz="1800" dirty="0">
                    <a:effectLst/>
                    <a:latin typeface="Times New Roman" panose="02020603050405020304" pitchFamily="18" charset="0"/>
                    <a:ea typeface="DengXian" panose="02010600030101010101" pitchFamily="2" charset="-122"/>
                  </a:rPr>
                  <a:t>We take the specification of CDM-RT for low-stack condition. </a:t>
                </a:r>
              </a:p>
              <a:p>
                <a:pPr marL="285750" indent="-285750">
                  <a:buFont typeface="Arial" panose="020B0604020202020204" pitchFamily="34" charset="0"/>
                  <a:buChar char="•"/>
                </a:pPr>
                <a:r>
                  <a:rPr lang="en-US" dirty="0">
                    <a:latin typeface="Times New Roman" panose="02020603050405020304" pitchFamily="18" charset="0"/>
                    <a:ea typeface="DengXian" panose="02010600030101010101" pitchFamily="2" charset="-122"/>
                  </a:rPr>
                  <a:t>Seven attributes are assessed: change and relationships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𝛼</m:t>
                        </m:r>
                      </m:e>
                      <m:sub>
                        <m:r>
                          <a:rPr lang="en-US" i="1">
                            <a:latin typeface="Cambria Math" panose="02040503050406030204" pitchFamily="18" charset="0"/>
                            <a:ea typeface="DengXian" panose="02010600030101010101" pitchFamily="2" charset="-122"/>
                            <a:cs typeface="Times New Roman" panose="02020603050405020304" pitchFamily="18" charset="0"/>
                          </a:rPr>
                          <m:t>1</m:t>
                        </m:r>
                      </m:sub>
                    </m:sSub>
                  </m:oMath>
                </a14:m>
                <a:r>
                  <a:rPr lang="en-US" dirty="0">
                    <a:latin typeface="Times New Roman" panose="02020603050405020304" pitchFamily="18" charset="0"/>
                    <a:ea typeface="DengXian" panose="02010600030101010101" pitchFamily="2" charset="-122"/>
                  </a:rPr>
                  <a:t>), quantity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𝛼</m:t>
                        </m:r>
                      </m:e>
                      <m:sub>
                        <m:r>
                          <a:rPr lang="en-US" i="1">
                            <a:latin typeface="Cambria Math" panose="02040503050406030204" pitchFamily="18" charset="0"/>
                            <a:ea typeface="DengXian" panose="02010600030101010101" pitchFamily="2" charset="-122"/>
                            <a:cs typeface="Times New Roman" panose="02020603050405020304" pitchFamily="18" charset="0"/>
                          </a:rPr>
                          <m:t>2</m:t>
                        </m:r>
                      </m:sub>
                    </m:sSub>
                  </m:oMath>
                </a14:m>
                <a:r>
                  <a:rPr lang="en-US" dirty="0">
                    <a:latin typeface="Times New Roman" panose="02020603050405020304" pitchFamily="18" charset="0"/>
                    <a:ea typeface="DengXian" panose="02010600030101010101" pitchFamily="2" charset="-122"/>
                  </a:rPr>
                  <a:t>), space and shape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𝛼</m:t>
                        </m:r>
                      </m:e>
                      <m:sub>
                        <m:r>
                          <a:rPr lang="en-US" i="1">
                            <a:latin typeface="Cambria Math" panose="02040503050406030204" pitchFamily="18" charset="0"/>
                            <a:ea typeface="DengXian" panose="02010600030101010101" pitchFamily="2" charset="-122"/>
                            <a:cs typeface="Times New Roman" panose="02020603050405020304" pitchFamily="18" charset="0"/>
                          </a:rPr>
                          <m:t>3</m:t>
                        </m:r>
                      </m:sub>
                    </m:sSub>
                  </m:oMath>
                </a14:m>
                <a:r>
                  <a:rPr lang="en-US" dirty="0">
                    <a:latin typeface="Times New Roman" panose="02020603050405020304" pitchFamily="18" charset="0"/>
                    <a:ea typeface="DengXian" panose="02010600030101010101" pitchFamily="2" charset="-122"/>
                  </a:rPr>
                  <a:t>), uncertainty and data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𝛼</m:t>
                        </m:r>
                      </m:e>
                      <m:sub>
                        <m:r>
                          <a:rPr lang="en-US" i="1">
                            <a:latin typeface="Cambria Math" panose="02040503050406030204" pitchFamily="18" charset="0"/>
                            <a:ea typeface="DengXian" panose="02010600030101010101" pitchFamily="2" charset="-122"/>
                            <a:cs typeface="Times New Roman" panose="02020603050405020304" pitchFamily="18" charset="0"/>
                          </a:rPr>
                          <m:t>4</m:t>
                        </m:r>
                      </m:sub>
                    </m:sSub>
                  </m:oMath>
                </a14:m>
                <a:r>
                  <a:rPr lang="en-US" dirty="0">
                    <a:latin typeface="Times New Roman" panose="02020603050405020304" pitchFamily="18" charset="0"/>
                    <a:ea typeface="DengXian" panose="02010600030101010101" pitchFamily="2" charset="-122"/>
                  </a:rPr>
                  <a:t>), occupational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𝛼</m:t>
                        </m:r>
                      </m:e>
                      <m:sub>
                        <m:r>
                          <a:rPr lang="en-US" i="1">
                            <a:latin typeface="Cambria Math" panose="02040503050406030204" pitchFamily="18" charset="0"/>
                            <a:ea typeface="DengXian" panose="02010600030101010101" pitchFamily="2" charset="-122"/>
                            <a:cs typeface="Times New Roman" panose="02020603050405020304" pitchFamily="18" charset="0"/>
                          </a:rPr>
                          <m:t>5</m:t>
                        </m:r>
                      </m:sub>
                    </m:sSub>
                  </m:oMath>
                </a14:m>
                <a:r>
                  <a:rPr lang="en-US" dirty="0">
                    <a:latin typeface="Times New Roman" panose="02020603050405020304" pitchFamily="18" charset="0"/>
                    <a:ea typeface="DengXian" panose="02010600030101010101" pitchFamily="2" charset="-122"/>
                  </a:rPr>
                  <a:t>), societal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𝛼</m:t>
                        </m:r>
                      </m:e>
                      <m:sub>
                        <m:r>
                          <a:rPr lang="en-US" i="1">
                            <a:latin typeface="Cambria Math" panose="02040503050406030204" pitchFamily="18" charset="0"/>
                            <a:ea typeface="DengXian" panose="02010600030101010101" pitchFamily="2" charset="-122"/>
                            <a:cs typeface="Times New Roman" panose="02020603050405020304" pitchFamily="18" charset="0"/>
                          </a:rPr>
                          <m:t>6</m:t>
                        </m:r>
                      </m:sub>
                    </m:sSub>
                  </m:oMath>
                </a14:m>
                <a:r>
                  <a:rPr lang="en-US" dirty="0">
                    <a:latin typeface="Times New Roman" panose="02020603050405020304" pitchFamily="18" charset="0"/>
                    <a:ea typeface="DengXian" panose="02010600030101010101" pitchFamily="2" charset="-122"/>
                  </a:rPr>
                  <a:t>), and scientific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𝛼</m:t>
                        </m:r>
                      </m:e>
                      <m:sub>
                        <m:r>
                          <a:rPr lang="en-US" i="1">
                            <a:latin typeface="Cambria Math" panose="02040503050406030204" pitchFamily="18" charset="0"/>
                            <a:ea typeface="DengXian" panose="02010600030101010101" pitchFamily="2" charset="-122"/>
                            <a:cs typeface="Times New Roman" panose="02020603050405020304" pitchFamily="18" charset="0"/>
                          </a:rPr>
                          <m:t>7</m:t>
                        </m:r>
                      </m:sub>
                    </m:sSub>
                  </m:oMath>
                </a14:m>
                <a:r>
                  <a:rPr lang="en-US" dirty="0">
                    <a:latin typeface="Times New Roman" panose="02020603050405020304" pitchFamily="18" charset="0"/>
                    <a:ea typeface="DengXian" panose="02010600030101010101" pitchFamily="2" charset="-122"/>
                  </a:rPr>
                  <a:t>). </a:t>
                </a:r>
                <a:endParaRPr lang="en-US" dirty="0"/>
              </a:p>
            </p:txBody>
          </p:sp>
        </mc:Choice>
        <mc:Fallback xmlns="">
          <p:sp>
            <p:nvSpPr>
              <p:cNvPr id="5" name="TextBox 4">
                <a:extLst>
                  <a:ext uri="{FF2B5EF4-FFF2-40B4-BE49-F238E27FC236}">
                    <a16:creationId xmlns:a16="http://schemas.microsoft.com/office/drawing/2014/main" id="{2A4B586C-1615-A442-ADAA-E4AB9078B0A0}"/>
                  </a:ext>
                </a:extLst>
              </p:cNvPr>
              <p:cNvSpPr txBox="1">
                <a:spLocks noRot="1" noChangeAspect="1" noMove="1" noResize="1" noEditPoints="1" noAdjustHandles="1" noChangeArrowheads="1" noChangeShapeType="1" noTextEdit="1"/>
              </p:cNvSpPr>
              <p:nvPr/>
            </p:nvSpPr>
            <p:spPr>
              <a:xfrm>
                <a:off x="272562" y="1107762"/>
                <a:ext cx="11658600" cy="1200329"/>
              </a:xfrm>
              <a:prstGeom prst="rect">
                <a:avLst/>
              </a:prstGeom>
              <a:blipFill>
                <a:blip r:embed="rId4"/>
                <a:stretch>
                  <a:fillRect l="-326" t="-3158"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ABD4FA65-5E00-0D47-B80A-C530ADAE38D0}"/>
                  </a:ext>
                </a:extLst>
              </p:cNvPr>
              <p:cNvGraphicFramePr>
                <a:graphicFrameLocks noGrp="1"/>
              </p:cNvGraphicFramePr>
              <p:nvPr>
                <p:extLst>
                  <p:ext uri="{D42A27DB-BD31-4B8C-83A1-F6EECF244321}">
                    <p14:modId xmlns:p14="http://schemas.microsoft.com/office/powerpoint/2010/main" val="2054782362"/>
                  </p:ext>
                </p:extLst>
              </p:nvPr>
            </p:nvGraphicFramePr>
            <p:xfrm>
              <a:off x="560021" y="2635080"/>
              <a:ext cx="3502026" cy="2558182"/>
            </p:xfrm>
            <a:graphic>
              <a:graphicData uri="http://schemas.openxmlformats.org/drawingml/2006/table">
                <a:tbl>
                  <a:tblPr firstRow="1" firstCol="1" bandRow="1">
                    <a:tableStyleId>{5C22544A-7EE6-4342-B048-85BDC9FD1C3A}</a:tableStyleId>
                  </a:tblPr>
                  <a:tblGrid>
                    <a:gridCol w="437472">
                      <a:extLst>
                        <a:ext uri="{9D8B030D-6E8A-4147-A177-3AD203B41FA5}">
                          <a16:colId xmlns:a16="http://schemas.microsoft.com/office/drawing/2014/main" val="534264780"/>
                        </a:ext>
                      </a:extLst>
                    </a:gridCol>
                    <a:gridCol w="437472">
                      <a:extLst>
                        <a:ext uri="{9D8B030D-6E8A-4147-A177-3AD203B41FA5}">
                          <a16:colId xmlns:a16="http://schemas.microsoft.com/office/drawing/2014/main" val="1985740909"/>
                        </a:ext>
                      </a:extLst>
                    </a:gridCol>
                    <a:gridCol w="437847">
                      <a:extLst>
                        <a:ext uri="{9D8B030D-6E8A-4147-A177-3AD203B41FA5}">
                          <a16:colId xmlns:a16="http://schemas.microsoft.com/office/drawing/2014/main" val="3925761586"/>
                        </a:ext>
                      </a:extLst>
                    </a:gridCol>
                    <a:gridCol w="437847">
                      <a:extLst>
                        <a:ext uri="{9D8B030D-6E8A-4147-A177-3AD203B41FA5}">
                          <a16:colId xmlns:a16="http://schemas.microsoft.com/office/drawing/2014/main" val="1042542426"/>
                        </a:ext>
                      </a:extLst>
                    </a:gridCol>
                    <a:gridCol w="437847">
                      <a:extLst>
                        <a:ext uri="{9D8B030D-6E8A-4147-A177-3AD203B41FA5}">
                          <a16:colId xmlns:a16="http://schemas.microsoft.com/office/drawing/2014/main" val="2829653241"/>
                        </a:ext>
                      </a:extLst>
                    </a:gridCol>
                    <a:gridCol w="437847">
                      <a:extLst>
                        <a:ext uri="{9D8B030D-6E8A-4147-A177-3AD203B41FA5}">
                          <a16:colId xmlns:a16="http://schemas.microsoft.com/office/drawing/2014/main" val="2899804304"/>
                        </a:ext>
                      </a:extLst>
                    </a:gridCol>
                    <a:gridCol w="437847">
                      <a:extLst>
                        <a:ext uri="{9D8B030D-6E8A-4147-A177-3AD203B41FA5}">
                          <a16:colId xmlns:a16="http://schemas.microsoft.com/office/drawing/2014/main" val="2640858876"/>
                        </a:ext>
                      </a:extLst>
                    </a:gridCol>
                    <a:gridCol w="437847">
                      <a:extLst>
                        <a:ext uri="{9D8B030D-6E8A-4147-A177-3AD203B41FA5}">
                          <a16:colId xmlns:a16="http://schemas.microsoft.com/office/drawing/2014/main" val="1780419663"/>
                        </a:ext>
                      </a:extLst>
                    </a:gridCol>
                  </a:tblGrid>
                  <a:tr h="232562">
                    <a:tc>
                      <a:txBody>
                        <a:bodyPr/>
                        <a:lstStyle/>
                        <a:p>
                          <a:pPr algn="ctr"/>
                          <a:r>
                            <a:rPr lang="en-US" sz="1100">
                              <a:effectLst/>
                            </a:rPr>
                            <a:t>Item</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𝛼</m:t>
                                    </m:r>
                                  </m:e>
                                  <m:sub>
                                    <m:r>
                                      <a:rPr lang="en-US" sz="1100">
                                        <a:effectLst/>
                                        <a:latin typeface="Cambria Math" panose="02040503050406030204" pitchFamily="18" charset="0"/>
                                      </a:rPr>
                                      <m:t>1</m:t>
                                    </m:r>
                                  </m:sub>
                                </m:sSub>
                              </m:oMath>
                            </m:oMathPara>
                          </a14:m>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𝛼</m:t>
                                    </m:r>
                                  </m:e>
                                  <m:sub>
                                    <m:r>
                                      <a:rPr lang="en-US" sz="1100">
                                        <a:effectLst/>
                                        <a:latin typeface="Cambria Math" panose="02040503050406030204" pitchFamily="18" charset="0"/>
                                      </a:rPr>
                                      <m:t>2</m:t>
                                    </m:r>
                                  </m:sub>
                                </m:sSub>
                              </m:oMath>
                            </m:oMathPara>
                          </a14:m>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𝛼</m:t>
                                    </m:r>
                                  </m:e>
                                  <m:sub>
                                    <m:r>
                                      <a:rPr lang="en-US" sz="1100">
                                        <a:effectLst/>
                                        <a:latin typeface="Cambria Math" panose="02040503050406030204" pitchFamily="18" charset="0"/>
                                      </a:rPr>
                                      <m:t>3</m:t>
                                    </m:r>
                                  </m:sub>
                                </m:sSub>
                              </m:oMath>
                            </m:oMathPara>
                          </a14:m>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𝛼</m:t>
                                    </m:r>
                                  </m:e>
                                  <m:sub>
                                    <m:r>
                                      <a:rPr lang="en-US" sz="1100">
                                        <a:effectLst/>
                                        <a:latin typeface="Cambria Math" panose="02040503050406030204" pitchFamily="18" charset="0"/>
                                      </a:rPr>
                                      <m:t>4</m:t>
                                    </m:r>
                                  </m:sub>
                                </m:sSub>
                              </m:oMath>
                            </m:oMathPara>
                          </a14:m>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𝛼</m:t>
                                    </m:r>
                                  </m:e>
                                  <m:sub>
                                    <m:r>
                                      <a:rPr lang="en-US" sz="1100">
                                        <a:effectLst/>
                                        <a:latin typeface="Cambria Math" panose="02040503050406030204" pitchFamily="18" charset="0"/>
                                      </a:rPr>
                                      <m:t>5</m:t>
                                    </m:r>
                                  </m:sub>
                                </m:sSub>
                              </m:oMath>
                            </m:oMathPara>
                          </a14:m>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𝛼</m:t>
                                    </m:r>
                                  </m:e>
                                  <m:sub>
                                    <m:r>
                                      <a:rPr lang="en-US" sz="1100">
                                        <a:effectLst/>
                                        <a:latin typeface="Cambria Math" panose="02040503050406030204" pitchFamily="18" charset="0"/>
                                      </a:rPr>
                                      <m:t>6</m:t>
                                    </m:r>
                                  </m:sub>
                                </m:sSub>
                              </m:oMath>
                            </m:oMathPara>
                          </a14:m>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𝛼</m:t>
                                    </m:r>
                                  </m:e>
                                  <m:sub>
                                    <m:r>
                                      <a:rPr lang="en-US" sz="1100">
                                        <a:effectLst/>
                                        <a:latin typeface="Cambria Math" panose="02040503050406030204" pitchFamily="18" charset="0"/>
                                      </a:rPr>
                                      <m:t>7</m:t>
                                    </m:r>
                                  </m:sub>
                                </m:sSub>
                              </m:oMath>
                            </m:oMathPara>
                          </a14:m>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86124168"/>
                      </a:ext>
                    </a:extLst>
                  </a:tr>
                  <a:tr h="232562">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805769"/>
                      </a:ext>
                    </a:extLst>
                  </a:tr>
                  <a:tr h="232562">
                    <a:tc>
                      <a:txBody>
                        <a:bodyPr/>
                        <a:lstStyle/>
                        <a:p>
                          <a:pPr algn="ctr"/>
                          <a:r>
                            <a:rPr lang="en-US" sz="1100">
                              <a:effectLst/>
                            </a:rPr>
                            <a:t>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5566082"/>
                      </a:ext>
                    </a:extLst>
                  </a:tr>
                  <a:tr h="232562">
                    <a:tc>
                      <a:txBody>
                        <a:bodyPr/>
                        <a:lstStyle/>
                        <a:p>
                          <a:pPr algn="ctr"/>
                          <a:r>
                            <a:rPr lang="en-US" sz="1100">
                              <a:effectLst/>
                            </a:rPr>
                            <a:t>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2581045"/>
                      </a:ext>
                    </a:extLst>
                  </a:tr>
                  <a:tr h="232562">
                    <a:tc>
                      <a:txBody>
                        <a:bodyPr/>
                        <a:lstStyle/>
                        <a:p>
                          <a:pPr algn="ctr"/>
                          <a:r>
                            <a:rPr lang="en-US" sz="1100">
                              <a:effectLst/>
                            </a:rPr>
                            <a:t>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32863094"/>
                      </a:ext>
                    </a:extLst>
                  </a:tr>
                  <a:tr h="232562">
                    <a:tc>
                      <a:txBody>
                        <a:bodyPr/>
                        <a:lstStyle/>
                        <a:p>
                          <a:pPr algn="ctr"/>
                          <a:r>
                            <a:rPr lang="en-US" sz="1100">
                              <a:effectLst/>
                            </a:rPr>
                            <a:t>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85616295"/>
                      </a:ext>
                    </a:extLst>
                  </a:tr>
                  <a:tr h="232562">
                    <a:tc>
                      <a:txBody>
                        <a:bodyPr/>
                        <a:lstStyle/>
                        <a:p>
                          <a:pPr algn="ctr"/>
                          <a:r>
                            <a:rPr lang="en-US" sz="1100">
                              <a:effectLst/>
                            </a:rPr>
                            <a:t>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0469388"/>
                      </a:ext>
                    </a:extLst>
                  </a:tr>
                  <a:tr h="232562">
                    <a:tc>
                      <a:txBody>
                        <a:bodyPr/>
                        <a:lstStyle/>
                        <a:p>
                          <a:pPr algn="ctr"/>
                          <a:r>
                            <a:rPr lang="en-US" sz="1100">
                              <a:effectLst/>
                            </a:rPr>
                            <a:t>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52341012"/>
                      </a:ext>
                    </a:extLst>
                  </a:tr>
                  <a:tr h="232562">
                    <a:tc>
                      <a:txBody>
                        <a:bodyPr/>
                        <a:lstStyle/>
                        <a:p>
                          <a:pPr algn="ctr"/>
                          <a:r>
                            <a:rPr lang="en-US" sz="1100">
                              <a:effectLst/>
                            </a:rPr>
                            <a:t>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82829181"/>
                      </a:ext>
                    </a:extLst>
                  </a:tr>
                  <a:tr h="232562">
                    <a:tc>
                      <a:txBody>
                        <a:bodyPr/>
                        <a:lstStyle/>
                        <a:p>
                          <a:pPr algn="ctr"/>
                          <a:r>
                            <a:rPr lang="en-US" sz="1100">
                              <a:effectLst/>
                            </a:rPr>
                            <a:t>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8626344"/>
                      </a:ext>
                    </a:extLst>
                  </a:tr>
                  <a:tr h="232562">
                    <a:tc>
                      <a:txBody>
                        <a:bodyPr/>
                        <a:lstStyle/>
                        <a:p>
                          <a:pPr algn="ctr"/>
                          <a:r>
                            <a:rPr lang="en-US" sz="1100">
                              <a:effectLst/>
                            </a:rPr>
                            <a:t>10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dirty="0">
                              <a:effectLst/>
                            </a:rPr>
                            <a:t>0</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4645267"/>
                      </a:ext>
                    </a:extLst>
                  </a:tr>
                </a:tbl>
              </a:graphicData>
            </a:graphic>
          </p:graphicFrame>
        </mc:Choice>
        <mc:Fallback xmlns="">
          <p:graphicFrame>
            <p:nvGraphicFramePr>
              <p:cNvPr id="3" name="Table 2">
                <a:extLst>
                  <a:ext uri="{FF2B5EF4-FFF2-40B4-BE49-F238E27FC236}">
                    <a16:creationId xmlns:a16="http://schemas.microsoft.com/office/drawing/2014/main" id="{ABD4FA65-5E00-0D47-B80A-C530ADAE38D0}"/>
                  </a:ext>
                </a:extLst>
              </p:cNvPr>
              <p:cNvGraphicFramePr>
                <a:graphicFrameLocks noGrp="1"/>
              </p:cNvGraphicFramePr>
              <p:nvPr>
                <p:extLst>
                  <p:ext uri="{D42A27DB-BD31-4B8C-83A1-F6EECF244321}">
                    <p14:modId xmlns:p14="http://schemas.microsoft.com/office/powerpoint/2010/main" val="2054782362"/>
                  </p:ext>
                </p:extLst>
              </p:nvPr>
            </p:nvGraphicFramePr>
            <p:xfrm>
              <a:off x="560021" y="2635080"/>
              <a:ext cx="3502026" cy="2558182"/>
            </p:xfrm>
            <a:graphic>
              <a:graphicData uri="http://schemas.openxmlformats.org/drawingml/2006/table">
                <a:tbl>
                  <a:tblPr firstRow="1" firstCol="1" bandRow="1">
                    <a:tableStyleId>{5C22544A-7EE6-4342-B048-85BDC9FD1C3A}</a:tableStyleId>
                  </a:tblPr>
                  <a:tblGrid>
                    <a:gridCol w="437472">
                      <a:extLst>
                        <a:ext uri="{9D8B030D-6E8A-4147-A177-3AD203B41FA5}">
                          <a16:colId xmlns:a16="http://schemas.microsoft.com/office/drawing/2014/main" val="534264780"/>
                        </a:ext>
                      </a:extLst>
                    </a:gridCol>
                    <a:gridCol w="437472">
                      <a:extLst>
                        <a:ext uri="{9D8B030D-6E8A-4147-A177-3AD203B41FA5}">
                          <a16:colId xmlns:a16="http://schemas.microsoft.com/office/drawing/2014/main" val="1985740909"/>
                        </a:ext>
                      </a:extLst>
                    </a:gridCol>
                    <a:gridCol w="437847">
                      <a:extLst>
                        <a:ext uri="{9D8B030D-6E8A-4147-A177-3AD203B41FA5}">
                          <a16:colId xmlns:a16="http://schemas.microsoft.com/office/drawing/2014/main" val="3925761586"/>
                        </a:ext>
                      </a:extLst>
                    </a:gridCol>
                    <a:gridCol w="437847">
                      <a:extLst>
                        <a:ext uri="{9D8B030D-6E8A-4147-A177-3AD203B41FA5}">
                          <a16:colId xmlns:a16="http://schemas.microsoft.com/office/drawing/2014/main" val="1042542426"/>
                        </a:ext>
                      </a:extLst>
                    </a:gridCol>
                    <a:gridCol w="437847">
                      <a:extLst>
                        <a:ext uri="{9D8B030D-6E8A-4147-A177-3AD203B41FA5}">
                          <a16:colId xmlns:a16="http://schemas.microsoft.com/office/drawing/2014/main" val="2829653241"/>
                        </a:ext>
                      </a:extLst>
                    </a:gridCol>
                    <a:gridCol w="437847">
                      <a:extLst>
                        <a:ext uri="{9D8B030D-6E8A-4147-A177-3AD203B41FA5}">
                          <a16:colId xmlns:a16="http://schemas.microsoft.com/office/drawing/2014/main" val="2899804304"/>
                        </a:ext>
                      </a:extLst>
                    </a:gridCol>
                    <a:gridCol w="437847">
                      <a:extLst>
                        <a:ext uri="{9D8B030D-6E8A-4147-A177-3AD203B41FA5}">
                          <a16:colId xmlns:a16="http://schemas.microsoft.com/office/drawing/2014/main" val="2640858876"/>
                        </a:ext>
                      </a:extLst>
                    </a:gridCol>
                    <a:gridCol w="437847">
                      <a:extLst>
                        <a:ext uri="{9D8B030D-6E8A-4147-A177-3AD203B41FA5}">
                          <a16:colId xmlns:a16="http://schemas.microsoft.com/office/drawing/2014/main" val="1780419663"/>
                        </a:ext>
                      </a:extLst>
                    </a:gridCol>
                  </a:tblGrid>
                  <a:tr h="232562">
                    <a:tc>
                      <a:txBody>
                        <a:bodyPr/>
                        <a:lstStyle/>
                        <a:p>
                          <a:pPr algn="ctr"/>
                          <a:r>
                            <a:rPr lang="en-US" sz="1100">
                              <a:effectLst/>
                            </a:rPr>
                            <a:t>Item</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endParaRPr lang="en-US"/>
                        </a:p>
                      </a:txBody>
                      <a:tcPr marL="68580" marR="68580" marT="0" marB="0">
                        <a:blipFill>
                          <a:blip r:embed="rId5"/>
                          <a:stretch>
                            <a:fillRect l="-100000" t="-16667" r="-600000" b="-1033333"/>
                          </a:stretch>
                        </a:blipFill>
                      </a:tcPr>
                    </a:tc>
                    <a:tc>
                      <a:txBody>
                        <a:bodyPr/>
                        <a:lstStyle/>
                        <a:p>
                          <a:endParaRPr lang="en-US"/>
                        </a:p>
                      </a:txBody>
                      <a:tcPr marL="68580" marR="68580" marT="0" marB="0">
                        <a:blipFill>
                          <a:blip r:embed="rId5"/>
                          <a:stretch>
                            <a:fillRect l="-205882" t="-16667" r="-517647" b="-1033333"/>
                          </a:stretch>
                        </a:blipFill>
                      </a:tcPr>
                    </a:tc>
                    <a:tc>
                      <a:txBody>
                        <a:bodyPr/>
                        <a:lstStyle/>
                        <a:p>
                          <a:endParaRPr lang="en-US"/>
                        </a:p>
                      </a:txBody>
                      <a:tcPr marL="68580" marR="68580" marT="0" marB="0">
                        <a:blipFill>
                          <a:blip r:embed="rId5"/>
                          <a:stretch>
                            <a:fillRect l="-297143" t="-16667" r="-402857" b="-1033333"/>
                          </a:stretch>
                        </a:blipFill>
                      </a:tcPr>
                    </a:tc>
                    <a:tc>
                      <a:txBody>
                        <a:bodyPr/>
                        <a:lstStyle/>
                        <a:p>
                          <a:endParaRPr lang="en-US"/>
                        </a:p>
                      </a:txBody>
                      <a:tcPr marL="68580" marR="68580" marT="0" marB="0">
                        <a:blipFill>
                          <a:blip r:embed="rId5"/>
                          <a:stretch>
                            <a:fillRect l="-408824" t="-16667" r="-314706" b="-1033333"/>
                          </a:stretch>
                        </a:blipFill>
                      </a:tcPr>
                    </a:tc>
                    <a:tc>
                      <a:txBody>
                        <a:bodyPr/>
                        <a:lstStyle/>
                        <a:p>
                          <a:endParaRPr lang="en-US"/>
                        </a:p>
                      </a:txBody>
                      <a:tcPr marL="68580" marR="68580" marT="0" marB="0">
                        <a:blipFill>
                          <a:blip r:embed="rId5"/>
                          <a:stretch>
                            <a:fillRect l="-494286" t="-16667" r="-205714" b="-1033333"/>
                          </a:stretch>
                        </a:blipFill>
                      </a:tcPr>
                    </a:tc>
                    <a:tc>
                      <a:txBody>
                        <a:bodyPr/>
                        <a:lstStyle/>
                        <a:p>
                          <a:endParaRPr lang="en-US"/>
                        </a:p>
                      </a:txBody>
                      <a:tcPr marL="68580" marR="68580" marT="0" marB="0">
                        <a:blipFill>
                          <a:blip r:embed="rId5"/>
                          <a:stretch>
                            <a:fillRect l="-611765" t="-16667" r="-111765" b="-1033333"/>
                          </a:stretch>
                        </a:blipFill>
                      </a:tcPr>
                    </a:tc>
                    <a:tc>
                      <a:txBody>
                        <a:bodyPr/>
                        <a:lstStyle/>
                        <a:p>
                          <a:endParaRPr lang="en-US"/>
                        </a:p>
                      </a:txBody>
                      <a:tcPr marL="68580" marR="68580" marT="0" marB="0">
                        <a:blipFill>
                          <a:blip r:embed="rId5"/>
                          <a:stretch>
                            <a:fillRect l="-691429" t="-16667" r="-8571" b="-1033333"/>
                          </a:stretch>
                        </a:blipFill>
                      </a:tcPr>
                    </a:tc>
                    <a:extLst>
                      <a:ext uri="{0D108BD9-81ED-4DB2-BD59-A6C34878D82A}">
                        <a16:rowId xmlns:a16="http://schemas.microsoft.com/office/drawing/2014/main" val="886124168"/>
                      </a:ext>
                    </a:extLst>
                  </a:tr>
                  <a:tr h="232562">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805769"/>
                      </a:ext>
                    </a:extLst>
                  </a:tr>
                  <a:tr h="232562">
                    <a:tc>
                      <a:txBody>
                        <a:bodyPr/>
                        <a:lstStyle/>
                        <a:p>
                          <a:pPr algn="ctr"/>
                          <a:r>
                            <a:rPr lang="en-US" sz="1100">
                              <a:effectLst/>
                            </a:rPr>
                            <a:t>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5566082"/>
                      </a:ext>
                    </a:extLst>
                  </a:tr>
                  <a:tr h="232562">
                    <a:tc>
                      <a:txBody>
                        <a:bodyPr/>
                        <a:lstStyle/>
                        <a:p>
                          <a:pPr algn="ctr"/>
                          <a:r>
                            <a:rPr lang="en-US" sz="1100">
                              <a:effectLst/>
                            </a:rPr>
                            <a:t>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2581045"/>
                      </a:ext>
                    </a:extLst>
                  </a:tr>
                  <a:tr h="232562">
                    <a:tc>
                      <a:txBody>
                        <a:bodyPr/>
                        <a:lstStyle/>
                        <a:p>
                          <a:pPr algn="ctr"/>
                          <a:r>
                            <a:rPr lang="en-US" sz="1100">
                              <a:effectLst/>
                            </a:rPr>
                            <a:t>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32863094"/>
                      </a:ext>
                    </a:extLst>
                  </a:tr>
                  <a:tr h="232562">
                    <a:tc>
                      <a:txBody>
                        <a:bodyPr/>
                        <a:lstStyle/>
                        <a:p>
                          <a:pPr algn="ctr"/>
                          <a:r>
                            <a:rPr lang="en-US" sz="1100">
                              <a:effectLst/>
                            </a:rPr>
                            <a:t>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85616295"/>
                      </a:ext>
                    </a:extLst>
                  </a:tr>
                  <a:tr h="232562">
                    <a:tc>
                      <a:txBody>
                        <a:bodyPr/>
                        <a:lstStyle/>
                        <a:p>
                          <a:pPr algn="ctr"/>
                          <a:r>
                            <a:rPr lang="en-US" sz="1100">
                              <a:effectLst/>
                            </a:rPr>
                            <a:t>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0469388"/>
                      </a:ext>
                    </a:extLst>
                  </a:tr>
                  <a:tr h="232562">
                    <a:tc>
                      <a:txBody>
                        <a:bodyPr/>
                        <a:lstStyle/>
                        <a:p>
                          <a:pPr algn="ctr"/>
                          <a:r>
                            <a:rPr lang="en-US" sz="1100">
                              <a:effectLst/>
                            </a:rPr>
                            <a:t>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52341012"/>
                      </a:ext>
                    </a:extLst>
                  </a:tr>
                  <a:tr h="232562">
                    <a:tc>
                      <a:txBody>
                        <a:bodyPr/>
                        <a:lstStyle/>
                        <a:p>
                          <a:pPr algn="ctr"/>
                          <a:r>
                            <a:rPr lang="en-US" sz="1100">
                              <a:effectLst/>
                            </a:rPr>
                            <a:t>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82829181"/>
                      </a:ext>
                    </a:extLst>
                  </a:tr>
                  <a:tr h="232562">
                    <a:tc>
                      <a:txBody>
                        <a:bodyPr/>
                        <a:lstStyle/>
                        <a:p>
                          <a:pPr algn="ctr"/>
                          <a:r>
                            <a:rPr lang="en-US" sz="1100">
                              <a:effectLst/>
                            </a:rPr>
                            <a:t>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8626344"/>
                      </a:ext>
                    </a:extLst>
                  </a:tr>
                  <a:tr h="232562">
                    <a:tc>
                      <a:txBody>
                        <a:bodyPr/>
                        <a:lstStyle/>
                        <a:p>
                          <a:pPr algn="ctr"/>
                          <a:r>
                            <a:rPr lang="en-US" sz="1100">
                              <a:effectLst/>
                            </a:rPr>
                            <a:t>10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a:effectLst/>
                            </a:rPr>
                            <a:t>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r>
                            <a:rPr lang="en-US" sz="1100" dirty="0">
                              <a:effectLst/>
                            </a:rPr>
                            <a:t>0</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4645267"/>
                      </a:ext>
                    </a:extLst>
                  </a:tr>
                </a:tbl>
              </a:graphicData>
            </a:graphic>
          </p:graphicFrame>
        </mc:Fallback>
      </mc:AlternateContent>
      <p:sp>
        <p:nvSpPr>
          <p:cNvPr id="10" name="TextBox 9">
            <a:extLst>
              <a:ext uri="{FF2B5EF4-FFF2-40B4-BE49-F238E27FC236}">
                <a16:creationId xmlns:a16="http://schemas.microsoft.com/office/drawing/2014/main" id="{B3B50454-8A16-A946-9A22-30311DC6EB26}"/>
              </a:ext>
            </a:extLst>
          </p:cNvPr>
          <p:cNvSpPr txBox="1"/>
          <p:nvPr/>
        </p:nvSpPr>
        <p:spPr>
          <a:xfrm>
            <a:off x="4664321" y="2743132"/>
            <a:ext cx="6853602" cy="1200329"/>
          </a:xfrm>
          <a:prstGeom prst="rect">
            <a:avLst/>
          </a:prstGeom>
          <a:noFill/>
        </p:spPr>
        <p:txBody>
          <a:bodyPr wrap="square">
            <a:spAutoFit/>
          </a:bodyPr>
          <a:lstStyle/>
          <a:p>
            <a:r>
              <a:rPr lang="en-US" sz="1800" dirty="0">
                <a:effectLst/>
                <a:latin typeface="Times New Roman" panose="02020603050405020304" pitchFamily="18" charset="0"/>
                <a:ea typeface="DengXian" panose="02010600030101010101" pitchFamily="2" charset="-122"/>
              </a:rPr>
              <a:t>R package GDINA (Ma &amp; de la Torre, 2020) is used to estimate the attribute profile based on the saturate format of G-DINA model.</a:t>
            </a:r>
            <a:r>
              <a:rPr lang="en-US" dirty="0">
                <a:effectLst/>
              </a:rPr>
              <a:t> </a:t>
            </a:r>
          </a:p>
          <a:p>
            <a:endParaRPr lang="en-US" dirty="0"/>
          </a:p>
          <a:p>
            <a:r>
              <a:rPr lang="en-US" dirty="0">
                <a:latin typeface="Times New Roman" panose="02020603050405020304" pitchFamily="18" charset="0"/>
                <a:cs typeface="Times New Roman" panose="02020603050405020304" pitchFamily="18" charset="0"/>
              </a:rPr>
              <a:t>CDM-RT is estimated based on Gibbs sampling with R package </a:t>
            </a:r>
            <a:r>
              <a:rPr lang="en-US" dirty="0" err="1">
                <a:latin typeface="Times New Roman" panose="02020603050405020304" pitchFamily="18" charset="0"/>
                <a:cs typeface="Times New Roman" panose="02020603050405020304" pitchFamily="18" charset="0"/>
              </a:rPr>
              <a:t>rjags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838061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3334374"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Real Data Analysis</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8E6674E-3A8D-0745-BC39-161505661012}"/>
                  </a:ext>
                </a:extLst>
              </p:cNvPr>
              <p:cNvSpPr txBox="1"/>
              <p:nvPr/>
            </p:nvSpPr>
            <p:spPr>
              <a:xfrm>
                <a:off x="648921" y="4733212"/>
                <a:ext cx="6098874" cy="483466"/>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UNI:</a:t>
                </a:r>
                <a:r>
                  <a:rPr lang="en-US" altLang="zh-CN" dirty="0">
                    <a:cs typeface="Times New Roman" panose="02020603050405020304" pitchFamily="18" charset="0"/>
                  </a:rPr>
                  <a:t>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a:latin typeface="Cambria Math" panose="02040503050406030204" pitchFamily="18" charset="0"/>
                            <a:cs typeface="Times New Roman" panose="02020603050405020304" pitchFamily="18" charset="0"/>
                          </a:rPr>
                          <m:t>1</m:t>
                        </m:r>
                      </m:num>
                      <m:den>
                        <m:r>
                          <m:rPr>
                            <m:sty m:val="p"/>
                          </m:rPr>
                          <a:rPr lang="en-US" altLang="zh-CN">
                            <a:latin typeface="Cambria Math" panose="02040503050406030204" pitchFamily="18" charset="0"/>
                            <a:cs typeface="Times New Roman" panose="02020603050405020304" pitchFamily="18" charset="0"/>
                          </a:rPr>
                          <m:t>k</m:t>
                        </m:r>
                      </m:den>
                    </m:f>
                    <m:nary>
                      <m:naryPr>
                        <m:chr m:val="∑"/>
                        <m:supHide m:val="on"/>
                        <m:ctrlPr>
                          <a:rPr lang="en-US" altLang="zh-CN" i="1">
                            <a:latin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cs typeface="Times New Roman" panose="02020603050405020304" pitchFamily="18" charset="0"/>
                          </a:rPr>
                          <m:t>𝑘</m:t>
                        </m:r>
                      </m:sub>
                      <m:sup/>
                      <m:e>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up>
                            <m:r>
                              <a:rPr lang="en-US" i="1">
                                <a:latin typeface="Cambria Math" panose="02040503050406030204" pitchFamily="18" charset="0"/>
                              </a:rPr>
                              <m:t>∗</m:t>
                            </m:r>
                          </m:sup>
                        </m:sSubSup>
                        <m:r>
                          <a:rPr lang="en-US" altLang="zh-CN" i="1">
                            <a:latin typeface="Cambria Math" panose="02040503050406030204" pitchFamily="18" charset="0"/>
                          </a:rPr>
                          <m:t>=0</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cs typeface="Times New Roman" panose="02020603050405020304" pitchFamily="18" charset="0"/>
                          </a:rPr>
                          <m:t>)</m:t>
                        </m:r>
                      </m:e>
                    </m:nary>
                  </m:oMath>
                </a14:m>
                <a:endParaRPr lang="en-US"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78E6674E-3A8D-0745-BC39-161505661012}"/>
                  </a:ext>
                </a:extLst>
              </p:cNvPr>
              <p:cNvSpPr txBox="1">
                <a:spLocks noRot="1" noChangeAspect="1" noMove="1" noResize="1" noEditPoints="1" noAdjustHandles="1" noChangeArrowheads="1" noChangeShapeType="1" noTextEdit="1"/>
              </p:cNvSpPr>
              <p:nvPr/>
            </p:nvSpPr>
            <p:spPr>
              <a:xfrm>
                <a:off x="648921" y="4733212"/>
                <a:ext cx="6098874" cy="483466"/>
              </a:xfrm>
              <a:prstGeom prst="rect">
                <a:avLst/>
              </a:prstGeom>
              <a:blipFill>
                <a:blip r:embed="rId4"/>
                <a:stretch>
                  <a:fillRect l="-622" t="-74359" b="-1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EFCCFFE-EC1E-5B42-8D07-0B8DF63EB00A}"/>
                  </a:ext>
                </a:extLst>
              </p:cNvPr>
              <p:cNvSpPr txBox="1"/>
              <p:nvPr/>
            </p:nvSpPr>
            <p:spPr>
              <a:xfrm>
                <a:off x="4973129" y="4714759"/>
                <a:ext cx="3439063" cy="48346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RNI </a:t>
                </a:r>
                <a14:m>
                  <m:oMath xmlns:m="http://schemas.openxmlformats.org/officeDocument/2006/math">
                    <m:r>
                      <a:rPr lang="en-US" altLang="zh-CN">
                        <a:latin typeface="Cambria Math" panose="02040503050406030204" pitchFamily="18" charset="0"/>
                        <a:cs typeface="Times New Roman" panose="02020603050405020304" pitchFamily="18" charset="0"/>
                      </a:rPr>
                      <m:t>:</m:t>
                    </m:r>
                    <m:f>
                      <m:fPr>
                        <m:ctrlPr>
                          <a:rPr lang="en-US" altLang="zh-CN" b="0" i="1" smtClean="0">
                            <a:latin typeface="Cambria Math" panose="02040503050406030204" pitchFamily="18" charset="0"/>
                            <a:cs typeface="Times New Roman" panose="02020603050405020304" pitchFamily="18" charset="0"/>
                          </a:rPr>
                        </m:ctrlPr>
                      </m:fPr>
                      <m:num>
                        <m:r>
                          <a:rPr lang="en-US" altLang="zh-CN" b="0" i="0" smtClean="0">
                            <a:latin typeface="Cambria Math" panose="02040503050406030204" pitchFamily="18" charset="0"/>
                            <a:cs typeface="Times New Roman" panose="02020603050405020304" pitchFamily="18" charset="0"/>
                          </a:rPr>
                          <m:t>1</m:t>
                        </m:r>
                      </m:num>
                      <m:den>
                        <m:r>
                          <m:rPr>
                            <m:sty m:val="p"/>
                          </m:rPr>
                          <a:rPr lang="en-US" altLang="zh-CN" b="0" i="0" smtClean="0">
                            <a:latin typeface="Cambria Math" panose="02040503050406030204" pitchFamily="18" charset="0"/>
                            <a:cs typeface="Times New Roman" panose="02020603050405020304" pitchFamily="18" charset="0"/>
                          </a:rPr>
                          <m:t>k</m:t>
                        </m:r>
                      </m:den>
                    </m:f>
                    <m:nary>
                      <m:naryPr>
                        <m:chr m:val="∑"/>
                        <m:supHide m:val="on"/>
                        <m:ctrlPr>
                          <a:rPr lang="en-US" altLang="zh-CN" b="0" i="1" smtClean="0">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𝑘</m:t>
                        </m:r>
                      </m:sub>
                      <m:sup/>
                      <m:e>
                        <m:r>
                          <a:rPr lang="en-US" altLang="zh-CN" b="0" i="1" smtClean="0">
                            <a:latin typeface="Cambria Math" panose="02040503050406030204" pitchFamily="18" charset="0"/>
                            <a:cs typeface="Times New Roman" panose="02020603050405020304" pitchFamily="18" charset="0"/>
                          </a:rPr>
                          <m:t>𝐼</m:t>
                        </m:r>
                        <m:r>
                          <a:rPr lang="en-US" altLang="zh-CN" b="0" i="1" smtClean="0">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up>
                            <m:r>
                              <a:rPr lang="en-US" i="1">
                                <a:latin typeface="Cambria Math" panose="02040503050406030204" pitchFamily="18" charset="0"/>
                              </a:rPr>
                              <m:t>∗</m:t>
                            </m:r>
                          </m:sup>
                        </m:sSubSup>
                        <m:r>
                          <a:rPr lang="en-US" altLang="zh-CN" b="0" i="1" smtClean="0">
                            <a:latin typeface="Cambria Math" panose="02040503050406030204" pitchFamily="18" charset="0"/>
                          </a:rPr>
                          <m:t>=0</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panose="02040503050406030204" pitchFamily="18" charset="0"/>
                            <a:cs typeface="Times New Roman" panose="02020603050405020304" pitchFamily="18" charset="0"/>
                          </a:rPr>
                          <m:t>)</m:t>
                        </m:r>
                      </m:e>
                    </m:nary>
                  </m:oMath>
                </a14:m>
                <a:endParaRPr lang="en-US" dirty="0"/>
              </a:p>
            </p:txBody>
          </p:sp>
        </mc:Choice>
        <mc:Fallback xmlns="">
          <p:sp>
            <p:nvSpPr>
              <p:cNvPr id="12" name="TextBox 11">
                <a:extLst>
                  <a:ext uri="{FF2B5EF4-FFF2-40B4-BE49-F238E27FC236}">
                    <a16:creationId xmlns:a16="http://schemas.microsoft.com/office/drawing/2014/main" id="{0EFCCFFE-EC1E-5B42-8D07-0B8DF63EB00A}"/>
                  </a:ext>
                </a:extLst>
              </p:cNvPr>
              <p:cNvSpPr txBox="1">
                <a:spLocks noRot="1" noChangeAspect="1" noMove="1" noResize="1" noEditPoints="1" noAdjustHandles="1" noChangeArrowheads="1" noChangeShapeType="1" noTextEdit="1"/>
              </p:cNvSpPr>
              <p:nvPr/>
            </p:nvSpPr>
            <p:spPr>
              <a:xfrm>
                <a:off x="4973129" y="4714759"/>
                <a:ext cx="3439063" cy="483466"/>
              </a:xfrm>
              <a:prstGeom prst="rect">
                <a:avLst/>
              </a:prstGeom>
              <a:blipFill>
                <a:blip r:embed="rId5"/>
                <a:stretch>
                  <a:fillRect l="-1471" t="-76923" b="-1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0ABF69F-4903-9748-8D19-FF64FA9172DF}"/>
                  </a:ext>
                </a:extLst>
              </p:cNvPr>
              <p:cNvSpPr txBox="1"/>
              <p:nvPr/>
            </p:nvSpPr>
            <p:spPr>
              <a:xfrm>
                <a:off x="8927403" y="4714759"/>
                <a:ext cx="6098874" cy="483466"/>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UAI:</a:t>
                </a:r>
                <a:r>
                  <a:rPr lang="en-US" altLang="zh-CN" dirty="0">
                    <a:cs typeface="Times New Roman" panose="02020603050405020304" pitchFamily="18" charset="0"/>
                  </a:rPr>
                  <a:t>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a:latin typeface="Cambria Math" panose="02040503050406030204" pitchFamily="18" charset="0"/>
                            <a:cs typeface="Times New Roman" panose="02020603050405020304" pitchFamily="18" charset="0"/>
                          </a:rPr>
                          <m:t>1</m:t>
                        </m:r>
                      </m:num>
                      <m:den>
                        <m:r>
                          <m:rPr>
                            <m:sty m:val="p"/>
                          </m:rPr>
                          <a:rPr lang="en-US" altLang="zh-CN">
                            <a:latin typeface="Cambria Math" panose="02040503050406030204" pitchFamily="18" charset="0"/>
                            <a:cs typeface="Times New Roman" panose="02020603050405020304" pitchFamily="18" charset="0"/>
                          </a:rPr>
                          <m:t>k</m:t>
                        </m:r>
                      </m:den>
                    </m:f>
                    <m:nary>
                      <m:naryPr>
                        <m:chr m:val="∑"/>
                        <m:supHide m:val="on"/>
                        <m:ctrlPr>
                          <a:rPr lang="en-US" altLang="zh-CN" i="1">
                            <a:latin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cs typeface="Times New Roman" panose="02020603050405020304" pitchFamily="18" charset="0"/>
                          </a:rPr>
                          <m:t>𝑘</m:t>
                        </m:r>
                      </m:sub>
                      <m:sup/>
                      <m:e>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up>
                            <m:r>
                              <a:rPr lang="en-US" i="1">
                                <a:latin typeface="Cambria Math" panose="02040503050406030204" pitchFamily="18" charset="0"/>
                              </a:rPr>
                              <m:t>∗</m:t>
                            </m:r>
                          </m:sup>
                        </m:sSubSup>
                        <m:r>
                          <a:rPr lang="en-US" altLang="zh-CN" i="1">
                            <a:latin typeface="Cambria Math" panose="02040503050406030204" pitchFamily="18" charset="0"/>
                          </a:rPr>
                          <m:t>=1</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Sub>
                        <m:r>
                          <a:rPr lang="en-US" altLang="zh-CN" i="1">
                            <a:latin typeface="Cambria Math" panose="02040503050406030204" pitchFamily="18" charset="0"/>
                          </a:rPr>
                          <m:t>=0</m:t>
                        </m:r>
                        <m:r>
                          <a:rPr lang="en-US" altLang="zh-CN" i="1">
                            <a:latin typeface="Cambria Math" panose="02040503050406030204" pitchFamily="18" charset="0"/>
                            <a:cs typeface="Times New Roman" panose="02020603050405020304" pitchFamily="18" charset="0"/>
                          </a:rPr>
                          <m:t>)</m:t>
                        </m:r>
                      </m:e>
                    </m:nary>
                  </m:oMath>
                </a14:m>
                <a:endParaRPr lang="en-US"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F0ABF69F-4903-9748-8D19-FF64FA9172DF}"/>
                  </a:ext>
                </a:extLst>
              </p:cNvPr>
              <p:cNvSpPr txBox="1">
                <a:spLocks noRot="1" noChangeAspect="1" noMove="1" noResize="1" noEditPoints="1" noAdjustHandles="1" noChangeArrowheads="1" noChangeShapeType="1" noTextEdit="1"/>
              </p:cNvSpPr>
              <p:nvPr/>
            </p:nvSpPr>
            <p:spPr>
              <a:xfrm>
                <a:off x="8927403" y="4714759"/>
                <a:ext cx="6098874" cy="483466"/>
              </a:xfrm>
              <a:prstGeom prst="rect">
                <a:avLst/>
              </a:prstGeom>
              <a:blipFill>
                <a:blip r:embed="rId6"/>
                <a:stretch>
                  <a:fillRect l="-830" t="-76923" b="-11538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4755B2D-4108-A243-BE94-6485A46A70A9}"/>
              </a:ext>
            </a:extLst>
          </p:cNvPr>
          <p:cNvPicPr>
            <a:picLocks noChangeAspect="1"/>
          </p:cNvPicPr>
          <p:nvPr/>
        </p:nvPicPr>
        <p:blipFill>
          <a:blip r:embed="rId7"/>
          <a:stretch>
            <a:fillRect/>
          </a:stretch>
        </p:blipFill>
        <p:spPr>
          <a:xfrm>
            <a:off x="4481602" y="1027416"/>
            <a:ext cx="3734573" cy="3705796"/>
          </a:xfrm>
          <a:prstGeom prst="rect">
            <a:avLst/>
          </a:prstGeom>
        </p:spPr>
      </p:pic>
      <p:pic>
        <p:nvPicPr>
          <p:cNvPr id="8" name="Picture 7">
            <a:extLst>
              <a:ext uri="{FF2B5EF4-FFF2-40B4-BE49-F238E27FC236}">
                <a16:creationId xmlns:a16="http://schemas.microsoft.com/office/drawing/2014/main" id="{AEDC63A8-C983-CE42-A040-E69980853A48}"/>
              </a:ext>
            </a:extLst>
          </p:cNvPr>
          <p:cNvPicPr>
            <a:picLocks noChangeAspect="1"/>
          </p:cNvPicPr>
          <p:nvPr/>
        </p:nvPicPr>
        <p:blipFill>
          <a:blip r:embed="rId8"/>
          <a:stretch>
            <a:fillRect/>
          </a:stretch>
        </p:blipFill>
        <p:spPr>
          <a:xfrm>
            <a:off x="877265" y="1027416"/>
            <a:ext cx="3478365" cy="3618262"/>
          </a:xfrm>
          <a:prstGeom prst="rect">
            <a:avLst/>
          </a:prstGeom>
        </p:spPr>
      </p:pic>
      <p:pic>
        <p:nvPicPr>
          <p:cNvPr id="11" name="Picture 10">
            <a:extLst>
              <a:ext uri="{FF2B5EF4-FFF2-40B4-BE49-F238E27FC236}">
                <a16:creationId xmlns:a16="http://schemas.microsoft.com/office/drawing/2014/main" id="{0A703EB7-0F82-BB42-A877-8E6F6177B0BC}"/>
              </a:ext>
            </a:extLst>
          </p:cNvPr>
          <p:cNvPicPr>
            <a:picLocks noChangeAspect="1"/>
          </p:cNvPicPr>
          <p:nvPr/>
        </p:nvPicPr>
        <p:blipFill>
          <a:blip r:embed="rId9"/>
          <a:stretch>
            <a:fillRect/>
          </a:stretch>
        </p:blipFill>
        <p:spPr>
          <a:xfrm>
            <a:off x="8356310" y="1027416"/>
            <a:ext cx="3620530" cy="3705796"/>
          </a:xfrm>
          <a:prstGeom prst="rect">
            <a:avLst/>
          </a:prstGeom>
        </p:spPr>
      </p:pic>
    </p:spTree>
    <p:extLst>
      <p:ext uri="{BB962C8B-B14F-4D97-AF65-F5344CB8AC3E}">
        <p14:creationId xmlns:p14="http://schemas.microsoft.com/office/powerpoint/2010/main" val="311938072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3334374"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Real Data Analysis</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16762B7D-7B9F-3A4F-9169-300DDBFA19D8}"/>
                  </a:ext>
                </a:extLst>
              </p:cNvPr>
              <p:cNvGraphicFramePr>
                <a:graphicFrameLocks noGrp="1"/>
              </p:cNvGraphicFramePr>
              <p:nvPr/>
            </p:nvGraphicFramePr>
            <p:xfrm>
              <a:off x="1388853" y="1768415"/>
              <a:ext cx="8268417" cy="3778367"/>
            </p:xfrm>
            <a:graphic>
              <a:graphicData uri="http://schemas.openxmlformats.org/drawingml/2006/table">
                <a:tbl>
                  <a:tblPr firstRow="1" firstCol="1" bandRow="1">
                    <a:tableStyleId>{5C22544A-7EE6-4342-B048-85BDC9FD1C3A}</a:tableStyleId>
                  </a:tblPr>
                  <a:tblGrid>
                    <a:gridCol w="918713">
                      <a:extLst>
                        <a:ext uri="{9D8B030D-6E8A-4147-A177-3AD203B41FA5}">
                          <a16:colId xmlns:a16="http://schemas.microsoft.com/office/drawing/2014/main" val="164543813"/>
                        </a:ext>
                      </a:extLst>
                    </a:gridCol>
                    <a:gridCol w="918713">
                      <a:extLst>
                        <a:ext uri="{9D8B030D-6E8A-4147-A177-3AD203B41FA5}">
                          <a16:colId xmlns:a16="http://schemas.microsoft.com/office/drawing/2014/main" val="2716782555"/>
                        </a:ext>
                      </a:extLst>
                    </a:gridCol>
                    <a:gridCol w="918713">
                      <a:extLst>
                        <a:ext uri="{9D8B030D-6E8A-4147-A177-3AD203B41FA5}">
                          <a16:colId xmlns:a16="http://schemas.microsoft.com/office/drawing/2014/main" val="663046965"/>
                        </a:ext>
                      </a:extLst>
                    </a:gridCol>
                    <a:gridCol w="918713">
                      <a:extLst>
                        <a:ext uri="{9D8B030D-6E8A-4147-A177-3AD203B41FA5}">
                          <a16:colId xmlns:a16="http://schemas.microsoft.com/office/drawing/2014/main" val="1876525160"/>
                        </a:ext>
                      </a:extLst>
                    </a:gridCol>
                    <a:gridCol w="966159">
                      <a:extLst>
                        <a:ext uri="{9D8B030D-6E8A-4147-A177-3AD203B41FA5}">
                          <a16:colId xmlns:a16="http://schemas.microsoft.com/office/drawing/2014/main" val="2061838048"/>
                        </a:ext>
                      </a:extLst>
                    </a:gridCol>
                    <a:gridCol w="871267">
                      <a:extLst>
                        <a:ext uri="{9D8B030D-6E8A-4147-A177-3AD203B41FA5}">
                          <a16:colId xmlns:a16="http://schemas.microsoft.com/office/drawing/2014/main" val="4205834404"/>
                        </a:ext>
                      </a:extLst>
                    </a:gridCol>
                    <a:gridCol w="918713">
                      <a:extLst>
                        <a:ext uri="{9D8B030D-6E8A-4147-A177-3AD203B41FA5}">
                          <a16:colId xmlns:a16="http://schemas.microsoft.com/office/drawing/2014/main" val="2757592897"/>
                        </a:ext>
                      </a:extLst>
                    </a:gridCol>
                    <a:gridCol w="918713">
                      <a:extLst>
                        <a:ext uri="{9D8B030D-6E8A-4147-A177-3AD203B41FA5}">
                          <a16:colId xmlns:a16="http://schemas.microsoft.com/office/drawing/2014/main" val="3571293538"/>
                        </a:ext>
                      </a:extLst>
                    </a:gridCol>
                    <a:gridCol w="918713">
                      <a:extLst>
                        <a:ext uri="{9D8B030D-6E8A-4147-A177-3AD203B41FA5}">
                          <a16:colId xmlns:a16="http://schemas.microsoft.com/office/drawing/2014/main" val="213932863"/>
                        </a:ext>
                      </a:extLst>
                    </a:gridCol>
                  </a:tblGrid>
                  <a:tr h="629727">
                    <a:tc>
                      <a:txBody>
                        <a:bodyPr/>
                        <a:lstStyle/>
                        <a:p>
                          <a:pPr algn="ctr"/>
                          <a:r>
                            <a:rPr lang="en-US" sz="1000" dirty="0">
                              <a:effectLst/>
                              <a:latin typeface="Times New Roman" panose="02020603050405020304" pitchFamily="18" charset="0"/>
                              <a:cs typeface="Times New Roman" panose="02020603050405020304" pitchFamily="18" charset="0"/>
                            </a:rPr>
                            <a:t>Item</a:t>
                          </a:r>
                          <a:endParaRPr lang="en-US" sz="105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𝜷</m:t>
                                    </m:r>
                                  </m:e>
                                  <m:sub>
                                    <m:r>
                                      <a:rPr lang="en-US" sz="1000">
                                        <a:effectLst/>
                                        <a:latin typeface="Cambria Math" panose="02040503050406030204" pitchFamily="18" charset="0"/>
                                      </a:rPr>
                                      <m:t>𝒋</m:t>
                                    </m:r>
                                    <m:r>
                                      <a:rPr lang="en-US" sz="1000">
                                        <a:effectLst/>
                                        <a:latin typeface="Cambria Math" panose="02040503050406030204" pitchFamily="18" charset="0"/>
                                      </a:rPr>
                                      <m:t>𝟎</m:t>
                                    </m:r>
                                  </m:sub>
                                </m:sSub>
                              </m:oMath>
                            </m:oMathPara>
                          </a14:m>
                          <a:endParaRPr lang="en-US" sz="105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𝜷</m:t>
                                    </m:r>
                                  </m:e>
                                  <m:sub>
                                    <m:r>
                                      <a:rPr lang="en-US" sz="1000">
                                        <a:effectLst/>
                                        <a:latin typeface="Cambria Math" panose="02040503050406030204" pitchFamily="18" charset="0"/>
                                      </a:rPr>
                                      <m:t>𝒋</m:t>
                                    </m:r>
                                    <m:r>
                                      <a:rPr lang="en-US" sz="1000">
                                        <a:effectLst/>
                                        <a:latin typeface="Cambria Math" panose="02040503050406030204" pitchFamily="18" charset="0"/>
                                      </a:rPr>
                                      <m:t>𝟏</m:t>
                                    </m:r>
                                  </m:sub>
                                </m:sSub>
                              </m:oMath>
                            </m:oMathPara>
                          </a14:m>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𝜷</m:t>
                                    </m:r>
                                  </m:e>
                                  <m:sub>
                                    <m:r>
                                      <a:rPr lang="en-US" sz="1000">
                                        <a:effectLst/>
                                        <a:latin typeface="Cambria Math" panose="02040503050406030204" pitchFamily="18" charset="0"/>
                                      </a:rPr>
                                      <m:t>𝒋</m:t>
                                    </m:r>
                                    <m:r>
                                      <a:rPr lang="en-US" sz="1000">
                                        <a:effectLst/>
                                        <a:latin typeface="Cambria Math" panose="02040503050406030204" pitchFamily="18" charset="0"/>
                                      </a:rPr>
                                      <m:t>𝟐</m:t>
                                    </m:r>
                                  </m:sub>
                                </m:sSub>
                              </m:oMath>
                            </m:oMathPara>
                          </a14:m>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𝜷</m:t>
                                    </m:r>
                                  </m:e>
                                  <m:sub>
                                    <m:r>
                                      <a:rPr lang="en-US" sz="1000">
                                        <a:effectLst/>
                                        <a:latin typeface="Cambria Math" panose="02040503050406030204" pitchFamily="18" charset="0"/>
                                      </a:rPr>
                                      <m:t>𝒋</m:t>
                                    </m:r>
                                    <m:r>
                                      <a:rPr lang="en-US" sz="1000">
                                        <a:effectLst/>
                                        <a:latin typeface="Cambria Math" panose="02040503050406030204" pitchFamily="18" charset="0"/>
                                      </a:rPr>
                                      <m:t>𝟏𝟐</m:t>
                                    </m:r>
                                  </m:sub>
                                </m:sSub>
                              </m:oMath>
                            </m:oMathPara>
                          </a14:m>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000" dirty="0">
                              <a:effectLst/>
                              <a:latin typeface="Times New Roman" panose="02020603050405020304" pitchFamily="18" charset="0"/>
                              <a:cs typeface="Times New Roman" panose="02020603050405020304" pitchFamily="18" charset="0"/>
                            </a:rPr>
                            <a:t>Exp (</a:t>
                          </a:r>
                          <a14:m>
                            <m:oMath xmlns:m="http://schemas.openxmlformats.org/officeDocument/2006/math">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𝜷</m:t>
                                  </m:r>
                                </m:e>
                                <m:sub>
                                  <m:r>
                                    <a:rPr lang="en-US" sz="1000">
                                      <a:effectLst/>
                                      <a:latin typeface="Cambria Math" panose="02040503050406030204" pitchFamily="18" charset="0"/>
                                    </a:rPr>
                                    <m:t>𝒋</m:t>
                                  </m:r>
                                  <m:r>
                                    <a:rPr lang="en-US" sz="1000">
                                      <a:effectLst/>
                                      <a:latin typeface="Cambria Math" panose="02040503050406030204" pitchFamily="18" charset="0"/>
                                    </a:rPr>
                                    <m:t>𝟎</m:t>
                                  </m:r>
                                </m:sub>
                              </m:sSub>
                              <m:r>
                                <a:rPr lang="en-US" sz="1000">
                                  <a:effectLst/>
                                  <a:latin typeface="Cambria Math" panose="02040503050406030204" pitchFamily="18" charset="0"/>
                                </a:rPr>
                                <m:t>)</m:t>
                              </m:r>
                            </m:oMath>
                          </a14:m>
                          <a:endParaRPr lang="en-US" sz="105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000">
                              <a:effectLst/>
                              <a:latin typeface="Times New Roman" panose="02020603050405020304" pitchFamily="18" charset="0"/>
                              <a:cs typeface="Times New Roman" panose="02020603050405020304" pitchFamily="18" charset="0"/>
                            </a:rPr>
                            <a:t>Exp (</a:t>
                          </a:r>
                          <a14:m>
                            <m:oMath xmlns:m="http://schemas.openxmlformats.org/officeDocument/2006/math">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𝜷</m:t>
                                  </m:r>
                                </m:e>
                                <m:sub>
                                  <m:r>
                                    <a:rPr lang="en-US" sz="1000">
                                      <a:effectLst/>
                                      <a:latin typeface="Cambria Math" panose="02040503050406030204" pitchFamily="18" charset="0"/>
                                    </a:rPr>
                                    <m:t>𝒋</m:t>
                                  </m:r>
                                  <m:r>
                                    <a:rPr lang="en-US" sz="1000">
                                      <a:effectLst/>
                                      <a:latin typeface="Cambria Math" panose="02040503050406030204" pitchFamily="18" charset="0"/>
                                    </a:rPr>
                                    <m:t>𝟏</m:t>
                                  </m:r>
                                </m:sub>
                              </m:sSub>
                              <m:r>
                                <a:rPr lang="en-US" sz="1000">
                                  <a:effectLst/>
                                  <a:latin typeface="Cambria Math" panose="02040503050406030204" pitchFamily="18" charset="0"/>
                                </a:rPr>
                                <m:t>)</m:t>
                              </m:r>
                            </m:oMath>
                          </a14:m>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000">
                              <a:effectLst/>
                              <a:latin typeface="Times New Roman" panose="02020603050405020304" pitchFamily="18" charset="0"/>
                              <a:cs typeface="Times New Roman" panose="02020603050405020304" pitchFamily="18" charset="0"/>
                            </a:rPr>
                            <a:t>Exp (</a:t>
                          </a:r>
                          <a14:m>
                            <m:oMath xmlns:m="http://schemas.openxmlformats.org/officeDocument/2006/math">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𝜷</m:t>
                                  </m:r>
                                </m:e>
                                <m:sub>
                                  <m:r>
                                    <a:rPr lang="en-US" sz="1000">
                                      <a:effectLst/>
                                      <a:latin typeface="Cambria Math" panose="02040503050406030204" pitchFamily="18" charset="0"/>
                                    </a:rPr>
                                    <m:t>𝒋</m:t>
                                  </m:r>
                                  <m:r>
                                    <a:rPr lang="en-US" sz="1000">
                                      <a:effectLst/>
                                      <a:latin typeface="Cambria Math" panose="02040503050406030204" pitchFamily="18" charset="0"/>
                                    </a:rPr>
                                    <m:t>𝟐</m:t>
                                  </m:r>
                                </m:sub>
                              </m:sSub>
                              <m:r>
                                <a:rPr lang="en-US" sz="1000">
                                  <a:effectLst/>
                                  <a:latin typeface="Cambria Math" panose="02040503050406030204" pitchFamily="18" charset="0"/>
                                </a:rPr>
                                <m:t>)</m:t>
                              </m:r>
                            </m:oMath>
                          </a14:m>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000">
                              <a:effectLst/>
                              <a:latin typeface="Times New Roman" panose="02020603050405020304" pitchFamily="18" charset="0"/>
                              <a:cs typeface="Times New Roman" panose="02020603050405020304" pitchFamily="18" charset="0"/>
                            </a:rPr>
                            <a:t>Exp (</a:t>
                          </a:r>
                          <a14:m>
                            <m:oMath xmlns:m="http://schemas.openxmlformats.org/officeDocument/2006/math">
                              <m:sSub>
                                <m:sSubPr>
                                  <m:ctrlPr>
                                    <a:rPr lang="en-US" sz="1000" i="1">
                                      <a:effectLst/>
                                      <a:latin typeface="Cambria Math" panose="02040503050406030204" pitchFamily="18" charset="0"/>
                                    </a:rPr>
                                  </m:ctrlPr>
                                </m:sSubPr>
                                <m:e>
                                  <m:r>
                                    <a:rPr lang="en-US" sz="1000">
                                      <a:effectLst/>
                                      <a:latin typeface="Cambria Math" panose="02040503050406030204" pitchFamily="18" charset="0"/>
                                    </a:rPr>
                                    <m:t>𝜷</m:t>
                                  </m:r>
                                </m:e>
                                <m:sub>
                                  <m:r>
                                    <a:rPr lang="en-US" sz="1000">
                                      <a:effectLst/>
                                      <a:latin typeface="Cambria Math" panose="02040503050406030204" pitchFamily="18" charset="0"/>
                                    </a:rPr>
                                    <m:t>𝒋</m:t>
                                  </m:r>
                                  <m:r>
                                    <a:rPr lang="en-US" sz="1000">
                                      <a:effectLst/>
                                      <a:latin typeface="Cambria Math" panose="02040503050406030204" pitchFamily="18" charset="0"/>
                                    </a:rPr>
                                    <m:t>𝟏𝟐</m:t>
                                  </m:r>
                                </m:sub>
                              </m:sSub>
                              <m:r>
                                <a:rPr lang="en-US" sz="1000">
                                  <a:effectLst/>
                                  <a:latin typeface="Cambria Math" panose="02040503050406030204" pitchFamily="18" charset="0"/>
                                </a:rPr>
                                <m:t>)</m:t>
                              </m:r>
                            </m:oMath>
                          </a14:m>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35987249"/>
                      </a:ext>
                    </a:extLst>
                  </a:tr>
                  <a:tr h="314864">
                    <a:tc>
                      <a:txBody>
                        <a:bodyPr/>
                        <a:lstStyle/>
                        <a:p>
                          <a:pPr algn="ctr"/>
                          <a:r>
                            <a:rPr lang="en-US" sz="1000">
                              <a:effectLst/>
                              <a:latin typeface="Times New Roman" panose="02020603050405020304" pitchFamily="18" charset="0"/>
                              <a:cs typeface="Times New Roman" panose="02020603050405020304" pitchFamily="18" charset="0"/>
                            </a:rPr>
                            <a:t>1</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3.127 (0.216)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3.747 (1.181)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0.689 (0.275)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-3.127 (1.143)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22.797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42.398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1.991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0.044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27874722"/>
                      </a:ext>
                    </a:extLst>
                  </a:tr>
                  <a:tr h="314864">
                    <a:tc>
                      <a:txBody>
                        <a:bodyPr/>
                        <a:lstStyle/>
                        <a:p>
                          <a:pPr algn="ctr"/>
                          <a:r>
                            <a:rPr lang="en-US" sz="1000">
                              <a:effectLst/>
                              <a:latin typeface="Times New Roman" panose="02020603050405020304" pitchFamily="18" charset="0"/>
                              <a:cs typeface="Times New Roman" panose="02020603050405020304" pitchFamily="18" charset="0"/>
                            </a:rPr>
                            <a:t>2</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2.454 (0.198)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3.866 (0.875)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1.682 (0.252)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-3.381 (0.983)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11.640</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47.774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5.377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0.034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77936695"/>
                      </a:ext>
                    </a:extLst>
                  </a:tr>
                  <a:tr h="314864">
                    <a:tc>
                      <a:txBody>
                        <a:bodyPr/>
                        <a:lstStyle/>
                        <a:p>
                          <a:pPr algn="ctr"/>
                          <a:r>
                            <a:rPr lang="en-US" sz="1000">
                              <a:effectLst/>
                              <a:latin typeface="Times New Roman" panose="02020603050405020304" pitchFamily="18" charset="0"/>
                              <a:cs typeface="Times New Roman" panose="02020603050405020304" pitchFamily="18" charset="0"/>
                            </a:rPr>
                            <a:t>3</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3.198 (0.136)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3.989 (0.986)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0.777 (0.194)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-3.209 (0.936)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24.491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53.998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2.176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0.040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51795504"/>
                      </a:ext>
                    </a:extLst>
                  </a:tr>
                  <a:tr h="314864">
                    <a:tc>
                      <a:txBody>
                        <a:bodyPr/>
                        <a:lstStyle/>
                        <a:p>
                          <a:pPr algn="ctr"/>
                          <a:r>
                            <a:rPr lang="en-US" sz="1000" dirty="0">
                              <a:effectLst/>
                              <a:latin typeface="Times New Roman" panose="02020603050405020304" pitchFamily="18" charset="0"/>
                              <a:cs typeface="Times New Roman" panose="02020603050405020304" pitchFamily="18" charset="0"/>
                            </a:rPr>
                            <a:t>4</a:t>
                          </a:r>
                          <a:endParaRPr lang="en-US" sz="105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3.431 (0.104)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4.564 (0.608)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0.867 (0.117)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-3.934 (0.62)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30.917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95.931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2.379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0.020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811401"/>
                      </a:ext>
                    </a:extLst>
                  </a:tr>
                  <a:tr h="314864">
                    <a:tc>
                      <a:txBody>
                        <a:bodyPr/>
                        <a:lstStyle/>
                        <a:p>
                          <a:pPr algn="ctr"/>
                          <a:r>
                            <a:rPr lang="en-US" sz="1000">
                              <a:effectLst/>
                              <a:latin typeface="Times New Roman" panose="02020603050405020304" pitchFamily="18" charset="0"/>
                              <a:cs typeface="Times New Roman" panose="02020603050405020304" pitchFamily="18" charset="0"/>
                            </a:rPr>
                            <a:t>5</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3.547 (0.125)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4.576 (0.454)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1.043 (0.104)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-4.19 (0.46)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34.714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97.118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2.838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0.015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0783010"/>
                      </a:ext>
                    </a:extLst>
                  </a:tr>
                  <a:tr h="314864">
                    <a:tc>
                      <a:txBody>
                        <a:bodyPr/>
                        <a:lstStyle/>
                        <a:p>
                          <a:pPr algn="ctr"/>
                          <a:r>
                            <a:rPr lang="en-US" sz="1000">
                              <a:effectLst/>
                              <a:latin typeface="Times New Roman" panose="02020603050405020304" pitchFamily="18" charset="0"/>
                              <a:cs typeface="Times New Roman" panose="02020603050405020304" pitchFamily="18" charset="0"/>
                            </a:rPr>
                            <a:t>6</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2.994 (0.096)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3.728 (0.625)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0.5 (0.09)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-3.156 (0.625)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19.959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41.612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1.649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0.043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3679694"/>
                      </a:ext>
                    </a:extLst>
                  </a:tr>
                  <a:tr h="314864">
                    <a:tc>
                      <a:txBody>
                        <a:bodyPr/>
                        <a:lstStyle/>
                        <a:p>
                          <a:pPr algn="ctr"/>
                          <a:r>
                            <a:rPr lang="en-US" sz="1000">
                              <a:effectLst/>
                              <a:latin typeface="Times New Roman" panose="02020603050405020304" pitchFamily="18" charset="0"/>
                              <a:cs typeface="Times New Roman" panose="02020603050405020304" pitchFamily="18" charset="0"/>
                            </a:rPr>
                            <a:t>7</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2.646 (0.094)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4.382 (0.731)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1.288 (0.116)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-3.778 (0.74)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14.095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80.001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3.624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0.023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00842644"/>
                      </a:ext>
                    </a:extLst>
                  </a:tr>
                  <a:tr h="314864">
                    <a:tc>
                      <a:txBody>
                        <a:bodyPr/>
                        <a:lstStyle/>
                        <a:p>
                          <a:pPr algn="ctr"/>
                          <a:r>
                            <a:rPr lang="en-US" sz="1000">
                              <a:effectLst/>
                              <a:latin typeface="Times New Roman" panose="02020603050405020304" pitchFamily="18" charset="0"/>
                              <a:cs typeface="Times New Roman" panose="02020603050405020304" pitchFamily="18" charset="0"/>
                            </a:rPr>
                            <a:t>8</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2.868 (0.119)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3.551 (0.561)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0.607 (0.086)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-3.063 (0.568)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17.600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34.849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1.834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0.047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74777652"/>
                      </a:ext>
                    </a:extLst>
                  </a:tr>
                  <a:tr h="314864">
                    <a:tc>
                      <a:txBody>
                        <a:bodyPr/>
                        <a:lstStyle/>
                        <a:p>
                          <a:pPr algn="ctr"/>
                          <a:r>
                            <a:rPr lang="en-US" sz="1000">
                              <a:effectLst/>
                              <a:latin typeface="Times New Roman" panose="02020603050405020304" pitchFamily="18" charset="0"/>
                              <a:cs typeface="Times New Roman" panose="02020603050405020304" pitchFamily="18" charset="0"/>
                            </a:rPr>
                            <a:t>9</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2.742 (0.084)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4.134 (0.506)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1.162 (0.133)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-3.528 (0.547)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15.524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62.41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3.195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0.029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57561751"/>
                      </a:ext>
                    </a:extLst>
                  </a:tr>
                  <a:tr h="314864">
                    <a:tc>
                      <a:txBody>
                        <a:bodyPr/>
                        <a:lstStyle/>
                        <a:p>
                          <a:pPr algn="ctr"/>
                          <a:r>
                            <a:rPr lang="en-US" sz="1000">
                              <a:effectLst/>
                              <a:latin typeface="Times New Roman" panose="02020603050405020304" pitchFamily="18" charset="0"/>
                              <a:cs typeface="Times New Roman" panose="02020603050405020304" pitchFamily="18" charset="0"/>
                            </a:rPr>
                            <a:t>10</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3.487 (0.462)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2.086 (1.923)</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0.83 (0.42)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-0.331 (0.405)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32.691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8.054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2.294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0.718</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5327863"/>
                      </a:ext>
                    </a:extLst>
                  </a:tr>
                </a:tbl>
              </a:graphicData>
            </a:graphic>
          </p:graphicFrame>
        </mc:Choice>
        <mc:Fallback xmlns="">
          <p:graphicFrame>
            <p:nvGraphicFramePr>
              <p:cNvPr id="6" name="Table 5">
                <a:extLst>
                  <a:ext uri="{FF2B5EF4-FFF2-40B4-BE49-F238E27FC236}">
                    <a16:creationId xmlns:a16="http://schemas.microsoft.com/office/drawing/2014/main" id="{16762B7D-7B9F-3A4F-9169-300DDBFA19D8}"/>
                  </a:ext>
                </a:extLst>
              </p:cNvPr>
              <p:cNvGraphicFramePr>
                <a:graphicFrameLocks noGrp="1"/>
              </p:cNvGraphicFramePr>
              <p:nvPr/>
            </p:nvGraphicFramePr>
            <p:xfrm>
              <a:off x="1388853" y="1768415"/>
              <a:ext cx="8268417" cy="3778367"/>
            </p:xfrm>
            <a:graphic>
              <a:graphicData uri="http://schemas.openxmlformats.org/drawingml/2006/table">
                <a:tbl>
                  <a:tblPr firstRow="1" firstCol="1" bandRow="1">
                    <a:tableStyleId>{5C22544A-7EE6-4342-B048-85BDC9FD1C3A}</a:tableStyleId>
                  </a:tblPr>
                  <a:tblGrid>
                    <a:gridCol w="918713">
                      <a:extLst>
                        <a:ext uri="{9D8B030D-6E8A-4147-A177-3AD203B41FA5}">
                          <a16:colId xmlns:a16="http://schemas.microsoft.com/office/drawing/2014/main" val="164543813"/>
                        </a:ext>
                      </a:extLst>
                    </a:gridCol>
                    <a:gridCol w="918713">
                      <a:extLst>
                        <a:ext uri="{9D8B030D-6E8A-4147-A177-3AD203B41FA5}">
                          <a16:colId xmlns:a16="http://schemas.microsoft.com/office/drawing/2014/main" val="2716782555"/>
                        </a:ext>
                      </a:extLst>
                    </a:gridCol>
                    <a:gridCol w="918713">
                      <a:extLst>
                        <a:ext uri="{9D8B030D-6E8A-4147-A177-3AD203B41FA5}">
                          <a16:colId xmlns:a16="http://schemas.microsoft.com/office/drawing/2014/main" val="663046965"/>
                        </a:ext>
                      </a:extLst>
                    </a:gridCol>
                    <a:gridCol w="918713">
                      <a:extLst>
                        <a:ext uri="{9D8B030D-6E8A-4147-A177-3AD203B41FA5}">
                          <a16:colId xmlns:a16="http://schemas.microsoft.com/office/drawing/2014/main" val="1876525160"/>
                        </a:ext>
                      </a:extLst>
                    </a:gridCol>
                    <a:gridCol w="966159">
                      <a:extLst>
                        <a:ext uri="{9D8B030D-6E8A-4147-A177-3AD203B41FA5}">
                          <a16:colId xmlns:a16="http://schemas.microsoft.com/office/drawing/2014/main" val="2061838048"/>
                        </a:ext>
                      </a:extLst>
                    </a:gridCol>
                    <a:gridCol w="871267">
                      <a:extLst>
                        <a:ext uri="{9D8B030D-6E8A-4147-A177-3AD203B41FA5}">
                          <a16:colId xmlns:a16="http://schemas.microsoft.com/office/drawing/2014/main" val="4205834404"/>
                        </a:ext>
                      </a:extLst>
                    </a:gridCol>
                    <a:gridCol w="918713">
                      <a:extLst>
                        <a:ext uri="{9D8B030D-6E8A-4147-A177-3AD203B41FA5}">
                          <a16:colId xmlns:a16="http://schemas.microsoft.com/office/drawing/2014/main" val="2757592897"/>
                        </a:ext>
                      </a:extLst>
                    </a:gridCol>
                    <a:gridCol w="918713">
                      <a:extLst>
                        <a:ext uri="{9D8B030D-6E8A-4147-A177-3AD203B41FA5}">
                          <a16:colId xmlns:a16="http://schemas.microsoft.com/office/drawing/2014/main" val="3571293538"/>
                        </a:ext>
                      </a:extLst>
                    </a:gridCol>
                    <a:gridCol w="918713">
                      <a:extLst>
                        <a:ext uri="{9D8B030D-6E8A-4147-A177-3AD203B41FA5}">
                          <a16:colId xmlns:a16="http://schemas.microsoft.com/office/drawing/2014/main" val="213932863"/>
                        </a:ext>
                      </a:extLst>
                    </a:gridCol>
                  </a:tblGrid>
                  <a:tr h="629727">
                    <a:tc>
                      <a:txBody>
                        <a:bodyPr/>
                        <a:lstStyle/>
                        <a:p>
                          <a:pPr algn="ctr"/>
                          <a:r>
                            <a:rPr lang="en-US" sz="1000" dirty="0">
                              <a:effectLst/>
                              <a:latin typeface="Times New Roman" panose="02020603050405020304" pitchFamily="18" charset="0"/>
                              <a:cs typeface="Times New Roman" panose="02020603050405020304" pitchFamily="18" charset="0"/>
                            </a:rPr>
                            <a:t>Item</a:t>
                          </a:r>
                          <a:endParaRPr lang="en-US" sz="105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4"/>
                          <a:stretch>
                            <a:fillRect l="-100000" t="-2000" r="-697260" b="-498000"/>
                          </a:stretch>
                        </a:blipFill>
                      </a:tcPr>
                    </a:tc>
                    <a:tc>
                      <a:txBody>
                        <a:bodyPr/>
                        <a:lstStyle/>
                        <a:p>
                          <a:endParaRPr lang="en-US"/>
                        </a:p>
                      </a:txBody>
                      <a:tcPr marL="68580" marR="68580" marT="0" marB="0" anchor="ctr">
                        <a:blipFill>
                          <a:blip r:embed="rId4"/>
                          <a:stretch>
                            <a:fillRect l="-202778" t="-2000" r="-606944" b="-498000"/>
                          </a:stretch>
                        </a:blipFill>
                      </a:tcPr>
                    </a:tc>
                    <a:tc>
                      <a:txBody>
                        <a:bodyPr/>
                        <a:lstStyle/>
                        <a:p>
                          <a:endParaRPr lang="en-US"/>
                        </a:p>
                      </a:txBody>
                      <a:tcPr marL="68580" marR="68580" marT="0" marB="0" anchor="ctr">
                        <a:blipFill>
                          <a:blip r:embed="rId4"/>
                          <a:stretch>
                            <a:fillRect l="-298630" t="-2000" r="-498630" b="-498000"/>
                          </a:stretch>
                        </a:blipFill>
                      </a:tcPr>
                    </a:tc>
                    <a:tc>
                      <a:txBody>
                        <a:bodyPr/>
                        <a:lstStyle/>
                        <a:p>
                          <a:endParaRPr lang="en-US"/>
                        </a:p>
                      </a:txBody>
                      <a:tcPr marL="68580" marR="68580" marT="0" marB="0" anchor="ctr">
                        <a:blipFill>
                          <a:blip r:embed="rId4"/>
                          <a:stretch>
                            <a:fillRect l="-382895" t="-2000" r="-378947" b="-498000"/>
                          </a:stretch>
                        </a:blipFill>
                      </a:tcPr>
                    </a:tc>
                    <a:tc>
                      <a:txBody>
                        <a:bodyPr/>
                        <a:lstStyle/>
                        <a:p>
                          <a:endParaRPr lang="en-US"/>
                        </a:p>
                      </a:txBody>
                      <a:tcPr marL="68580" marR="68580" marT="0" marB="0" anchor="ctr">
                        <a:blipFill>
                          <a:blip r:embed="rId4"/>
                          <a:stretch>
                            <a:fillRect l="-531884" t="-2000" r="-317391" b="-498000"/>
                          </a:stretch>
                        </a:blipFill>
                      </a:tcPr>
                    </a:tc>
                    <a:tc>
                      <a:txBody>
                        <a:bodyPr/>
                        <a:lstStyle/>
                        <a:p>
                          <a:endParaRPr lang="en-US"/>
                        </a:p>
                      </a:txBody>
                      <a:tcPr marL="68580" marR="68580" marT="0" marB="0" anchor="ctr">
                        <a:blipFill>
                          <a:blip r:embed="rId4"/>
                          <a:stretch>
                            <a:fillRect l="-605556" t="-2000" r="-204167" b="-498000"/>
                          </a:stretch>
                        </a:blipFill>
                      </a:tcPr>
                    </a:tc>
                    <a:tc>
                      <a:txBody>
                        <a:bodyPr/>
                        <a:lstStyle/>
                        <a:p>
                          <a:endParaRPr lang="en-US"/>
                        </a:p>
                      </a:txBody>
                      <a:tcPr marL="68580" marR="68580" marT="0" marB="0" anchor="ctr">
                        <a:blipFill>
                          <a:blip r:embed="rId4"/>
                          <a:stretch>
                            <a:fillRect l="-695890" t="-2000" r="-101370" b="-498000"/>
                          </a:stretch>
                        </a:blipFill>
                      </a:tcPr>
                    </a:tc>
                    <a:tc>
                      <a:txBody>
                        <a:bodyPr/>
                        <a:lstStyle/>
                        <a:p>
                          <a:endParaRPr lang="en-US"/>
                        </a:p>
                      </a:txBody>
                      <a:tcPr marL="68580" marR="68580" marT="0" marB="0" anchor="ctr">
                        <a:blipFill>
                          <a:blip r:embed="rId4"/>
                          <a:stretch>
                            <a:fillRect l="-806944" t="-2000" r="-2778" b="-498000"/>
                          </a:stretch>
                        </a:blipFill>
                      </a:tcPr>
                    </a:tc>
                    <a:extLst>
                      <a:ext uri="{0D108BD9-81ED-4DB2-BD59-A6C34878D82A}">
                        <a16:rowId xmlns:a16="http://schemas.microsoft.com/office/drawing/2014/main" val="4035987249"/>
                      </a:ext>
                    </a:extLst>
                  </a:tr>
                  <a:tr h="314864">
                    <a:tc>
                      <a:txBody>
                        <a:bodyPr/>
                        <a:lstStyle/>
                        <a:p>
                          <a:pPr algn="ctr"/>
                          <a:r>
                            <a:rPr lang="en-US" sz="1000">
                              <a:effectLst/>
                              <a:latin typeface="Times New Roman" panose="02020603050405020304" pitchFamily="18" charset="0"/>
                              <a:cs typeface="Times New Roman" panose="02020603050405020304" pitchFamily="18" charset="0"/>
                            </a:rPr>
                            <a:t>1</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3.127 (0.216)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3.747 (1.181)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0.689 (0.275)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-3.127 (1.143)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22.797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42.398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1.991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0.044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27874722"/>
                      </a:ext>
                    </a:extLst>
                  </a:tr>
                  <a:tr h="314864">
                    <a:tc>
                      <a:txBody>
                        <a:bodyPr/>
                        <a:lstStyle/>
                        <a:p>
                          <a:pPr algn="ctr"/>
                          <a:r>
                            <a:rPr lang="en-US" sz="1000">
                              <a:effectLst/>
                              <a:latin typeface="Times New Roman" panose="02020603050405020304" pitchFamily="18" charset="0"/>
                              <a:cs typeface="Times New Roman" panose="02020603050405020304" pitchFamily="18" charset="0"/>
                            </a:rPr>
                            <a:t>2</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2.454 (0.198)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3.866 (0.875)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1.682 (0.252)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-3.381 (0.983)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11.640</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47.774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5.377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0.034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77936695"/>
                      </a:ext>
                    </a:extLst>
                  </a:tr>
                  <a:tr h="314864">
                    <a:tc>
                      <a:txBody>
                        <a:bodyPr/>
                        <a:lstStyle/>
                        <a:p>
                          <a:pPr algn="ctr"/>
                          <a:r>
                            <a:rPr lang="en-US" sz="1000">
                              <a:effectLst/>
                              <a:latin typeface="Times New Roman" panose="02020603050405020304" pitchFamily="18" charset="0"/>
                              <a:cs typeface="Times New Roman" panose="02020603050405020304" pitchFamily="18" charset="0"/>
                            </a:rPr>
                            <a:t>3</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3.198 (0.136)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3.989 (0.986)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0.777 (0.194)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-3.209 (0.936)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24.491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53.998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2.176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0.040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51795504"/>
                      </a:ext>
                    </a:extLst>
                  </a:tr>
                  <a:tr h="314864">
                    <a:tc>
                      <a:txBody>
                        <a:bodyPr/>
                        <a:lstStyle/>
                        <a:p>
                          <a:pPr algn="ctr"/>
                          <a:r>
                            <a:rPr lang="en-US" sz="1000" dirty="0">
                              <a:effectLst/>
                              <a:latin typeface="Times New Roman" panose="02020603050405020304" pitchFamily="18" charset="0"/>
                              <a:cs typeface="Times New Roman" panose="02020603050405020304" pitchFamily="18" charset="0"/>
                            </a:rPr>
                            <a:t>4</a:t>
                          </a:r>
                          <a:endParaRPr lang="en-US" sz="105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3.431 (0.104)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4.564 (0.608)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0.867 (0.117)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-3.934 (0.62)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30.917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95.931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2.379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0.020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811401"/>
                      </a:ext>
                    </a:extLst>
                  </a:tr>
                  <a:tr h="314864">
                    <a:tc>
                      <a:txBody>
                        <a:bodyPr/>
                        <a:lstStyle/>
                        <a:p>
                          <a:pPr algn="ctr"/>
                          <a:r>
                            <a:rPr lang="en-US" sz="1000">
                              <a:effectLst/>
                              <a:latin typeface="Times New Roman" panose="02020603050405020304" pitchFamily="18" charset="0"/>
                              <a:cs typeface="Times New Roman" panose="02020603050405020304" pitchFamily="18" charset="0"/>
                            </a:rPr>
                            <a:t>5</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3.547 (0.125)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4.576 (0.454)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1.043 (0.104)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-4.19 (0.46)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34.714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97.118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2.838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0.015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0783010"/>
                      </a:ext>
                    </a:extLst>
                  </a:tr>
                  <a:tr h="314864">
                    <a:tc>
                      <a:txBody>
                        <a:bodyPr/>
                        <a:lstStyle/>
                        <a:p>
                          <a:pPr algn="ctr"/>
                          <a:r>
                            <a:rPr lang="en-US" sz="1000">
                              <a:effectLst/>
                              <a:latin typeface="Times New Roman" panose="02020603050405020304" pitchFamily="18" charset="0"/>
                              <a:cs typeface="Times New Roman" panose="02020603050405020304" pitchFamily="18" charset="0"/>
                            </a:rPr>
                            <a:t>6</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2.994 (0.096)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3.728 (0.625)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0.5 (0.09)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-3.156 (0.625)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19.959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41.612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1.649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0.043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3679694"/>
                      </a:ext>
                    </a:extLst>
                  </a:tr>
                  <a:tr h="314864">
                    <a:tc>
                      <a:txBody>
                        <a:bodyPr/>
                        <a:lstStyle/>
                        <a:p>
                          <a:pPr algn="ctr"/>
                          <a:r>
                            <a:rPr lang="en-US" sz="1000">
                              <a:effectLst/>
                              <a:latin typeface="Times New Roman" panose="02020603050405020304" pitchFamily="18" charset="0"/>
                              <a:cs typeface="Times New Roman" panose="02020603050405020304" pitchFamily="18" charset="0"/>
                            </a:rPr>
                            <a:t>7</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2.646 (0.094)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4.382 (0.731)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1.288 (0.116)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-3.778 (0.74)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14.095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80.001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3.624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0.023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00842644"/>
                      </a:ext>
                    </a:extLst>
                  </a:tr>
                  <a:tr h="314864">
                    <a:tc>
                      <a:txBody>
                        <a:bodyPr/>
                        <a:lstStyle/>
                        <a:p>
                          <a:pPr algn="ctr"/>
                          <a:r>
                            <a:rPr lang="en-US" sz="1000">
                              <a:effectLst/>
                              <a:latin typeface="Times New Roman" panose="02020603050405020304" pitchFamily="18" charset="0"/>
                              <a:cs typeface="Times New Roman" panose="02020603050405020304" pitchFamily="18" charset="0"/>
                            </a:rPr>
                            <a:t>8</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2.868 (0.119)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3.551 (0.561)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0.607 (0.086)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-3.063 (0.568)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17.600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34.849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1.834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0.047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74777652"/>
                      </a:ext>
                    </a:extLst>
                  </a:tr>
                  <a:tr h="314864">
                    <a:tc>
                      <a:txBody>
                        <a:bodyPr/>
                        <a:lstStyle/>
                        <a:p>
                          <a:pPr algn="ctr"/>
                          <a:r>
                            <a:rPr lang="en-US" sz="1000">
                              <a:effectLst/>
                              <a:latin typeface="Times New Roman" panose="02020603050405020304" pitchFamily="18" charset="0"/>
                              <a:cs typeface="Times New Roman" panose="02020603050405020304" pitchFamily="18" charset="0"/>
                            </a:rPr>
                            <a:t>9</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2.742 (0.084)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4.134 (0.506)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1.162 (0.133)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-3.528 (0.547)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15.524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62.41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3.195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0.029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57561751"/>
                      </a:ext>
                    </a:extLst>
                  </a:tr>
                  <a:tr h="314864">
                    <a:tc>
                      <a:txBody>
                        <a:bodyPr/>
                        <a:lstStyle/>
                        <a:p>
                          <a:pPr algn="ctr"/>
                          <a:r>
                            <a:rPr lang="en-US" sz="1000">
                              <a:effectLst/>
                              <a:latin typeface="Times New Roman" panose="02020603050405020304" pitchFamily="18" charset="0"/>
                              <a:cs typeface="Times New Roman" panose="02020603050405020304" pitchFamily="18" charset="0"/>
                            </a:rPr>
                            <a:t>10</a:t>
                          </a:r>
                          <a:endParaRPr lang="en-US" sz="105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3.487 (0.462)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2.086 (1.923)</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0.83 (0.42)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-0.331 (0.405)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32.691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8.054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2.294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r>
                            <a:rPr lang="en-US" sz="11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0.718</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5327863"/>
                      </a:ext>
                    </a:extLst>
                  </a:tr>
                </a:tbl>
              </a:graphicData>
            </a:graphic>
          </p:graphicFrame>
        </mc:Fallback>
      </mc:AlternateContent>
      <p:sp>
        <p:nvSpPr>
          <p:cNvPr id="5" name="TextBox 4">
            <a:extLst>
              <a:ext uri="{FF2B5EF4-FFF2-40B4-BE49-F238E27FC236}">
                <a16:creationId xmlns:a16="http://schemas.microsoft.com/office/drawing/2014/main" id="{7830835B-30CD-AC41-8621-F581ADB9415A}"/>
              </a:ext>
            </a:extLst>
          </p:cNvPr>
          <p:cNvSpPr txBox="1"/>
          <p:nvPr/>
        </p:nvSpPr>
        <p:spPr>
          <a:xfrm>
            <a:off x="1086969" y="1328474"/>
            <a:ext cx="952352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With Latent Attribute Profile: how much more RT when student attempts to apply the attribute </a:t>
            </a:r>
          </a:p>
        </p:txBody>
      </p:sp>
    </p:spTree>
    <p:extLst>
      <p:ext uri="{BB962C8B-B14F-4D97-AF65-F5344CB8AC3E}">
        <p14:creationId xmlns:p14="http://schemas.microsoft.com/office/powerpoint/2010/main" val="403025979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2055371"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Conclusion</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5DB2C3C-05E8-454B-A149-4CD4FC9A9213}"/>
              </a:ext>
            </a:extLst>
          </p:cNvPr>
          <p:cNvSpPr txBox="1"/>
          <p:nvPr/>
        </p:nvSpPr>
        <p:spPr>
          <a:xfrm>
            <a:off x="211408" y="1269085"/>
            <a:ext cx="11917332" cy="4247317"/>
          </a:xfrm>
          <a:prstGeom prst="rect">
            <a:avLst/>
          </a:prstGeom>
          <a:noFill/>
        </p:spPr>
        <p:txBody>
          <a:bodyPr wrap="square">
            <a:spAutoFit/>
          </a:bodyPr>
          <a:lstStyle/>
          <a:p>
            <a:pPr algn="just"/>
            <a:r>
              <a:rPr lang="en-US" sz="1800" dirty="0">
                <a:effectLst/>
                <a:latin typeface="Times New Roman" panose="02020603050405020304" pitchFamily="18" charset="0"/>
                <a:ea typeface="DengXian" panose="02010600030101010101" pitchFamily="2" charset="-122"/>
              </a:rPr>
              <a:t>This paper proposes the general cognitive diagnosis model for RTs (CDM-RT). As a general model, CDM-RT is an interpretable model and many alternative formulations can be generated with different assumptions.</a:t>
            </a:r>
            <a:r>
              <a:rPr lang="en-US" dirty="0">
                <a:effectLst/>
              </a:rPr>
              <a:t> </a:t>
            </a:r>
            <a:r>
              <a:rPr lang="en-US" dirty="0">
                <a:latin typeface="Times New Roman" panose="02020603050405020304" pitchFamily="18" charset="0"/>
                <a:ea typeface="DengXian" panose="02010600030101010101" pitchFamily="2" charset="-122"/>
              </a:rPr>
              <a:t>We assume that how much time examinees spend on each item conditionally dependents on to what extent their attribute profile matches the requirement of item. Thus, examinees with the same attribute profile are expected to have the same RTs across the items. Meanwhile, we assume that the attribute profile and the motivation condition of student is consistent during the entire assessment. </a:t>
            </a:r>
            <a:endParaRPr lang="en-US" dirty="0">
              <a:effectLst/>
            </a:endParaRPr>
          </a:p>
          <a:p>
            <a:pPr algn="just"/>
            <a:endParaRPr lang="en-US" dirty="0"/>
          </a:p>
          <a:p>
            <a:pPr algn="just"/>
            <a:r>
              <a:rPr lang="en-US" dirty="0">
                <a:latin typeface="Times New Roman" panose="02020603050405020304" pitchFamily="18" charset="0"/>
                <a:cs typeface="Times New Roman" panose="02020603050405020304" pitchFamily="18" charset="0"/>
              </a:rPr>
              <a:t>Assumption of high- or low-stack condition determine the model constraint of main effects. </a:t>
            </a:r>
          </a:p>
          <a:p>
            <a:pPr algn="just"/>
            <a:endParaRPr lang="en-US"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Two </a:t>
            </a:r>
            <a:r>
              <a:rPr lang="en-US" dirty="0">
                <a:latin typeface="Times New Roman" panose="02020603050405020304" pitchFamily="18" charset="0"/>
                <a:cs typeface="Times New Roman" panose="02020603050405020304" pitchFamily="18" charset="0"/>
              </a:rPr>
              <a:t>different treatment of attribute profile determine how the results of CDMs for RA and RT could be related.</a:t>
            </a:r>
          </a:p>
          <a:p>
            <a:pPr algn="just"/>
            <a:endParaRPr lang="en-US" dirty="0">
              <a:effectLst/>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By investi</a:t>
            </a:r>
            <a:r>
              <a:rPr lang="en-US" dirty="0">
                <a:latin typeface="Times New Roman" panose="02020603050405020304" pitchFamily="18" charset="0"/>
                <a:cs typeface="Times New Roman" panose="02020603050405020304" pitchFamily="18" charset="0"/>
              </a:rPr>
              <a:t>gate how attribute profiles from CDMs of RA and RT match with each other, we could have a deeper understanding of students’ behavior during test as well.</a:t>
            </a:r>
          </a:p>
          <a:p>
            <a:pPr algn="just"/>
            <a:endParaRPr lang="en-US"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Other joint modeling of RT and RA under CDMs is also possible. Examples includes the general CDM for continuous responses proposed by </a:t>
            </a:r>
            <a:r>
              <a:rPr lang="en-US" dirty="0" err="1">
                <a:latin typeface="Times New Roman" panose="02020603050405020304" pitchFamily="18" charset="0"/>
                <a:cs typeface="Times New Roman" panose="02020603050405020304" pitchFamily="18" charset="0"/>
              </a:rPr>
              <a:t>Minchen</a:t>
            </a: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&amp; de la Torre (2018).</a:t>
            </a:r>
          </a:p>
        </p:txBody>
      </p:sp>
    </p:spTree>
    <p:extLst>
      <p:ext uri="{BB962C8B-B14F-4D97-AF65-F5344CB8AC3E}">
        <p14:creationId xmlns:p14="http://schemas.microsoft.com/office/powerpoint/2010/main" val="249258363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1429305" y="2157274"/>
            <a:ext cx="9113636" cy="2739211"/>
          </a:xfrm>
          <a:prstGeom prst="rect">
            <a:avLst/>
          </a:prstGeom>
          <a:noFill/>
        </p:spPr>
        <p:txBody>
          <a:bodyPr wrap="square" rtlCol="0">
            <a:spAutoFit/>
          </a:bodyPr>
          <a:lstStyle/>
          <a:p>
            <a:pPr algn="ctr"/>
            <a:r>
              <a:rPr lang="en-US" altLang="zh-CN" sz="4400" dirty="0">
                <a:solidFill>
                  <a:schemeClr val="tx2"/>
                </a:solidFill>
                <a:latin typeface="Times New Roman" panose="02020603050405020304" pitchFamily="18" charset="0"/>
                <a:cs typeface="Times New Roman" panose="02020603050405020304" pitchFamily="18" charset="0"/>
              </a:rPr>
              <a:t>Thank</a:t>
            </a:r>
            <a:r>
              <a:rPr lang="zh-CN" altLang="en-US" sz="4400" dirty="0">
                <a:solidFill>
                  <a:schemeClr val="tx2"/>
                </a:solidFill>
                <a:latin typeface="Times New Roman" panose="02020603050405020304" pitchFamily="18" charset="0"/>
                <a:cs typeface="Times New Roman" panose="02020603050405020304" pitchFamily="18" charset="0"/>
              </a:rPr>
              <a:t> </a:t>
            </a:r>
            <a:r>
              <a:rPr lang="en-US" altLang="zh-CN" sz="4400" dirty="0">
                <a:solidFill>
                  <a:schemeClr val="tx2"/>
                </a:solidFill>
                <a:latin typeface="Times New Roman" panose="02020603050405020304" pitchFamily="18" charset="0"/>
                <a:cs typeface="Times New Roman" panose="02020603050405020304" pitchFamily="18" charset="0"/>
              </a:rPr>
              <a:t>you</a:t>
            </a:r>
            <a:r>
              <a:rPr lang="zh-CN" altLang="en-US" sz="4400" dirty="0">
                <a:solidFill>
                  <a:schemeClr val="tx2"/>
                </a:solidFill>
                <a:latin typeface="Times New Roman" panose="02020603050405020304" pitchFamily="18" charset="0"/>
                <a:cs typeface="Times New Roman" panose="02020603050405020304" pitchFamily="18" charset="0"/>
              </a:rPr>
              <a:t> </a:t>
            </a:r>
            <a:endParaRPr lang="en-US" altLang="zh-CN" sz="4400" dirty="0">
              <a:solidFill>
                <a:schemeClr val="tx2"/>
              </a:solidFill>
              <a:latin typeface="Times New Roman" panose="02020603050405020304" pitchFamily="18" charset="0"/>
              <a:cs typeface="Times New Roman" panose="02020603050405020304" pitchFamily="18" charset="0"/>
            </a:endParaRPr>
          </a:p>
          <a:p>
            <a:pPr algn="ctr"/>
            <a:endParaRPr lang="en-US" altLang="zh-CN" sz="3200" dirty="0">
              <a:solidFill>
                <a:schemeClr val="tx2"/>
              </a:solidFill>
              <a:latin typeface="Times New Roman" panose="02020603050405020304" pitchFamily="18" charset="0"/>
              <a:cs typeface="Times New Roman" panose="02020603050405020304" pitchFamily="18" charset="0"/>
            </a:endParaRPr>
          </a:p>
          <a:p>
            <a:pPr algn="ctr"/>
            <a:r>
              <a:rPr lang="en-US" altLang="zh-CN" sz="3200" dirty="0">
                <a:solidFill>
                  <a:schemeClr val="tx2"/>
                </a:solidFill>
                <a:latin typeface="Times New Roman" panose="02020603050405020304" pitchFamily="18" charset="0"/>
                <a:cs typeface="Times New Roman" panose="02020603050405020304" pitchFamily="18" charset="0"/>
              </a:rPr>
              <a:t>If</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you</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have</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any</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questions</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or</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suggestions:</a:t>
            </a:r>
          </a:p>
          <a:p>
            <a:pPr algn="ctr"/>
            <a:r>
              <a:rPr lang="en-US" altLang="zh-CN" sz="3200" dirty="0">
                <a:solidFill>
                  <a:schemeClr val="tx2"/>
                </a:solidFill>
                <a:latin typeface="Times New Roman" panose="02020603050405020304" pitchFamily="18" charset="0"/>
                <a:cs typeface="Times New Roman" panose="02020603050405020304" pitchFamily="18" charset="0"/>
                <a:hlinkClick r:id="rId4"/>
              </a:rPr>
              <a:t>Email:</a:t>
            </a:r>
            <a:r>
              <a:rPr lang="zh-CN" altLang="en-US" sz="3200" dirty="0">
                <a:solidFill>
                  <a:schemeClr val="tx2"/>
                </a:solidFill>
                <a:latin typeface="Times New Roman" panose="02020603050405020304" pitchFamily="18" charset="0"/>
                <a:cs typeface="Times New Roman" panose="02020603050405020304" pitchFamily="18" charset="0"/>
                <a:hlinkClick r:id="rId4"/>
              </a:rPr>
              <a:t> </a:t>
            </a:r>
            <a:r>
              <a:rPr lang="en-US" altLang="zh-CN" sz="3200" dirty="0">
                <a:solidFill>
                  <a:schemeClr val="tx2"/>
                </a:solidFill>
                <a:latin typeface="Times New Roman" panose="02020603050405020304" pitchFamily="18" charset="0"/>
                <a:cs typeface="Times New Roman" panose="02020603050405020304" pitchFamily="18" charset="0"/>
                <a:hlinkClick r:id="rId4"/>
              </a:rPr>
              <a:t>yc3356@columbia.edu</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(Yi</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Chen)</a:t>
            </a:r>
            <a:endParaRPr lang="en-US" sz="3200" dirty="0">
              <a:solidFill>
                <a:schemeClr val="tx2"/>
              </a:solidFill>
              <a:latin typeface="Times New Roman" panose="02020603050405020304" pitchFamily="18" charset="0"/>
              <a:cs typeface="Times New Roman" panose="02020603050405020304" pitchFamily="18" charset="0"/>
            </a:endParaRPr>
          </a:p>
          <a:p>
            <a:pPr algn="ctr"/>
            <a:endParaRPr lang="en-US" sz="3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6998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2191626"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Background</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A6E00AC-EBB6-B64C-BEA1-0FFE2B193375}"/>
              </a:ext>
            </a:extLst>
          </p:cNvPr>
          <p:cNvSpPr/>
          <p:nvPr/>
        </p:nvSpPr>
        <p:spPr>
          <a:xfrm>
            <a:off x="286110" y="1604513"/>
            <a:ext cx="11619780" cy="2862322"/>
          </a:xfrm>
          <a:prstGeom prst="rect">
            <a:avLst/>
          </a:prstGeom>
        </p:spPr>
        <p:txBody>
          <a:bodyPr wrap="square">
            <a:spAutoFit/>
          </a:bodyPr>
          <a:lstStyle/>
          <a:p>
            <a:pPr algn="just"/>
            <a:r>
              <a:rPr lang="en-US" dirty="0">
                <a:latin typeface="Times New Roman" panose="02020603050405020304" pitchFamily="18" charset="0"/>
                <a:ea typeface="SimSun" panose="02010600030101010101" pitchFamily="2" charset="-122"/>
              </a:rPr>
              <a:t>	Cognitive diagnosis models (CDMs) were developed to provide educators and researchers a useful psychometric framework for describing how underlying cognitive processes relate to performance on educational tasks. </a:t>
            </a:r>
          </a:p>
          <a:p>
            <a:pPr algn="just"/>
            <a:endParaRPr lang="en-US" dirty="0">
              <a:latin typeface="Times New Roman" panose="02020603050405020304" pitchFamily="18" charset="0"/>
              <a:ea typeface="SimSun" panose="02010600030101010101" pitchFamily="2" charset="-122"/>
            </a:endParaRPr>
          </a:p>
          <a:p>
            <a:pPr algn="just"/>
            <a:endParaRPr lang="en-US" dirty="0">
              <a:latin typeface="Times New Roman" panose="02020603050405020304" pitchFamily="18" charset="0"/>
              <a:ea typeface="SimSun" panose="02010600030101010101" pitchFamily="2" charset="-122"/>
            </a:endParaRPr>
          </a:p>
          <a:p>
            <a:pPr algn="just"/>
            <a:endParaRPr lang="en-US" dirty="0">
              <a:latin typeface="Times New Roman" panose="02020603050405020304" pitchFamily="18" charset="0"/>
              <a:ea typeface="SimSun" panose="02010600030101010101" pitchFamily="2" charset="-122"/>
            </a:endParaRPr>
          </a:p>
          <a:p>
            <a:pPr algn="just"/>
            <a:endParaRPr lang="en-US" dirty="0">
              <a:latin typeface="Times New Roman" panose="02020603050405020304" pitchFamily="18" charset="0"/>
              <a:ea typeface="SimSun" panose="02010600030101010101" pitchFamily="2" charset="-122"/>
            </a:endParaRPr>
          </a:p>
          <a:p>
            <a:pPr algn="just"/>
            <a:r>
              <a:rPr lang="en-US" dirty="0">
                <a:latin typeface="Times New Roman" panose="02020603050405020304" pitchFamily="18" charset="0"/>
                <a:ea typeface="SimSun" panose="02010600030101010101" pitchFamily="2" charset="-122"/>
              </a:rPr>
              <a:t>	Most applications of CDMs developments have been focused on the response accuracy (RAs) rather than other process information during the assessments. RTs probably is the most widely discussed process information in research and practice. Cognitive diagnosis utilizing the RT information might helps to provide deeper understanding about students’ problem solving behavior.</a:t>
            </a:r>
          </a:p>
        </p:txBody>
      </p:sp>
    </p:spTree>
    <p:extLst>
      <p:ext uri="{BB962C8B-B14F-4D97-AF65-F5344CB8AC3E}">
        <p14:creationId xmlns:p14="http://schemas.microsoft.com/office/powerpoint/2010/main" val="612429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3437159"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Research Questions</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A6E00AC-EBB6-B64C-BEA1-0FFE2B193375}"/>
              </a:ext>
            </a:extLst>
          </p:cNvPr>
          <p:cNvSpPr/>
          <p:nvPr/>
        </p:nvSpPr>
        <p:spPr>
          <a:xfrm>
            <a:off x="172527" y="1720840"/>
            <a:ext cx="11740551" cy="2031325"/>
          </a:xfrm>
          <a:prstGeom prst="rect">
            <a:avLst/>
          </a:prstGeom>
        </p:spPr>
        <p:txBody>
          <a:bodyPr wrap="square">
            <a:spAutoFit/>
          </a:bodyPr>
          <a:lstStyle/>
          <a:p>
            <a:pPr marL="342900" indent="-342900" algn="just">
              <a:buAutoNum type="arabicPeriod"/>
            </a:pPr>
            <a:r>
              <a:rPr lang="en-US" dirty="0">
                <a:latin typeface="Times New Roman" panose="02020603050405020304" pitchFamily="18" charset="0"/>
                <a:ea typeface="SimSun" panose="02010600030101010101" pitchFamily="2" charset="-122"/>
              </a:rPr>
              <a:t>How to modeling RT using the framework of CDM under different model assumptions? </a:t>
            </a:r>
          </a:p>
          <a:p>
            <a:pPr marL="342900" indent="-342900" algn="just">
              <a:buAutoNum type="arabicPeriod"/>
            </a:pPr>
            <a:endParaRPr lang="en-US" dirty="0">
              <a:latin typeface="Times New Roman" panose="02020603050405020304" pitchFamily="18" charset="0"/>
              <a:ea typeface="SimSun" panose="02010600030101010101" pitchFamily="2" charset="-122"/>
            </a:endParaRPr>
          </a:p>
          <a:p>
            <a:pPr marL="342900" indent="-342900" algn="just">
              <a:buAutoNum type="arabicPeriod"/>
            </a:pPr>
            <a:endParaRPr lang="en-US" dirty="0">
              <a:latin typeface="Times New Roman" panose="02020603050405020304" pitchFamily="18" charset="0"/>
              <a:ea typeface="SimSun" panose="02010600030101010101" pitchFamily="2" charset="-122"/>
            </a:endParaRPr>
          </a:p>
          <a:p>
            <a:pPr marL="342900" indent="-342900" algn="just">
              <a:buAutoNum type="arabicPeriod"/>
            </a:pPr>
            <a:r>
              <a:rPr lang="en-US" dirty="0">
                <a:latin typeface="Times New Roman" panose="02020603050405020304" pitchFamily="18" charset="0"/>
                <a:ea typeface="SimSun" panose="02010600030101010101" pitchFamily="2" charset="-122"/>
              </a:rPr>
              <a:t>How to interpret the findings of CDM for RT?</a:t>
            </a:r>
          </a:p>
          <a:p>
            <a:pPr marL="342900" indent="-342900" algn="just">
              <a:buAutoNum type="arabicPeriod"/>
            </a:pPr>
            <a:endParaRPr lang="en-US" dirty="0">
              <a:latin typeface="Times New Roman" panose="02020603050405020304" pitchFamily="18" charset="0"/>
              <a:ea typeface="SimSun" panose="02010600030101010101" pitchFamily="2" charset="-122"/>
            </a:endParaRPr>
          </a:p>
          <a:p>
            <a:pPr marL="342900" indent="-342900" algn="just">
              <a:buAutoNum type="arabicPeriod"/>
            </a:pPr>
            <a:endParaRPr lang="en-US" dirty="0">
              <a:latin typeface="Times New Roman" panose="02020603050405020304" pitchFamily="18" charset="0"/>
              <a:ea typeface="SimSun" panose="02010600030101010101" pitchFamily="2" charset="-122"/>
            </a:endParaRPr>
          </a:p>
          <a:p>
            <a:pPr marL="342900" indent="-342900" algn="just">
              <a:buAutoNum type="arabicPeriod"/>
            </a:pPr>
            <a:r>
              <a:rPr lang="en-US" dirty="0">
                <a:latin typeface="Times New Roman" panose="02020603050405020304" pitchFamily="18" charset="0"/>
                <a:ea typeface="SimSun" panose="02010600030101010101" pitchFamily="2" charset="-122"/>
              </a:rPr>
              <a:t>What are the relationship between attribute profiles from CDM for RA and RT?</a:t>
            </a:r>
          </a:p>
        </p:txBody>
      </p:sp>
    </p:spTree>
    <p:extLst>
      <p:ext uri="{BB962C8B-B14F-4D97-AF65-F5344CB8AC3E}">
        <p14:creationId xmlns:p14="http://schemas.microsoft.com/office/powerpoint/2010/main" val="16910861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4517006"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Method</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Design: CDM-RT</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C6E766-6121-FB46-B517-E8DC679A4040}"/>
                  </a:ext>
                </a:extLst>
              </p:cNvPr>
              <p:cNvSpPr txBox="1"/>
              <p:nvPr/>
            </p:nvSpPr>
            <p:spPr>
              <a:xfrm>
                <a:off x="845388" y="1691156"/>
                <a:ext cx="10591939" cy="1704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𝑖𝑗</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r>
                                    <a:rPr lang="en-US" altLang="zh-CN" b="0" i="1" smtClean="0">
                                      <a:latin typeface="Cambria Math" panose="02040503050406030204" pitchFamily="18" charset="0"/>
                                    </a:rPr>
                                    <m:t>𝑘</m:t>
                                  </m:r>
                                </m:sub>
                                <m:sup>
                                  <m:r>
                                    <a:rPr lang="en-US" i="1">
                                      <a:latin typeface="Cambria Math" panose="02040503050406030204" pitchFamily="18" charset="0"/>
                                    </a:rPr>
                                    <m:t>∗</m:t>
                                  </m:r>
                                </m:sup>
                              </m:sSubSup>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0</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𝑗𝑘</m:t>
                              </m:r>
                            </m:sub>
                          </m:sSub>
                          <m:sSubSup>
                            <m:sSubSupPr>
                              <m:ctrlPr>
                                <a:rPr lang="en-US" altLang="zh-CN" b="0" i="1" smtClean="0">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b="0" i="1" smtClean="0">
                                  <a:latin typeface="Cambria Math" panose="02040503050406030204" pitchFamily="18" charset="0"/>
                                </a:rPr>
                                <m:t>∗</m:t>
                              </m:r>
                            </m:sup>
                          </m:sSubSup>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r>
                            <a:rPr lang="en-US" i="1">
                              <a:latin typeface="Cambria Math" panose="02040503050406030204" pitchFamily="18" charset="0"/>
                            </a:rPr>
                            <m:t>−1</m:t>
                          </m:r>
                        </m:sup>
                        <m:e>
                          <m:nary>
                            <m:naryPr>
                              <m:chr m:val="∑"/>
                              <m:limLoc m:val="undOvr"/>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sSubSup>
                                <m:sSubSupPr>
                                  <m:ctrlPr>
                                    <a:rPr lang="en-US" altLang="zh-CN" b="0" i="1" smtClean="0">
                                      <a:latin typeface="Cambria Math" panose="02040503050406030204" pitchFamily="18" charset="0"/>
                                    </a:rPr>
                                  </m:ctrlPr>
                                </m:sSubSupPr>
                                <m:e>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m:t>
                                          </m:r>
                                        </m:sup>
                                      </m:sSup>
                                    </m:sub>
                                  </m:sSub>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b="0" i="1" smtClean="0">
                                      <a:latin typeface="Cambria Math" panose="02040503050406030204" pitchFamily="18" charset="0"/>
                                    </a:rPr>
                                    <m:t>∗</m:t>
                                  </m:r>
                                </m:sup>
                              </m:sSubSup>
                              <m:sSubSup>
                                <m:sSubSupPr>
                                  <m:ctrlPr>
                                    <a:rPr lang="en-US" altLang="zh-CN" b="0" i="1" smtClean="0">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up>
                                  <m:r>
                                    <a:rPr lang="zh-CN" altLang="en-US" b="0" i="1" smtClean="0">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12…</m:t>
                                  </m:r>
                                  <m:r>
                                    <a:rPr lang="en-US" b="0" i="1" smtClean="0">
                                      <a:latin typeface="Cambria Math" panose="02040503050406030204" pitchFamily="18" charset="0"/>
                                    </a:rPr>
                                    <m:t>𝐾</m:t>
                                  </m:r>
                                </m:sub>
                              </m:sSub>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Sup>
                                    <m:sSubSupPr>
                                      <m:ctrlPr>
                                        <a:rPr lang="en-US" altLang="zh-CN" b="0" i="1" smtClean="0">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b="0" i="1" smtClean="0">
                                          <a:latin typeface="Cambria Math" panose="02040503050406030204" pitchFamily="18" charset="0"/>
                                        </a:rPr>
                                        <m:t>∗</m:t>
                                      </m:r>
                                    </m:sup>
                                  </m:sSubSup>
                                </m:e>
                              </m:nary>
                            </m:e>
                          </m:nary>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oMath>
                  </m:oMathPara>
                </a14:m>
                <a:endParaRPr lang="en-US" dirty="0"/>
              </a:p>
              <a:p>
                <a:endParaRPr lang="en-US" i="1"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0,</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𝑗</m:t>
                              </m:r>
                            </m:sub>
                            <m:sup>
                              <m:r>
                                <a:rPr lang="en-US" i="1">
                                  <a:latin typeface="Cambria Math" panose="02040503050406030204" pitchFamily="18" charset="0"/>
                                </a:rPr>
                                <m:t>−2</m:t>
                              </m:r>
                            </m:sup>
                          </m:sSubSup>
                        </m:e>
                      </m:d>
                    </m:oMath>
                  </m:oMathPara>
                </a14:m>
                <a:endParaRPr lang="en-US" dirty="0"/>
              </a:p>
              <a:p>
                <a:endParaRPr lang="en-US" dirty="0"/>
              </a:p>
            </p:txBody>
          </p:sp>
        </mc:Choice>
        <mc:Fallback xmlns="">
          <p:sp>
            <p:nvSpPr>
              <p:cNvPr id="2" name="TextBox 1">
                <a:extLst>
                  <a:ext uri="{FF2B5EF4-FFF2-40B4-BE49-F238E27FC236}">
                    <a16:creationId xmlns:a16="http://schemas.microsoft.com/office/drawing/2014/main" id="{90C6E766-6121-FB46-B517-E8DC679A4040}"/>
                  </a:ext>
                </a:extLst>
              </p:cNvPr>
              <p:cNvSpPr txBox="1">
                <a:spLocks noRot="1" noChangeAspect="1" noMove="1" noResize="1" noEditPoints="1" noAdjustHandles="1" noChangeArrowheads="1" noChangeShapeType="1" noTextEdit="1"/>
              </p:cNvSpPr>
              <p:nvPr/>
            </p:nvSpPr>
            <p:spPr>
              <a:xfrm>
                <a:off x="845388" y="1691156"/>
                <a:ext cx="10591939" cy="1704249"/>
              </a:xfrm>
              <a:prstGeom prst="rect">
                <a:avLst/>
              </a:prstGeom>
              <a:blipFill>
                <a:blip r:embed="rId4"/>
                <a:stretch>
                  <a:fillRect t="-50735" b="-25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66C4BF9-6222-2F41-951E-5A14CB3BF0CF}"/>
                  </a:ext>
                </a:extLst>
              </p:cNvPr>
              <p:cNvSpPr txBox="1"/>
              <p:nvPr/>
            </p:nvSpPr>
            <p:spPr>
              <a:xfrm>
                <a:off x="690113" y="3395405"/>
                <a:ext cx="11395495" cy="163147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0</m:t>
                        </m:r>
                      </m:sub>
                    </m:sSub>
                    <m:r>
                      <a:rPr lang="en-US" b="0" i="1" smtClean="0">
                        <a:latin typeface="Cambria Math" panose="02040503050406030204" pitchFamily="18" charset="0"/>
                      </a:rPr>
                      <m:t>:</m:t>
                    </m:r>
                    <m:r>
                      <m:rPr>
                        <m:nor/>
                      </m:rPr>
                      <a:rPr lang="en-US">
                        <a:latin typeface="Times New Roman" panose="02020603050405020304" pitchFamily="18" charset="0"/>
                        <a:ea typeface="DengXian" panose="02010600030101010101" pitchFamily="2" charset="-122"/>
                      </a:rPr>
                      <m:t>baseline</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item</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intensity</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intercept</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represents</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the</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amount</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of</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labor</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required</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by</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the</m:t>
                    </m:r>
                    <m:r>
                      <m:rPr>
                        <m:nor/>
                      </m:rPr>
                      <a:rPr lang="en-US">
                        <a:latin typeface="Times New Roman" panose="02020603050405020304" pitchFamily="18" charset="0"/>
                        <a:ea typeface="DengXian" panose="02010600030101010101" pitchFamily="2" charset="-122"/>
                      </a:rPr>
                      <m:t> </m:t>
                    </m:r>
                    <m:r>
                      <m:rPr>
                        <m:nor/>
                      </m:rPr>
                      <a:rPr lang="en-US">
                        <a:latin typeface="Times New Roman" panose="02020603050405020304" pitchFamily="18" charset="0"/>
                        <a:ea typeface="DengXian" panose="02010600030101010101" pitchFamily="2" charset="-122"/>
                      </a:rPr>
                      <m:t>items</m:t>
                    </m:r>
                    <m:r>
                      <m:rPr>
                        <m:nor/>
                      </m:rPr>
                      <a:rPr lang="en-US" b="0" i="0" smtClean="0">
                        <a:latin typeface="Times New Roman" panose="02020603050405020304" pitchFamily="18" charset="0"/>
                        <a:ea typeface="DengXian" panose="02010600030101010101" pitchFamily="2" charset="-122"/>
                      </a:rPr>
                      <m:t>;</m:t>
                    </m:r>
                  </m:oMath>
                </a14:m>
                <a:endParaRPr lang="en-US" b="0" dirty="0">
                  <a:ea typeface="DengXian" panose="02010600030101010101" pitchFamily="2" charset="-122"/>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𝛽</m:t>
                        </m:r>
                      </m:e>
                      <m:sub>
                        <m:r>
                          <a:rPr lang="en-US" i="1">
                            <a:latin typeface="Cambria Math" panose="02040503050406030204" pitchFamily="18" charset="0"/>
                            <a:cs typeface="Times New Roman" panose="02020603050405020304" pitchFamily="18" charset="0"/>
                          </a:rPr>
                          <m:t>𝑗𝑘</m:t>
                        </m:r>
                      </m:sub>
                    </m:s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𝑞</m:t>
                        </m:r>
                      </m:e>
                      <m:sub>
                        <m:r>
                          <a:rPr lang="en-US" i="1">
                            <a:latin typeface="Cambria Math" panose="02040503050406030204" pitchFamily="18" charset="0"/>
                            <a:cs typeface="Times New Roman" panose="02020603050405020304" pitchFamily="18" charset="0"/>
                          </a:rPr>
                          <m:t>𝑗𝑘</m:t>
                        </m:r>
                      </m:sub>
                    </m:sSub>
                    <m:r>
                      <a:rPr lang="en-US" i="1">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ea typeface="DengXian" panose="02010600030101010101" pitchFamily="2" charset="-122"/>
                  </a:rPr>
                  <a:t>the main effect due to attribute </a:t>
                </a:r>
                <a14:m>
                  <m:oMath xmlns:m="http://schemas.openxmlformats.org/officeDocument/2006/math">
                    <m:r>
                      <a:rPr lang="en-US" b="0" i="1" smtClean="0">
                        <a:latin typeface="Cambria Math" panose="02040503050406030204" pitchFamily="18" charset="0"/>
                        <a:ea typeface="DengXian" panose="02010600030101010101" pitchFamily="2" charset="-122"/>
                      </a:rPr>
                      <m:t>𝑘</m:t>
                    </m:r>
                  </m:oMath>
                </a14:m>
                <a:r>
                  <a:rPr lang="en-US" dirty="0"/>
                  <a:t> </a:t>
                </a:r>
                <a:r>
                  <a:rPr lang="en-US" dirty="0">
                    <a:latin typeface="Times New Roman" panose="02020603050405020304" pitchFamily="18" charset="0"/>
                    <a:ea typeface="DengXian" panose="02010600030101010101" pitchFamily="2" charset="-122"/>
                  </a:rPr>
                  <a:t>when it is required;</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sSup>
                          <m:sSupPr>
                            <m:ctrlPr>
                              <a:rPr lang="en-US" b="0" i="1" smtClean="0">
                                <a:latin typeface="Cambria Math" panose="02040503050406030204" pitchFamily="18" charset="0"/>
                              </a:rPr>
                            </m:ctrlPr>
                          </m:sSupPr>
                          <m:e>
                            <m:r>
                              <a:rPr lang="en-US" i="1">
                                <a:latin typeface="Cambria Math" panose="02040503050406030204" pitchFamily="18" charset="0"/>
                              </a:rPr>
                              <m:t>𝑘</m:t>
                            </m:r>
                          </m:e>
                          <m:sup>
                            <m:r>
                              <a:rPr lang="en-US" b="0" i="1" smtClean="0">
                                <a:latin typeface="Cambria Math" panose="02040503050406030204" pitchFamily="18" charset="0"/>
                              </a:rPr>
                              <m:t>′</m:t>
                            </m:r>
                          </m:sup>
                        </m:sSup>
                      </m:sub>
                    </m:sSub>
                    <m:r>
                      <a:rPr lang="en-US" b="0" i="0" smtClean="0">
                        <a:latin typeface="Cambria Math" panose="02040503050406030204" pitchFamily="18" charset="0"/>
                      </a:rPr>
                      <m:t>: </m:t>
                    </m:r>
                  </m:oMath>
                </a14:m>
                <a:r>
                  <a:rPr lang="en-US" dirty="0">
                    <a:latin typeface="Times New Roman" panose="02020603050405020304" pitchFamily="18" charset="0"/>
                    <a:ea typeface="DengXian" panose="02010600030101010101" pitchFamily="2" charset="-122"/>
                  </a:rPr>
                  <a:t>the first-order interaction effect due to attribute </a:t>
                </a:r>
                <a14:m>
                  <m:oMath xmlns:m="http://schemas.openxmlformats.org/officeDocument/2006/math">
                    <m:r>
                      <a:rPr lang="en-US">
                        <a:latin typeface="Cambria Math" panose="02040503050406030204" pitchFamily="18" charset="0"/>
                        <a:ea typeface="DengXian" panose="02010600030101010101" pitchFamily="2" charset="-122"/>
                      </a:rPr>
                      <m:t>𝑘</m:t>
                    </m:r>
                  </m:oMath>
                </a14:m>
                <a:r>
                  <a:rPr lang="en-US" dirty="0">
                    <a:latin typeface="Times New Roman" panose="02020603050405020304" pitchFamily="18" charset="0"/>
                    <a:ea typeface="DengXian" panose="02010600030101010101" pitchFamily="2" charset="-122"/>
                  </a:rPr>
                  <a:t> and </a:t>
                </a:r>
                <a14:m>
                  <m:oMath xmlns:m="http://schemas.openxmlformats.org/officeDocument/2006/math">
                    <m:sSup>
                      <m:sSupPr>
                        <m:ctrlPr>
                          <a:rPr lang="en-US" i="1">
                            <a:latin typeface="Cambria Math" panose="02040503050406030204" pitchFamily="18" charset="0"/>
                            <a:ea typeface="DengXian" panose="02010600030101010101" pitchFamily="2" charset="-122"/>
                          </a:rPr>
                        </m:ctrlPr>
                      </m:sSupPr>
                      <m:e>
                        <m:r>
                          <a:rPr lang="en-US">
                            <a:latin typeface="Cambria Math" panose="02040503050406030204" pitchFamily="18" charset="0"/>
                            <a:ea typeface="DengXian" panose="02010600030101010101" pitchFamily="2" charset="-122"/>
                          </a:rPr>
                          <m:t>𝑘</m:t>
                        </m:r>
                      </m:e>
                      <m:sup>
                        <m:r>
                          <a:rPr lang="en-US">
                            <a:latin typeface="Cambria Math" panose="02040503050406030204" pitchFamily="18" charset="0"/>
                            <a:ea typeface="DengXian" panose="02010600030101010101" pitchFamily="2" charset="-122"/>
                          </a:rPr>
                          <m:t>′</m:t>
                        </m:r>
                      </m:sup>
                    </m:sSup>
                  </m:oMath>
                </a14:m>
                <a:r>
                  <a:rPr lang="en-US" dirty="0">
                    <a:latin typeface="Times New Roman" panose="02020603050405020304" pitchFamily="18" charset="0"/>
                    <a:ea typeface="DengXian" panose="02010600030101010101" pitchFamily="2" charset="-122"/>
                  </a:rPr>
                  <a:t> when both attributes are required;</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oMath>
                </a14:m>
                <a:r>
                  <a:rPr lang="en-US" dirty="0"/>
                  <a:t>: </a:t>
                </a:r>
                <a:r>
                  <a:rPr lang="en-US" dirty="0">
                    <a:latin typeface="Times New Roman" panose="02020603050405020304" pitchFamily="18" charset="0"/>
                    <a:ea typeface="DengXian" panose="02010600030101010101" pitchFamily="2" charset="-122"/>
                  </a:rPr>
                  <a:t>highest-order interaction effect due to all required attributes;</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𝜎</m:t>
                        </m:r>
                      </m:e>
                      <m:sub>
                        <m:r>
                          <a:rPr lang="en-US" i="1">
                            <a:latin typeface="Cambria Math" panose="02040503050406030204" pitchFamily="18" charset="0"/>
                            <a:ea typeface="DengXian" panose="02010600030101010101" pitchFamily="2" charset="-122"/>
                            <a:cs typeface="Times New Roman" panose="02020603050405020304" pitchFamily="18" charset="0"/>
                          </a:rPr>
                          <m:t>𝑗</m:t>
                        </m:r>
                      </m:sub>
                    </m:sSub>
                    <m:r>
                      <a:rPr lang="en-US" b="0" i="1" smtClean="0">
                        <a:latin typeface="Cambria Math" panose="02040503050406030204" pitchFamily="18" charset="0"/>
                        <a:ea typeface="DengXian" panose="02010600030101010101" pitchFamily="2" charset="-122"/>
                        <a:cs typeface="Times New Roman" panose="02020603050405020304" pitchFamily="18" charset="0"/>
                      </a:rPr>
                      <m:t>:</m:t>
                    </m:r>
                  </m:oMath>
                </a14:m>
                <a:r>
                  <a:rPr lang="en-US" dirty="0">
                    <a:latin typeface="Times New Roman" panose="02020603050405020304" pitchFamily="18" charset="0"/>
                    <a:ea typeface="DengXian" panose="02010600030101010101" pitchFamily="2" charset="-122"/>
                  </a:rPr>
                  <a:t> item discrimination.</a:t>
                </a:r>
              </a:p>
            </p:txBody>
          </p:sp>
        </mc:Choice>
        <mc:Fallback xmlns="">
          <p:sp>
            <p:nvSpPr>
              <p:cNvPr id="3" name="TextBox 2">
                <a:extLst>
                  <a:ext uri="{FF2B5EF4-FFF2-40B4-BE49-F238E27FC236}">
                    <a16:creationId xmlns:a16="http://schemas.microsoft.com/office/drawing/2014/main" id="{566C4BF9-6222-2F41-951E-5A14CB3BF0CF}"/>
                  </a:ext>
                </a:extLst>
              </p:cNvPr>
              <p:cNvSpPr txBox="1">
                <a:spLocks noRot="1" noChangeAspect="1" noMove="1" noResize="1" noEditPoints="1" noAdjustHandles="1" noChangeArrowheads="1" noChangeShapeType="1" noTextEdit="1"/>
              </p:cNvSpPr>
              <p:nvPr/>
            </p:nvSpPr>
            <p:spPr>
              <a:xfrm>
                <a:off x="690113" y="3395405"/>
                <a:ext cx="11395495" cy="1631472"/>
              </a:xfrm>
              <a:prstGeom prst="rect">
                <a:avLst/>
              </a:prstGeom>
              <a:blipFill>
                <a:blip r:embed="rId5"/>
                <a:stretch>
                  <a:fillRect l="-334" t="-775" b="-3876"/>
                </a:stretch>
              </a:blipFill>
            </p:spPr>
            <p:txBody>
              <a:bodyPr/>
              <a:lstStyle/>
              <a:p>
                <a:r>
                  <a:rPr lang="en-US">
                    <a:noFill/>
                  </a:rPr>
                  <a:t> </a:t>
                </a:r>
              </a:p>
            </p:txBody>
          </p:sp>
        </mc:Fallback>
      </mc:AlternateContent>
    </p:spTree>
    <p:extLst>
      <p:ext uri="{BB962C8B-B14F-4D97-AF65-F5344CB8AC3E}">
        <p14:creationId xmlns:p14="http://schemas.microsoft.com/office/powerpoint/2010/main" val="26137192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9627764" cy="584775"/>
          </a:xfrm>
          <a:prstGeom prst="rect">
            <a:avLst/>
          </a:prstGeom>
          <a:noFill/>
        </p:spPr>
        <p:txBody>
          <a:bodyPr wrap="none" rtlCol="0">
            <a:spAutoFit/>
          </a:bodyPr>
          <a:lstStyle/>
          <a:p>
            <a:r>
              <a:rPr lang="en-US" sz="3200" dirty="0">
                <a:solidFill>
                  <a:schemeClr val="tx2"/>
                </a:solidFill>
                <a:latin typeface="Times New Roman" panose="02020603050405020304" pitchFamily="18" charset="0"/>
                <a:cs typeface="Times New Roman" panose="02020603050405020304" pitchFamily="18" charset="0"/>
              </a:rPr>
              <a:t>Model Constraints and Its Relationship with Motivation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C6E766-6121-FB46-B517-E8DC679A4040}"/>
                  </a:ext>
                </a:extLst>
              </p:cNvPr>
              <p:cNvSpPr txBox="1"/>
              <p:nvPr/>
            </p:nvSpPr>
            <p:spPr>
              <a:xfrm>
                <a:off x="836762" y="1259835"/>
                <a:ext cx="10607199" cy="1704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𝑖𝑗</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r>
                                    <a:rPr lang="en-US" altLang="zh-CN" b="0" i="1" smtClean="0">
                                      <a:latin typeface="Cambria Math" panose="02040503050406030204" pitchFamily="18" charset="0"/>
                                    </a:rPr>
                                    <m:t>𝑘</m:t>
                                  </m:r>
                                </m:sub>
                                <m:sup>
                                  <m:r>
                                    <a:rPr lang="en-US" i="1">
                                      <a:latin typeface="Cambria Math" panose="02040503050406030204" pitchFamily="18" charset="0"/>
                                    </a:rPr>
                                    <m:t>∗</m:t>
                                  </m:r>
                                </m:sup>
                              </m:sSubSup>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0</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𝑗𝑘</m:t>
                              </m:r>
                            </m:sub>
                          </m:sSub>
                          <m:sSubSup>
                            <m:sSubSupPr>
                              <m:ctrlPr>
                                <a:rPr lang="en-US" altLang="zh-CN" b="0" i="1" smtClean="0">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b="0" i="1" smtClean="0">
                                  <a:latin typeface="Cambria Math" panose="02040503050406030204" pitchFamily="18" charset="0"/>
                                </a:rPr>
                                <m:t>∗</m:t>
                              </m:r>
                            </m:sup>
                          </m:sSubSup>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r>
                            <a:rPr lang="en-US" i="1">
                              <a:latin typeface="Cambria Math" panose="02040503050406030204" pitchFamily="18" charset="0"/>
                            </a:rPr>
                            <m:t>−1</m:t>
                          </m:r>
                        </m:sup>
                        <m:e>
                          <m:nary>
                            <m:naryPr>
                              <m:chr m:val="∑"/>
                              <m:limLoc m:val="undOvr"/>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sSubSup>
                                <m:sSubSupPr>
                                  <m:ctrlPr>
                                    <a:rPr lang="en-US" altLang="zh-CN" b="0" i="1" smtClean="0">
                                      <a:latin typeface="Cambria Math" panose="02040503050406030204" pitchFamily="18" charset="0"/>
                                    </a:rPr>
                                  </m:ctrlPr>
                                </m:sSubSupPr>
                                <m:e>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m:t>
                                          </m:r>
                                        </m:sup>
                                      </m:sSup>
                                    </m:sub>
                                  </m:sSub>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b="0" i="1" smtClean="0">
                                      <a:latin typeface="Cambria Math" panose="02040503050406030204" pitchFamily="18" charset="0"/>
                                    </a:rPr>
                                    <m:t>∗</m:t>
                                  </m:r>
                                </m:sup>
                              </m:sSubSup>
                              <m:sSubSup>
                                <m:sSubSupPr>
                                  <m:ctrlPr>
                                    <a:rPr lang="en-US" altLang="zh-CN" b="0" i="1" smtClean="0">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up>
                                  <m:r>
                                    <a:rPr lang="zh-CN" altLang="en-US" b="0" i="1" smtClean="0">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12…</m:t>
                                  </m:r>
                                  <m:r>
                                    <a:rPr lang="en-US" b="0" i="1" smtClean="0">
                                      <a:latin typeface="Cambria Math" panose="02040503050406030204" pitchFamily="18" charset="0"/>
                                    </a:rPr>
                                    <m:t>𝐾</m:t>
                                  </m:r>
                                </m:sub>
                              </m:sSub>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Sup>
                                    <m:sSubSupPr>
                                      <m:ctrlPr>
                                        <a:rPr lang="en-US" altLang="zh-CN" b="0" i="1" smtClean="0">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b="0" i="1" smtClean="0">
                                          <a:latin typeface="Cambria Math" panose="02040503050406030204" pitchFamily="18" charset="0"/>
                                        </a:rPr>
                                        <m:t>∗</m:t>
                                      </m:r>
                                    </m:sup>
                                  </m:sSubSup>
                                </m:e>
                              </m:nary>
                            </m:e>
                          </m:nary>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oMath>
                  </m:oMathPara>
                </a14:m>
                <a:endParaRPr lang="en-US" dirty="0"/>
              </a:p>
              <a:p>
                <a:endParaRPr lang="en-US" i="1"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0,</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𝑗</m:t>
                              </m:r>
                            </m:sub>
                            <m:sup>
                              <m:r>
                                <a:rPr lang="en-US" i="1">
                                  <a:latin typeface="Cambria Math" panose="02040503050406030204" pitchFamily="18" charset="0"/>
                                </a:rPr>
                                <m:t>−2</m:t>
                              </m:r>
                            </m:sup>
                          </m:sSubSup>
                        </m:e>
                      </m:d>
                    </m:oMath>
                  </m:oMathPara>
                </a14:m>
                <a:endParaRPr lang="en-US" dirty="0"/>
              </a:p>
              <a:p>
                <a:endParaRPr lang="en-US" dirty="0"/>
              </a:p>
            </p:txBody>
          </p:sp>
        </mc:Choice>
        <mc:Fallback xmlns="">
          <p:sp>
            <p:nvSpPr>
              <p:cNvPr id="2" name="TextBox 1">
                <a:extLst>
                  <a:ext uri="{FF2B5EF4-FFF2-40B4-BE49-F238E27FC236}">
                    <a16:creationId xmlns:a16="http://schemas.microsoft.com/office/drawing/2014/main" id="{90C6E766-6121-FB46-B517-E8DC679A4040}"/>
                  </a:ext>
                </a:extLst>
              </p:cNvPr>
              <p:cNvSpPr txBox="1">
                <a:spLocks noRot="1" noChangeAspect="1" noMove="1" noResize="1" noEditPoints="1" noAdjustHandles="1" noChangeArrowheads="1" noChangeShapeType="1" noTextEdit="1"/>
              </p:cNvSpPr>
              <p:nvPr/>
            </p:nvSpPr>
            <p:spPr>
              <a:xfrm>
                <a:off x="836762" y="1259835"/>
                <a:ext cx="10607199" cy="1704249"/>
              </a:xfrm>
              <a:prstGeom prst="rect">
                <a:avLst/>
              </a:prstGeom>
              <a:blipFill>
                <a:blip r:embed="rId4"/>
                <a:stretch>
                  <a:fillRect t="-51852" b="-259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05C1835-8B39-DA46-9A8C-E17C55170A7F}"/>
                  </a:ext>
                </a:extLst>
              </p:cNvPr>
              <p:cNvSpPr txBox="1"/>
              <p:nvPr/>
            </p:nvSpPr>
            <p:spPr>
              <a:xfrm>
                <a:off x="211187" y="2964084"/>
                <a:ext cx="11566346" cy="2360774"/>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For the </a:t>
                </a:r>
                <a:r>
                  <a:rPr lang="en-US" dirty="0">
                    <a:solidFill>
                      <a:srgbClr val="FF0000"/>
                    </a:solidFill>
                    <a:latin typeface="Times New Roman" panose="02020603050405020304" pitchFamily="18" charset="0"/>
                    <a:cs typeface="Times New Roman" panose="02020603050405020304" pitchFamily="18" charset="0"/>
                  </a:rPr>
                  <a:t>low-stake condition</a:t>
                </a:r>
                <a:r>
                  <a:rPr lang="en-US" dirty="0">
                    <a:latin typeface="Times New Roman" panose="02020603050405020304" pitchFamily="18" charset="0"/>
                    <a:cs typeface="Times New Roman" panose="02020603050405020304" pitchFamily="18" charset="0"/>
                  </a:rPr>
                  <a:t>, examinees have low motivation and aim at spend as less unnecessary time as possible.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is the baseline time for examinees to understand the item and make the judgment of whether additional effort should be given. </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ub>
                    </m:sSub>
                  </m:oMath>
                </a14:m>
                <a:r>
                  <a:rPr lang="en-US" dirty="0">
                    <a:latin typeface="Times New Roman" panose="02020603050405020304" pitchFamily="18" charset="0"/>
                    <a:cs typeface="Times New Roman" panose="02020603050405020304" pitchFamily="18" charset="0"/>
                  </a:rPr>
                  <a:t> should be </a:t>
                </a:r>
                <a:r>
                  <a:rPr lang="en-US" dirty="0">
                    <a:solidFill>
                      <a:srgbClr val="FF0000"/>
                    </a:solidFill>
                    <a:latin typeface="Times New Roman" panose="02020603050405020304" pitchFamily="18" charset="0"/>
                    <a:cs typeface="Times New Roman" panose="02020603050405020304" pitchFamily="18" charset="0"/>
                  </a:rPr>
                  <a:t>non-negative</a:t>
                </a:r>
                <a:r>
                  <a:rPr lang="en-US" dirty="0">
                    <a:latin typeface="Times New Roman" panose="02020603050405020304" pitchFamily="18" charset="0"/>
                    <a:cs typeface="Times New Roman" panose="02020603050405020304" pitchFamily="18" charset="0"/>
                  </a:rPr>
                  <a:t>, which represents the additional time examinees are willing to spend for the attribute </a:t>
                </a:r>
                <a14:m>
                  <m:oMath xmlns:m="http://schemas.openxmlformats.org/officeDocument/2006/math">
                    <m:r>
                      <a:rPr lang="en-US" i="1">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baseline time is the lower bound and mastering (or spending time on) the required attribute is a </a:t>
                </a:r>
                <a:r>
                  <a:rPr lang="en-US" i="1" dirty="0">
                    <a:latin typeface="Times New Roman" panose="02020603050405020304" pitchFamily="18" charset="0"/>
                    <a:cs typeface="Times New Roman" panose="02020603050405020304" pitchFamily="18" charset="0"/>
                  </a:rPr>
                  <a:t>stimulus</a:t>
                </a:r>
                <a:r>
                  <a:rPr lang="en-US" dirty="0">
                    <a:latin typeface="Times New Roman" panose="02020603050405020304" pitchFamily="18" charset="0"/>
                    <a:cs typeface="Times New Roman" panose="02020603050405020304" pitchFamily="18" charset="0"/>
                  </a:rPr>
                  <a:t> for longer RTs. </a:t>
                </a:r>
              </a:p>
              <a:p>
                <a:r>
                  <a:rPr lang="en-US" dirty="0">
                    <a:latin typeface="Times New Roman" panose="02020603050405020304" pitchFamily="18" charset="0"/>
                    <a:cs typeface="Times New Roman" panose="02020603050405020304" pitchFamily="18" charset="0"/>
                  </a:rPr>
                  <a:t> </a:t>
                </a:r>
              </a:p>
            </p:txBody>
          </p:sp>
        </mc:Choice>
        <mc:Fallback xmlns="">
          <p:sp>
            <p:nvSpPr>
              <p:cNvPr id="3" name="TextBox 2">
                <a:extLst>
                  <a:ext uri="{FF2B5EF4-FFF2-40B4-BE49-F238E27FC236}">
                    <a16:creationId xmlns:a16="http://schemas.microsoft.com/office/drawing/2014/main" id="{705C1835-8B39-DA46-9A8C-E17C55170A7F}"/>
                  </a:ext>
                </a:extLst>
              </p:cNvPr>
              <p:cNvSpPr txBox="1">
                <a:spLocks noRot="1" noChangeAspect="1" noMove="1" noResize="1" noEditPoints="1" noAdjustHandles="1" noChangeArrowheads="1" noChangeShapeType="1" noTextEdit="1"/>
              </p:cNvSpPr>
              <p:nvPr/>
            </p:nvSpPr>
            <p:spPr>
              <a:xfrm>
                <a:off x="211187" y="2964084"/>
                <a:ext cx="11566346" cy="2360774"/>
              </a:xfrm>
              <a:prstGeom prst="rect">
                <a:avLst/>
              </a:prstGeom>
              <a:blipFill>
                <a:blip r:embed="rId5"/>
                <a:stretch>
                  <a:fillRect l="-329" t="-1070"/>
                </a:stretch>
              </a:blipFill>
            </p:spPr>
            <p:txBody>
              <a:bodyPr/>
              <a:lstStyle/>
              <a:p>
                <a:r>
                  <a:rPr lang="en-US">
                    <a:noFill/>
                  </a:rPr>
                  <a:t> </a:t>
                </a:r>
              </a:p>
            </p:txBody>
          </p:sp>
        </mc:Fallback>
      </mc:AlternateContent>
    </p:spTree>
    <p:extLst>
      <p:ext uri="{BB962C8B-B14F-4D97-AF65-F5344CB8AC3E}">
        <p14:creationId xmlns:p14="http://schemas.microsoft.com/office/powerpoint/2010/main" val="7355441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9376285" cy="584775"/>
          </a:xfrm>
          <a:prstGeom prst="rect">
            <a:avLst/>
          </a:prstGeom>
          <a:noFill/>
        </p:spPr>
        <p:txBody>
          <a:bodyPr wrap="none" rtlCol="0">
            <a:spAutoFit/>
          </a:bodyPr>
          <a:lstStyle/>
          <a:p>
            <a:r>
              <a:rPr lang="en-US" sz="3200" dirty="0">
                <a:solidFill>
                  <a:schemeClr val="tx2"/>
                </a:solidFill>
                <a:latin typeface="Times New Roman" panose="02020603050405020304" pitchFamily="18" charset="0"/>
                <a:cs typeface="Times New Roman" panose="02020603050405020304" pitchFamily="18" charset="0"/>
              </a:rPr>
              <a:t>Model Constraints and Its Relationship with Motivation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C6E766-6121-FB46-B517-E8DC679A4040}"/>
                  </a:ext>
                </a:extLst>
              </p:cNvPr>
              <p:cNvSpPr txBox="1"/>
              <p:nvPr/>
            </p:nvSpPr>
            <p:spPr>
              <a:xfrm>
                <a:off x="836762" y="1259835"/>
                <a:ext cx="10607969" cy="1704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𝑖𝑗</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up>
                                  <m:r>
                                    <a:rPr lang="en-US" i="1">
                                      <a:latin typeface="Cambria Math" panose="02040503050406030204" pitchFamily="18" charset="0"/>
                                    </a:rPr>
                                    <m:t>∗</m:t>
                                  </m:r>
                                </m:sup>
                              </m:sSubSup>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0</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𝑗𝑘</m:t>
                              </m:r>
                            </m:sub>
                          </m:sSub>
                          <m:sSubSup>
                            <m:sSubSupPr>
                              <m:ctrlPr>
                                <a:rPr lang="en-US" altLang="zh-CN" b="0" i="1" smtClean="0">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b="0" i="1" smtClean="0">
                                  <a:latin typeface="Cambria Math" panose="02040503050406030204" pitchFamily="18" charset="0"/>
                                </a:rPr>
                                <m:t>∗</m:t>
                              </m:r>
                            </m:sup>
                          </m:sSubSup>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r>
                            <a:rPr lang="en-US" i="1">
                              <a:latin typeface="Cambria Math" panose="02040503050406030204" pitchFamily="18" charset="0"/>
                            </a:rPr>
                            <m:t>−1</m:t>
                          </m:r>
                        </m:sup>
                        <m:e>
                          <m:nary>
                            <m:naryPr>
                              <m:chr m:val="∑"/>
                              <m:limLoc m:val="undOvr"/>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sSubSup>
                                <m:sSubSupPr>
                                  <m:ctrlPr>
                                    <a:rPr lang="en-US" altLang="zh-CN" b="0" i="1" smtClean="0">
                                      <a:latin typeface="Cambria Math" panose="02040503050406030204" pitchFamily="18" charset="0"/>
                                    </a:rPr>
                                  </m:ctrlPr>
                                </m:sSubSupPr>
                                <m:e>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m:t>
                                          </m:r>
                                        </m:sup>
                                      </m:sSup>
                                    </m:sub>
                                  </m:sSub>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b="0" i="1" smtClean="0">
                                      <a:latin typeface="Cambria Math" panose="02040503050406030204" pitchFamily="18" charset="0"/>
                                    </a:rPr>
                                    <m:t>∗</m:t>
                                  </m:r>
                                </m:sup>
                              </m:sSubSup>
                              <m:sSubSup>
                                <m:sSubSupPr>
                                  <m:ctrlPr>
                                    <a:rPr lang="en-US" altLang="zh-CN" b="0" i="1" smtClean="0">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up>
                                  <m:r>
                                    <a:rPr lang="zh-CN" altLang="en-US" b="0" i="1" smtClean="0">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12…</m:t>
                                  </m:r>
                                  <m:r>
                                    <a:rPr lang="en-US" b="0" i="1" smtClean="0">
                                      <a:latin typeface="Cambria Math" panose="02040503050406030204" pitchFamily="18" charset="0"/>
                                    </a:rPr>
                                    <m:t>𝐾</m:t>
                                  </m:r>
                                </m:sub>
                              </m:sSub>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Sup>
                                    <m:sSubSupPr>
                                      <m:ctrlPr>
                                        <a:rPr lang="en-US" altLang="zh-CN" b="0" i="1" smtClean="0">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b="0" i="1" smtClean="0">
                                          <a:latin typeface="Cambria Math" panose="02040503050406030204" pitchFamily="18" charset="0"/>
                                        </a:rPr>
                                        <m:t>∗</m:t>
                                      </m:r>
                                    </m:sup>
                                  </m:sSubSup>
                                </m:e>
                              </m:nary>
                            </m:e>
                          </m:nary>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oMath>
                  </m:oMathPara>
                </a14:m>
                <a:endParaRPr lang="en-US" dirty="0"/>
              </a:p>
              <a:p>
                <a:endParaRPr lang="en-US" i="1"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0,</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𝑗</m:t>
                              </m:r>
                            </m:sub>
                            <m:sup>
                              <m:r>
                                <a:rPr lang="en-US" i="1">
                                  <a:latin typeface="Cambria Math" panose="02040503050406030204" pitchFamily="18" charset="0"/>
                                </a:rPr>
                                <m:t>−2</m:t>
                              </m:r>
                            </m:sup>
                          </m:sSubSup>
                        </m:e>
                      </m:d>
                    </m:oMath>
                  </m:oMathPara>
                </a14:m>
                <a:endParaRPr lang="en-US" dirty="0"/>
              </a:p>
              <a:p>
                <a:endParaRPr lang="en-US" dirty="0"/>
              </a:p>
            </p:txBody>
          </p:sp>
        </mc:Choice>
        <mc:Fallback xmlns="">
          <p:sp>
            <p:nvSpPr>
              <p:cNvPr id="2" name="TextBox 1">
                <a:extLst>
                  <a:ext uri="{FF2B5EF4-FFF2-40B4-BE49-F238E27FC236}">
                    <a16:creationId xmlns:a16="http://schemas.microsoft.com/office/drawing/2014/main" id="{90C6E766-6121-FB46-B517-E8DC679A4040}"/>
                  </a:ext>
                </a:extLst>
              </p:cNvPr>
              <p:cNvSpPr txBox="1">
                <a:spLocks noRot="1" noChangeAspect="1" noMove="1" noResize="1" noEditPoints="1" noAdjustHandles="1" noChangeArrowheads="1" noChangeShapeType="1" noTextEdit="1"/>
              </p:cNvSpPr>
              <p:nvPr/>
            </p:nvSpPr>
            <p:spPr>
              <a:xfrm>
                <a:off x="836762" y="1259835"/>
                <a:ext cx="10607969" cy="1704249"/>
              </a:xfrm>
              <a:prstGeom prst="rect">
                <a:avLst/>
              </a:prstGeom>
              <a:blipFill>
                <a:blip r:embed="rId4"/>
                <a:stretch>
                  <a:fillRect t="-51852" b="-259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05C1835-8B39-DA46-9A8C-E17C55170A7F}"/>
                  </a:ext>
                </a:extLst>
              </p:cNvPr>
              <p:cNvSpPr txBox="1"/>
              <p:nvPr/>
            </p:nvSpPr>
            <p:spPr>
              <a:xfrm>
                <a:off x="211187" y="2964084"/>
                <a:ext cx="11566346" cy="180286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For the </a:t>
                </a:r>
                <a:r>
                  <a:rPr lang="en-US" dirty="0">
                    <a:solidFill>
                      <a:srgbClr val="FF0000"/>
                    </a:solidFill>
                    <a:latin typeface="Times New Roman" panose="02020603050405020304" pitchFamily="18" charset="0"/>
                    <a:cs typeface="Times New Roman" panose="02020603050405020304" pitchFamily="18" charset="0"/>
                  </a:rPr>
                  <a:t>high-stake condition</a:t>
                </a:r>
                <a:r>
                  <a:rPr lang="en-US" dirty="0">
                    <a:latin typeface="Times New Roman" panose="02020603050405020304" pitchFamily="18" charset="0"/>
                    <a:cs typeface="Times New Roman" panose="02020603050405020304" pitchFamily="18" charset="0"/>
                  </a:rPr>
                  <a:t>, examinees aim at giving the correct answer as long as it does not time out. </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𝛽</m:t>
                        </m:r>
                      </m:e>
                      <m:sub>
                        <m:r>
                          <a:rPr lang="en-US" i="1">
                            <a:latin typeface="Cambria Math" panose="02040503050406030204" pitchFamily="18" charset="0"/>
                            <a:ea typeface="DengXian" panose="02010600030101010101" pitchFamily="2" charset="-122"/>
                            <a:cs typeface="Times New Roman" panose="02020603050405020304" pitchFamily="18" charset="0"/>
                          </a:rPr>
                          <m:t>0</m:t>
                        </m:r>
                        <m:r>
                          <a:rPr lang="en-US" i="1">
                            <a:latin typeface="Cambria Math" panose="02040503050406030204" pitchFamily="18" charset="0"/>
                            <a:ea typeface="DengXian" panose="02010600030101010101" pitchFamily="2" charset="-122"/>
                            <a:cs typeface="Times New Roman" panose="02020603050405020304" pitchFamily="18" charset="0"/>
                          </a:rPr>
                          <m:t>𝑗</m:t>
                        </m:r>
                      </m:sub>
                    </m:sSub>
                  </m:oMath>
                </a14:m>
                <a:r>
                  <a:rPr lang="en-US" dirty="0">
                    <a:latin typeface="Times New Roman" panose="02020603050405020304" pitchFamily="18" charset="0"/>
                    <a:ea typeface="DengXian" panose="02010600030101010101" pitchFamily="2" charset="-122"/>
                  </a:rPr>
                  <a:t> is the baseline item for examinees who does not master any required attribute to finish the item.</a:t>
                </a:r>
                <a:r>
                  <a:rPr lang="en-US" dirty="0"/>
                  <a:t> </a:t>
                </a:r>
                <a:endParaRPr lang="en-US" i="1" dirty="0"/>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𝛽</m:t>
                        </m:r>
                      </m:e>
                      <m:sub>
                        <m:r>
                          <a:rPr lang="en-US" i="1">
                            <a:latin typeface="Cambria Math" panose="02040503050406030204" pitchFamily="18" charset="0"/>
                          </a:rPr>
                          <m:t>𝑗𝑘</m:t>
                        </m:r>
                      </m:sub>
                    </m:sSub>
                  </m:oMath>
                </a14:m>
                <a:r>
                  <a:rPr lang="en-US" dirty="0"/>
                  <a:t> </a:t>
                </a:r>
                <a:r>
                  <a:rPr lang="en-US" dirty="0">
                    <a:latin typeface="Times New Roman" panose="02020603050405020304" pitchFamily="18" charset="0"/>
                    <a:ea typeface="DengXian" panose="02010600030101010101" pitchFamily="2" charset="-122"/>
                  </a:rPr>
                  <a:t>should be </a:t>
                </a:r>
                <a:r>
                  <a:rPr lang="en-US" dirty="0">
                    <a:solidFill>
                      <a:srgbClr val="FF0000"/>
                    </a:solidFill>
                    <a:latin typeface="Times New Roman" panose="02020603050405020304" pitchFamily="18" charset="0"/>
                    <a:ea typeface="DengXian" panose="02010600030101010101" pitchFamily="2" charset="-122"/>
                  </a:rPr>
                  <a:t>non-positive</a:t>
                </a:r>
                <a:r>
                  <a:rPr lang="en-US" dirty="0">
                    <a:latin typeface="Times New Roman" panose="02020603050405020304" pitchFamily="18" charset="0"/>
                    <a:ea typeface="DengXian" panose="02010600030101010101" pitchFamily="2" charset="-122"/>
                  </a:rPr>
                  <a:t>, which represents the time examinees could save given the attribute </a:t>
                </a:r>
                <a14:m>
                  <m:oMath xmlns:m="http://schemas.openxmlformats.org/officeDocument/2006/math">
                    <m:r>
                      <a:rPr lang="en-US">
                        <a:latin typeface="Cambria Math" panose="02040503050406030204" pitchFamily="18" charset="0"/>
                        <a:ea typeface="DengXian" panose="02010600030101010101" pitchFamily="2" charset="-122"/>
                      </a:rPr>
                      <m:t>𝑘</m:t>
                    </m:r>
                  </m:oMath>
                </a14:m>
                <a:r>
                  <a:rPr lang="en-US" dirty="0">
                    <a:latin typeface="Times New Roman" panose="02020603050405020304" pitchFamily="18" charset="0"/>
                    <a:ea typeface="DengXian" panose="02010600030101010101" pitchFamily="2" charset="-122"/>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baseline time is the upper bound and mastering (or spending time on) the required attribute is a </a:t>
                </a:r>
                <a:r>
                  <a:rPr lang="en-US" i="1" dirty="0">
                    <a:latin typeface="Times New Roman" panose="02020603050405020304" pitchFamily="18" charset="0"/>
                    <a:cs typeface="Times New Roman" panose="02020603050405020304" pitchFamily="18" charset="0"/>
                  </a:rPr>
                  <a:t>reward</a:t>
                </a:r>
                <a:r>
                  <a:rPr lang="en-US" dirty="0">
                    <a:latin typeface="Times New Roman" panose="02020603050405020304" pitchFamily="18" charset="0"/>
                    <a:cs typeface="Times New Roman" panose="02020603050405020304" pitchFamily="18" charset="0"/>
                  </a:rPr>
                  <a:t> for shorter RTs.  </a:t>
                </a:r>
              </a:p>
            </p:txBody>
          </p:sp>
        </mc:Choice>
        <mc:Fallback xmlns="">
          <p:sp>
            <p:nvSpPr>
              <p:cNvPr id="3" name="TextBox 2">
                <a:extLst>
                  <a:ext uri="{FF2B5EF4-FFF2-40B4-BE49-F238E27FC236}">
                    <a16:creationId xmlns:a16="http://schemas.microsoft.com/office/drawing/2014/main" id="{705C1835-8B39-DA46-9A8C-E17C55170A7F}"/>
                  </a:ext>
                </a:extLst>
              </p:cNvPr>
              <p:cNvSpPr txBox="1">
                <a:spLocks noRot="1" noChangeAspect="1" noMove="1" noResize="1" noEditPoints="1" noAdjustHandles="1" noChangeArrowheads="1" noChangeShapeType="1" noTextEdit="1"/>
              </p:cNvSpPr>
              <p:nvPr/>
            </p:nvSpPr>
            <p:spPr>
              <a:xfrm>
                <a:off x="211187" y="2964084"/>
                <a:ext cx="11566346" cy="1802866"/>
              </a:xfrm>
              <a:prstGeom prst="rect">
                <a:avLst/>
              </a:prstGeom>
              <a:blipFill>
                <a:blip r:embed="rId5"/>
                <a:stretch>
                  <a:fillRect l="-439" t="-1399" b="-4196"/>
                </a:stretch>
              </a:blipFill>
            </p:spPr>
            <p:txBody>
              <a:bodyPr/>
              <a:lstStyle/>
              <a:p>
                <a:r>
                  <a:rPr lang="en-US">
                    <a:noFill/>
                  </a:rPr>
                  <a:t> </a:t>
                </a:r>
              </a:p>
            </p:txBody>
          </p:sp>
        </mc:Fallback>
      </mc:AlternateContent>
    </p:spTree>
    <p:extLst>
      <p:ext uri="{BB962C8B-B14F-4D97-AF65-F5344CB8AC3E}">
        <p14:creationId xmlns:p14="http://schemas.microsoft.com/office/powerpoint/2010/main" val="325283840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5898346" cy="584775"/>
          </a:xfrm>
          <a:prstGeom prst="rect">
            <a:avLst/>
          </a:prstGeom>
          <a:noFill/>
        </p:spPr>
        <p:txBody>
          <a:bodyPr wrap="none" rtlCol="0">
            <a:spAutoFit/>
          </a:bodyPr>
          <a:lstStyle/>
          <a:p>
            <a:r>
              <a:rPr lang="en-US" sz="3200" dirty="0">
                <a:solidFill>
                  <a:schemeClr val="tx2"/>
                </a:solidFill>
                <a:latin typeface="Times New Roman" panose="02020603050405020304" pitchFamily="18" charset="0"/>
                <a:cs typeface="Times New Roman" panose="02020603050405020304" pitchFamily="18" charset="0"/>
              </a:rPr>
              <a:t>Two Treatment of Attribute Profile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C6E766-6121-FB46-B517-E8DC679A4040}"/>
                  </a:ext>
                </a:extLst>
              </p:cNvPr>
              <p:cNvSpPr txBox="1"/>
              <p:nvPr/>
            </p:nvSpPr>
            <p:spPr>
              <a:xfrm>
                <a:off x="1311215" y="1272494"/>
                <a:ext cx="9426555" cy="18532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𝑖𝑗</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r>
                                    <a:rPr lang="en-US" altLang="zh-CN" b="0" i="1" smtClean="0">
                                      <a:latin typeface="Cambria Math" panose="02040503050406030204" pitchFamily="18" charset="0"/>
                                    </a:rPr>
                                    <m:t>𝑘</m:t>
                                  </m:r>
                                </m:sub>
                                <m:sup>
                                  <m:r>
                                    <a:rPr lang="en-US" b="0" i="1" smtClean="0">
                                      <a:latin typeface="Cambria Math" panose="02040503050406030204" pitchFamily="18" charset="0"/>
                                    </a:rPr>
                                    <m:t>∗</m:t>
                                  </m:r>
                                </m:sup>
                              </m:sSubSup>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0</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ub>
                          </m:sSub>
                          <m:sSubSup>
                            <m:sSubSupPr>
                              <m:ctrlPr>
                                <a:rPr lang="en-US" altLang="zh-CN"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i="1">
                                  <a:latin typeface="Cambria Math" panose="02040503050406030204" pitchFamily="18" charset="0"/>
                                </a:rPr>
                                <m:t>∗</m:t>
                              </m:r>
                            </m:sup>
                          </m:sSubSup>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r>
                            <a:rPr lang="en-US" i="1">
                              <a:latin typeface="Cambria Math" panose="02040503050406030204" pitchFamily="18" charset="0"/>
                            </a:rPr>
                            <m:t>−1</m:t>
                          </m:r>
                        </m:sup>
                        <m:e>
                          <m:nary>
                            <m:naryPr>
                              <m:chr m:val="∑"/>
                              <m:limLoc m:val="undOvr"/>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sSubSup>
                                <m:sSubSupPr>
                                  <m:ctrlPr>
                                    <a:rPr lang="en-US" altLang="zh-CN"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i="1">
                                      <a:latin typeface="Cambria Math" panose="02040503050406030204" pitchFamily="18" charset="0"/>
                                    </a:rPr>
                                    <m:t>∗</m:t>
                                  </m:r>
                                </m:sup>
                              </m:sSubSup>
                              <m:sSubSup>
                                <m:sSubSupPr>
                                  <m:ctrlPr>
                                    <a:rPr lang="en-US" altLang="zh-CN"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up>
                                  <m:r>
                                    <a:rPr lang="zh-CN" alt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Sup>
                                    <m:sSubSupPr>
                                      <m:ctrlPr>
                                        <a:rPr lang="en-US" altLang="zh-CN"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𝑖𝑘</m:t>
                                      </m:r>
                                    </m:sub>
                                    <m:sup>
                                      <m:r>
                                        <a:rPr lang="zh-CN" altLang="en-US" i="1">
                                          <a:latin typeface="Cambria Math" panose="02040503050406030204" pitchFamily="18" charset="0"/>
                                        </a:rPr>
                                        <m:t>∗</m:t>
                                      </m:r>
                                    </m:sup>
                                  </m:sSubSup>
                                </m:e>
                              </m:nary>
                            </m:e>
                          </m:nary>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oMath>
                  </m:oMathPara>
                </a14:m>
                <a:endParaRPr lang="en-US" dirty="0">
                  <a:latin typeface="+mj-lt"/>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altLang="zh-CN"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r>
                            <a:rPr lang="en-US" i="1">
                              <a:latin typeface="Cambria Math" panose="02040503050406030204" pitchFamily="18" charset="0"/>
                            </a:rPr>
                            <m:t>0</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𝑗𝑘</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ub>
                          </m:sSub>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𝑖𝑘</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r>
                            <a:rPr lang="en-US" i="1">
                              <a:latin typeface="Cambria Math" panose="02040503050406030204" pitchFamily="18" charset="0"/>
                            </a:rPr>
                            <m:t>−1</m:t>
                          </m:r>
                        </m:sup>
                        <m:e>
                          <m:nary>
                            <m:naryPr>
                              <m:chr m:val="∑"/>
                              <m:limLoc m:val="undOvr"/>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b="0" i="1" smtClean="0">
                                      <a:latin typeface="Cambria Math" panose="02040503050406030204" pitchFamily="18" charset="0"/>
                                    </a:rPr>
                                    <m:t>𝛿</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r>
                                    <a:rPr lang="en-US" i="1">
                                      <a:latin typeface="Cambria Math" panose="02040503050406030204" pitchFamily="18" charset="0"/>
                                    </a:rPr>
                                    <m:t>𝛼</m:t>
                                  </m:r>
                                </m:e>
                                <m:sub>
                                  <m:r>
                                    <a:rPr lang="en-US" i="1">
                                      <a:latin typeface="Cambria Math" panose="02040503050406030204" pitchFamily="18" charset="0"/>
                                    </a:rPr>
                                    <m:t>𝑖𝑘</m:t>
                                  </m:r>
                                </m:sub>
                              </m:sSub>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𝑖𝑘</m:t>
                                      </m:r>
                                    </m:sub>
                                  </m:sSub>
                                </m:e>
                              </m:nary>
                            </m:e>
                          </m:nary>
                        </m:e>
                      </m:nary>
                    </m:oMath>
                  </m:oMathPara>
                </a14:m>
                <a:endParaRPr lang="en-US" dirty="0">
                  <a:latin typeface="+mj-lt"/>
                </a:endParaRPr>
              </a:p>
              <a:p>
                <a:endParaRPr lang="en-US" dirty="0">
                  <a:latin typeface="+mj-lt"/>
                </a:endParaRPr>
              </a:p>
            </p:txBody>
          </p:sp>
        </mc:Choice>
        <mc:Fallback xmlns="">
          <p:sp>
            <p:nvSpPr>
              <p:cNvPr id="2" name="TextBox 1">
                <a:extLst>
                  <a:ext uri="{FF2B5EF4-FFF2-40B4-BE49-F238E27FC236}">
                    <a16:creationId xmlns:a16="http://schemas.microsoft.com/office/drawing/2014/main" id="{90C6E766-6121-FB46-B517-E8DC679A4040}"/>
                  </a:ext>
                </a:extLst>
              </p:cNvPr>
              <p:cNvSpPr txBox="1">
                <a:spLocks noRot="1" noChangeAspect="1" noMove="1" noResize="1" noEditPoints="1" noAdjustHandles="1" noChangeArrowheads="1" noChangeShapeType="1" noTextEdit="1"/>
              </p:cNvSpPr>
              <p:nvPr/>
            </p:nvSpPr>
            <p:spPr>
              <a:xfrm>
                <a:off x="1311215" y="1272494"/>
                <a:ext cx="9426555" cy="1853200"/>
              </a:xfrm>
              <a:prstGeom prst="rect">
                <a:avLst/>
              </a:prstGeom>
              <a:blipFill>
                <a:blip r:embed="rId4"/>
                <a:stretch>
                  <a:fillRect l="-404" t="-46939" b="-5714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276A562-4235-8049-A27F-34114A715A10}"/>
              </a:ext>
            </a:extLst>
          </p:cNvPr>
          <p:cNvSpPr txBox="1"/>
          <p:nvPr/>
        </p:nvSpPr>
        <p:spPr>
          <a:xfrm>
            <a:off x="153618" y="1442663"/>
            <a:ext cx="112114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CDM-RT:</a:t>
            </a:r>
          </a:p>
        </p:txBody>
      </p:sp>
      <p:sp>
        <p:nvSpPr>
          <p:cNvPr id="7" name="TextBox 6">
            <a:extLst>
              <a:ext uri="{FF2B5EF4-FFF2-40B4-BE49-F238E27FC236}">
                <a16:creationId xmlns:a16="http://schemas.microsoft.com/office/drawing/2014/main" id="{840FD389-329D-E44A-AEA3-1FE1CF18B706}"/>
              </a:ext>
            </a:extLst>
          </p:cNvPr>
          <p:cNvSpPr txBox="1"/>
          <p:nvPr/>
        </p:nvSpPr>
        <p:spPr>
          <a:xfrm>
            <a:off x="181447" y="2309437"/>
            <a:ext cx="106952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G-DINA: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87416DB-0A53-554B-94D1-E5F666472386}"/>
                  </a:ext>
                </a:extLst>
              </p:cNvPr>
              <p:cNvSpPr txBox="1"/>
              <p:nvPr/>
            </p:nvSpPr>
            <p:spPr>
              <a:xfrm>
                <a:off x="363984" y="3244334"/>
                <a:ext cx="11738876" cy="18174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t>
                </a:r>
                <a:r>
                  <a:rPr lang="en-US" dirty="0">
                    <a:solidFill>
                      <a:srgbClr val="FF0000"/>
                    </a:solidFill>
                    <a:latin typeface="Times New Roman" panose="02020603050405020304" pitchFamily="18" charset="0"/>
                    <a:cs typeface="Times New Roman" panose="02020603050405020304" pitchFamily="18" charset="0"/>
                  </a:rPr>
                  <a:t>Manifest</a:t>
                </a:r>
                <a:r>
                  <a:rPr lang="en-US" dirty="0">
                    <a:latin typeface="Times New Roman" panose="02020603050405020304" pitchFamily="18" charset="0"/>
                    <a:cs typeface="Times New Roman" panose="02020603050405020304" pitchFamily="18" charset="0"/>
                  </a:rPr>
                  <a:t> Approach:</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𝑖𝑗</m:t>
                        </m:r>
                      </m:sub>
                    </m:sSub>
                  </m:oMath>
                </a14:m>
                <a:r>
                  <a:rPr lang="en-US" dirty="0">
                    <a:latin typeface="Times New Roman" panose="02020603050405020304" pitchFamily="18" charset="0"/>
                    <a:cs typeface="Times New Roman" panose="02020603050405020304" pitchFamily="18" charset="0"/>
                  </a:rPr>
                  <a:t> is learned from G-DINA (or other CDMs) and used to define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𝑖𝑗</m:t>
                        </m:r>
                      </m:sub>
                      <m:sup>
                        <m:r>
                          <a:rPr lang="en-US" i="1">
                            <a:latin typeface="Cambria Math" panose="02040503050406030204" pitchFamily="18" charset="0"/>
                          </a:rPr>
                          <m:t>∗</m:t>
                        </m:r>
                      </m:sup>
                    </m:sSubSup>
                  </m:oMath>
                </a14:m>
                <a:r>
                  <a:rPr lang="en-US" dirty="0">
                    <a:latin typeface="Times New Roman" panose="02020603050405020304" pitchFamily="18" charset="0"/>
                    <a:cs typeface="Times New Roman" panose="02020603050405020304" pitchFamily="18" charset="0"/>
                  </a:rPr>
                  <a:t> (i.e.,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𝑖𝑗</m:t>
                        </m:r>
                      </m:sub>
                      <m:sup>
                        <m:r>
                          <a:rPr lang="en-US" i="1">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𝑖𝑗</m:t>
                        </m:r>
                      </m:sub>
                    </m:sSub>
                  </m:oMath>
                </a14:m>
                <a:r>
                  <a:rPr lang="en-US" dirty="0">
                    <a:latin typeface="Times New Roman" panose="02020603050405020304" pitchFamily="18" charset="0"/>
                    <a:cs typeface="Times New Roman" panose="02020603050405020304" pitchFamily="18" charset="0"/>
                  </a:rPr>
                  <a:t> for combination of </a:t>
                </a:r>
                <a14:m>
                  <m:oMath xmlns:m="http://schemas.openxmlformats.org/officeDocument/2006/math">
                    <m:r>
                      <a:rPr lang="en-US" i="1">
                        <a:latin typeface="Cambria Math" panose="02040503050406030204" pitchFamily="18" charset="0"/>
                      </a:rPr>
                      <m:t>𝑖</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cs typeface="Times New Roman" panose="02020603050405020304" pitchFamily="18" charset="0"/>
                      </a:rPr>
                      <m:t>𝑗</m:t>
                    </m:r>
                  </m:oMath>
                </a14:m>
                <a:r>
                  <a:rPr lang="en-US" dirty="0">
                    <a:latin typeface="Times New Roman" panose="02020603050405020304" pitchFamily="18" charset="0"/>
                    <a:cs typeface="Times New Roman" panose="02020603050405020304" pitchFamily="18" charset="0"/>
                  </a:rPr>
                  <a:t>). CDM-RT becomes </a:t>
                </a:r>
                <a:r>
                  <a:rPr lang="en-US" dirty="0">
                    <a:latin typeface="Times New Roman" panose="02020603050405020304" pitchFamily="18" charset="0"/>
                    <a:ea typeface="DengXian" panose="02010600030101010101" pitchFamily="2" charset="-122"/>
                  </a:rPr>
                  <a:t>multivariate regression with monotonicity constraints</a:t>
                </a:r>
                <a:r>
                  <a:rPr lang="en-US" dirty="0"/>
                  <a:t>. </a:t>
                </a:r>
              </a:p>
              <a:p>
                <a:endParaRPr lang="en-US" dirty="0"/>
              </a:p>
              <a:p>
                <a:pPr marL="285750" indent="-285750">
                  <a:buFont typeface="Arial" panose="020B0604020202020204" pitchFamily="34" charset="0"/>
                  <a:buChar char="•"/>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𝑖𝑗</m:t>
                        </m:r>
                      </m:sub>
                      <m:sup>
                        <m:r>
                          <a:rPr lang="en-US" i="1">
                            <a:latin typeface="Cambria Math" panose="02040503050406030204" pitchFamily="18" charset="0"/>
                          </a:rPr>
                          <m:t>∗</m:t>
                        </m:r>
                      </m:sup>
                    </m:sSubSup>
                    <m:r>
                      <a:rPr lang="en-US" b="0" i="1" smtClean="0">
                        <a:latin typeface="Cambria Math" panose="02040503050406030204" pitchFamily="18" charset="0"/>
                      </a:rPr>
                      <m:t>=1</m:t>
                    </m:r>
                  </m:oMath>
                </a14:m>
                <a:r>
                  <a:rPr lang="en-US" dirty="0">
                    <a:latin typeface="Times New Roman" panose="02020603050405020304" pitchFamily="18" charset="0"/>
                    <a:cs typeface="Times New Roman" panose="02020603050405020304" pitchFamily="18" charset="0"/>
                  </a:rPr>
                  <a:t> indicates examinee master the required attribute in general.</a:t>
                </a:r>
              </a:p>
            </p:txBody>
          </p:sp>
        </mc:Choice>
        <mc:Fallback xmlns="">
          <p:sp>
            <p:nvSpPr>
              <p:cNvPr id="6" name="TextBox 5">
                <a:extLst>
                  <a:ext uri="{FF2B5EF4-FFF2-40B4-BE49-F238E27FC236}">
                    <a16:creationId xmlns:a16="http://schemas.microsoft.com/office/drawing/2014/main" id="{287416DB-0A53-554B-94D1-E5F666472386}"/>
                  </a:ext>
                </a:extLst>
              </p:cNvPr>
              <p:cNvSpPr txBox="1">
                <a:spLocks noRot="1" noChangeAspect="1" noMove="1" noResize="1" noEditPoints="1" noAdjustHandles="1" noChangeArrowheads="1" noChangeShapeType="1" noTextEdit="1"/>
              </p:cNvSpPr>
              <p:nvPr/>
            </p:nvSpPr>
            <p:spPr>
              <a:xfrm>
                <a:off x="363984" y="3244334"/>
                <a:ext cx="11738876" cy="1817421"/>
              </a:xfrm>
              <a:prstGeom prst="rect">
                <a:avLst/>
              </a:prstGeom>
              <a:blipFill>
                <a:blip r:embed="rId5"/>
                <a:stretch>
                  <a:fillRect l="-432" t="-1389" b="-2778"/>
                </a:stretch>
              </a:blipFill>
            </p:spPr>
            <p:txBody>
              <a:bodyPr/>
              <a:lstStyle/>
              <a:p>
                <a:r>
                  <a:rPr lang="en-US">
                    <a:noFill/>
                  </a:rPr>
                  <a:t> </a:t>
                </a:r>
              </a:p>
            </p:txBody>
          </p:sp>
        </mc:Fallback>
      </mc:AlternateContent>
    </p:spTree>
    <p:extLst>
      <p:ext uri="{BB962C8B-B14F-4D97-AF65-F5344CB8AC3E}">
        <p14:creationId xmlns:p14="http://schemas.microsoft.com/office/powerpoint/2010/main" val="39343840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5898346" cy="584775"/>
          </a:xfrm>
          <a:prstGeom prst="rect">
            <a:avLst/>
          </a:prstGeom>
          <a:noFill/>
        </p:spPr>
        <p:txBody>
          <a:bodyPr wrap="none" rtlCol="0">
            <a:spAutoFit/>
          </a:bodyPr>
          <a:lstStyle/>
          <a:p>
            <a:r>
              <a:rPr lang="en-US" sz="3200">
                <a:solidFill>
                  <a:schemeClr val="tx2"/>
                </a:solidFill>
                <a:latin typeface="Times New Roman" panose="02020603050405020304" pitchFamily="18" charset="0"/>
                <a:cs typeface="Times New Roman" panose="02020603050405020304" pitchFamily="18" charset="0"/>
              </a:rPr>
              <a:t>Two </a:t>
            </a:r>
            <a:r>
              <a:rPr lang="en-US" sz="3200" dirty="0">
                <a:solidFill>
                  <a:schemeClr val="tx2"/>
                </a:solidFill>
                <a:latin typeface="Times New Roman" panose="02020603050405020304" pitchFamily="18" charset="0"/>
                <a:cs typeface="Times New Roman" panose="02020603050405020304" pitchFamily="18" charset="0"/>
              </a:rPr>
              <a:t>Treatment of Attribute Profile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C6E766-6121-FB46-B517-E8DC679A4040}"/>
                  </a:ext>
                </a:extLst>
              </p:cNvPr>
              <p:cNvSpPr txBox="1"/>
              <p:nvPr/>
            </p:nvSpPr>
            <p:spPr>
              <a:xfrm>
                <a:off x="1311215" y="1272494"/>
                <a:ext cx="9224192" cy="18858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𝑖𝑗</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r>
                                    <a:rPr lang="en-US" altLang="zh-CN" b="0" i="1" smtClean="0">
                                      <a:latin typeface="Cambria Math" panose="02040503050406030204" pitchFamily="18" charset="0"/>
                                    </a:rPr>
                                    <m:t>𝑘</m:t>
                                  </m:r>
                                </m:sub>
                                <m:sup>
                                  <m:r>
                                    <a:rPr lang="en-US" b="0" i="1" smtClean="0">
                                      <a:latin typeface="Cambria Math" panose="02040503050406030204" pitchFamily="18" charset="0"/>
                                    </a:rPr>
                                    <m:t>∗</m:t>
                                  </m:r>
                                </m:sup>
                              </m:sSubSup>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0</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𝑗𝑘</m:t>
                              </m:r>
                            </m:sub>
                          </m:sSub>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𝑖𝑘</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r>
                            <a:rPr lang="en-US" i="1">
                              <a:latin typeface="Cambria Math" panose="02040503050406030204" pitchFamily="18" charset="0"/>
                            </a:rPr>
                            <m:t>−1</m:t>
                          </m:r>
                        </m:sup>
                        <m:e>
                          <m:nary>
                            <m:naryPr>
                              <m:chr m:val="∑"/>
                              <m:limLoc m:val="undOvr"/>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m:t>
                                          </m:r>
                                        </m:sup>
                                      </m:sSup>
                                    </m:sub>
                                  </m:sSub>
                                  <m:r>
                                    <a:rPr lang="en-US" i="1">
                                      <a:latin typeface="Cambria Math" panose="02040503050406030204" pitchFamily="18" charset="0"/>
                                    </a:rPr>
                                    <m:t>𝛼</m:t>
                                  </m:r>
                                </m:e>
                                <m:sub>
                                  <m:r>
                                    <a:rPr lang="en-US" i="1">
                                      <a:latin typeface="Cambria Math" panose="02040503050406030204" pitchFamily="18" charset="0"/>
                                    </a:rPr>
                                    <m:t>𝑖𝑘</m:t>
                                  </m:r>
                                </m:sub>
                              </m:sSub>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12…</m:t>
                                  </m:r>
                                  <m:r>
                                    <a:rPr lang="en-US" b="0" i="1" smtClean="0">
                                      <a:latin typeface="Cambria Math" panose="02040503050406030204" pitchFamily="18" charset="0"/>
                                    </a:rPr>
                                    <m:t>𝐾</m:t>
                                  </m:r>
                                </m:sub>
                              </m:sSub>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𝑖𝑘</m:t>
                                      </m:r>
                                    </m:sub>
                                  </m:sSub>
                                </m:e>
                              </m:nary>
                            </m:e>
                          </m:nary>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𝑗</m:t>
                          </m:r>
                        </m:sub>
                      </m:sSub>
                    </m:oMath>
                  </m:oMathPara>
                </a14:m>
                <a:endParaRPr lang="en-US" dirty="0">
                  <a:latin typeface="+mj-lt"/>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altLang="zh-CN"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r>
                            <a:rPr lang="en-US" i="1">
                              <a:latin typeface="Cambria Math" panose="02040503050406030204" pitchFamily="18" charset="0"/>
                            </a:rPr>
                            <m:t>0</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𝑗𝑘</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ub>
                          </m:sSub>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𝑖𝑘</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r>
                            <a:rPr lang="en-US" i="1">
                              <a:latin typeface="Cambria Math" panose="02040503050406030204" pitchFamily="18" charset="0"/>
                            </a:rPr>
                            <m:t>−1</m:t>
                          </m:r>
                        </m:sup>
                        <m:e>
                          <m:nary>
                            <m:naryPr>
                              <m:chr m:val="∑"/>
                              <m:limLoc m:val="undOvr"/>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b="0" i="1" smtClean="0">
                                      <a:latin typeface="Cambria Math" panose="02040503050406030204" pitchFamily="18" charset="0"/>
                                    </a:rPr>
                                    <m:t>𝛿</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𝑗𝑘</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r>
                                    <a:rPr lang="en-US" i="1">
                                      <a:latin typeface="Cambria Math" panose="02040503050406030204" pitchFamily="18" charset="0"/>
                                    </a:rPr>
                                    <m:t>𝛼</m:t>
                                  </m:r>
                                </m:e>
                                <m:sub>
                                  <m:r>
                                    <a:rPr lang="en-US" i="1">
                                      <a:latin typeface="Cambria Math" panose="02040503050406030204" pitchFamily="18" charset="0"/>
                                    </a:rPr>
                                    <m:t>𝑖𝑘</m:t>
                                  </m:r>
                                </m:sub>
                              </m:sSub>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12…</m:t>
                                  </m:r>
                                  <m:r>
                                    <a:rPr lang="en-US" i="1">
                                      <a:latin typeface="Cambria Math" panose="02040503050406030204" pitchFamily="18" charset="0"/>
                                    </a:rPr>
                                    <m:t>𝐾</m:t>
                                  </m:r>
                                </m:sub>
                              </m:sSub>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𝑖𝑘</m:t>
                                      </m:r>
                                    </m:sub>
                                  </m:sSub>
                                </m:e>
                              </m:nary>
                            </m:e>
                          </m:nary>
                        </m:e>
                      </m:nary>
                    </m:oMath>
                  </m:oMathPara>
                </a14:m>
                <a:endParaRPr lang="en-US" dirty="0">
                  <a:latin typeface="+mj-lt"/>
                </a:endParaRPr>
              </a:p>
              <a:p>
                <a:endParaRPr lang="en-US" dirty="0">
                  <a:latin typeface="+mj-lt"/>
                </a:endParaRPr>
              </a:p>
            </p:txBody>
          </p:sp>
        </mc:Choice>
        <mc:Fallback xmlns="">
          <p:sp>
            <p:nvSpPr>
              <p:cNvPr id="2" name="TextBox 1">
                <a:extLst>
                  <a:ext uri="{FF2B5EF4-FFF2-40B4-BE49-F238E27FC236}">
                    <a16:creationId xmlns:a16="http://schemas.microsoft.com/office/drawing/2014/main" id="{90C6E766-6121-FB46-B517-E8DC679A4040}"/>
                  </a:ext>
                </a:extLst>
              </p:cNvPr>
              <p:cNvSpPr txBox="1">
                <a:spLocks noRot="1" noChangeAspect="1" noMove="1" noResize="1" noEditPoints="1" noAdjustHandles="1" noChangeArrowheads="1" noChangeShapeType="1" noTextEdit="1"/>
              </p:cNvSpPr>
              <p:nvPr/>
            </p:nvSpPr>
            <p:spPr>
              <a:xfrm>
                <a:off x="1311215" y="1272494"/>
                <a:ext cx="9224192" cy="1885837"/>
              </a:xfrm>
              <a:prstGeom prst="rect">
                <a:avLst/>
              </a:prstGeom>
              <a:blipFill>
                <a:blip r:embed="rId4"/>
                <a:stretch>
                  <a:fillRect t="-46309" b="-5704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276A562-4235-8049-A27F-34114A715A10}"/>
              </a:ext>
            </a:extLst>
          </p:cNvPr>
          <p:cNvSpPr txBox="1"/>
          <p:nvPr/>
        </p:nvSpPr>
        <p:spPr>
          <a:xfrm>
            <a:off x="153618" y="1442663"/>
            <a:ext cx="112114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CDM-RT:</a:t>
            </a:r>
          </a:p>
        </p:txBody>
      </p:sp>
      <p:sp>
        <p:nvSpPr>
          <p:cNvPr id="7" name="TextBox 6">
            <a:extLst>
              <a:ext uri="{FF2B5EF4-FFF2-40B4-BE49-F238E27FC236}">
                <a16:creationId xmlns:a16="http://schemas.microsoft.com/office/drawing/2014/main" id="{840FD389-329D-E44A-AEA3-1FE1CF18B706}"/>
              </a:ext>
            </a:extLst>
          </p:cNvPr>
          <p:cNvSpPr txBox="1"/>
          <p:nvPr/>
        </p:nvSpPr>
        <p:spPr>
          <a:xfrm>
            <a:off x="181447" y="2309437"/>
            <a:ext cx="106952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G-DINA: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87416DB-0A53-554B-94D1-E5F666472386}"/>
                  </a:ext>
                </a:extLst>
              </p:cNvPr>
              <p:cNvSpPr txBox="1"/>
              <p:nvPr/>
            </p:nvSpPr>
            <p:spPr>
              <a:xfrm>
                <a:off x="363984" y="3244334"/>
                <a:ext cx="11738876" cy="18174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a:t>
                </a:r>
                <a:r>
                  <a:rPr lang="en-US" dirty="0">
                    <a:solidFill>
                      <a:srgbClr val="FF0000"/>
                    </a:solidFill>
                    <a:latin typeface="Times New Roman" panose="02020603050405020304" pitchFamily="18" charset="0"/>
                    <a:cs typeface="Times New Roman" panose="02020603050405020304" pitchFamily="18" charset="0"/>
                  </a:rPr>
                  <a:t>Latent</a:t>
                </a:r>
                <a:r>
                  <a:rPr lang="en-US" dirty="0">
                    <a:latin typeface="Times New Roman" panose="02020603050405020304" pitchFamily="18" charset="0"/>
                    <a:cs typeface="Times New Roman" panose="02020603050405020304" pitchFamily="18" charset="0"/>
                  </a:rPr>
                  <a:t> Approach:</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𝑖𝑗</m:t>
                        </m:r>
                      </m:sub>
                      <m:sup>
                        <m:r>
                          <a:rPr lang="en-US" i="1">
                            <a:latin typeface="Cambria Math" panose="02040503050406030204" pitchFamily="18" charset="0"/>
                          </a:rPr>
                          <m:t>∗</m:t>
                        </m:r>
                      </m:sup>
                    </m:sSubSup>
                  </m:oMath>
                </a14:m>
                <a:r>
                  <a:rPr lang="en-US" dirty="0">
                    <a:latin typeface="Times New Roman" panose="02020603050405020304" pitchFamily="18" charset="0"/>
                    <a:cs typeface="Times New Roman" panose="02020603050405020304" pitchFamily="18" charset="0"/>
                  </a:rPr>
                  <a:t> is taken as latent variable and estimated from CDM-RT independently.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𝑖𝑗</m:t>
                        </m:r>
                      </m:sub>
                      <m:sup>
                        <m:r>
                          <a:rPr lang="en-US" i="1">
                            <a:latin typeface="Cambria Math" panose="02040503050406030204" pitchFamily="18" charset="0"/>
                          </a:rPr>
                          <m:t>∗</m:t>
                        </m:r>
                      </m:sup>
                    </m:sSubSup>
                    <m:r>
                      <a:rPr lang="en-US" b="0" i="1" smtClean="0">
                        <a:latin typeface="Cambria Math" panose="02040503050406030204" pitchFamily="18" charset="0"/>
                      </a:rPr>
                      <m:t>=1</m:t>
                    </m:r>
                  </m:oMath>
                </a14:m>
                <a:r>
                  <a:rPr lang="en-US" dirty="0">
                    <a:latin typeface="Times New Roman" panose="02020603050405020304" pitchFamily="18" charset="0"/>
                    <a:cs typeface="Times New Roman" panose="02020603050405020304" pitchFamily="18" charset="0"/>
                  </a:rPr>
                  <a:t> indicates examinee spend time on (or attempt to solve the problem using) the required attribute during the assessment in general.</a:t>
                </a:r>
              </a:p>
            </p:txBody>
          </p:sp>
        </mc:Choice>
        <mc:Fallback xmlns="">
          <p:sp>
            <p:nvSpPr>
              <p:cNvPr id="6" name="TextBox 5">
                <a:extLst>
                  <a:ext uri="{FF2B5EF4-FFF2-40B4-BE49-F238E27FC236}">
                    <a16:creationId xmlns:a16="http://schemas.microsoft.com/office/drawing/2014/main" id="{287416DB-0A53-554B-94D1-E5F666472386}"/>
                  </a:ext>
                </a:extLst>
              </p:cNvPr>
              <p:cNvSpPr txBox="1">
                <a:spLocks noRot="1" noChangeAspect="1" noMove="1" noResize="1" noEditPoints="1" noAdjustHandles="1" noChangeArrowheads="1" noChangeShapeType="1" noTextEdit="1"/>
              </p:cNvSpPr>
              <p:nvPr/>
            </p:nvSpPr>
            <p:spPr>
              <a:xfrm>
                <a:off x="363984" y="3244334"/>
                <a:ext cx="11738876" cy="1817421"/>
              </a:xfrm>
              <a:prstGeom prst="rect">
                <a:avLst/>
              </a:prstGeom>
              <a:blipFill>
                <a:blip r:embed="rId5"/>
                <a:stretch>
                  <a:fillRect l="-432" t="-1389" b="-4167"/>
                </a:stretch>
              </a:blipFill>
            </p:spPr>
            <p:txBody>
              <a:bodyPr/>
              <a:lstStyle/>
              <a:p>
                <a:r>
                  <a:rPr lang="en-US">
                    <a:noFill/>
                  </a:rPr>
                  <a:t> </a:t>
                </a:r>
              </a:p>
            </p:txBody>
          </p:sp>
        </mc:Fallback>
      </mc:AlternateContent>
    </p:spTree>
    <p:extLst>
      <p:ext uri="{BB962C8B-B14F-4D97-AF65-F5344CB8AC3E}">
        <p14:creationId xmlns:p14="http://schemas.microsoft.com/office/powerpoint/2010/main" val="191210843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58B42-A44E-F040-ABF2-F7E09CE8B1AA}"/>
              </a:ext>
            </a:extLst>
          </p:cNvPr>
          <p:cNvPicPr>
            <a:picLocks noChangeAspect="1"/>
          </p:cNvPicPr>
          <p:nvPr/>
        </p:nvPicPr>
        <p:blipFill>
          <a:blip r:embed="rId3"/>
          <a:stretch>
            <a:fillRect/>
          </a:stretch>
        </p:blipFill>
        <p:spPr>
          <a:xfrm>
            <a:off x="0" y="5735638"/>
            <a:ext cx="12192000" cy="1167404"/>
          </a:xfrm>
          <a:prstGeom prst="rect">
            <a:avLst/>
          </a:prstGeom>
        </p:spPr>
      </p:pic>
      <p:sp>
        <p:nvSpPr>
          <p:cNvPr id="9" name="TextBox 8">
            <a:extLst>
              <a:ext uri="{FF2B5EF4-FFF2-40B4-BE49-F238E27FC236}">
                <a16:creationId xmlns:a16="http://schemas.microsoft.com/office/drawing/2014/main" id="{77025B14-4DA1-3B4E-87FD-2BFAD33BE938}"/>
              </a:ext>
            </a:extLst>
          </p:cNvPr>
          <p:cNvSpPr txBox="1"/>
          <p:nvPr/>
        </p:nvSpPr>
        <p:spPr>
          <a:xfrm>
            <a:off x="363984" y="355107"/>
            <a:ext cx="5860707" cy="584775"/>
          </a:xfrm>
          <a:prstGeom prst="rect">
            <a:avLst/>
          </a:prstGeom>
          <a:noFill/>
        </p:spPr>
        <p:txBody>
          <a:bodyPr wrap="none" rtlCol="0">
            <a:spAutoFit/>
          </a:bodyPr>
          <a:lstStyle/>
          <a:p>
            <a:r>
              <a:rPr lang="en-US" altLang="zh-CN" sz="3200" dirty="0">
                <a:solidFill>
                  <a:schemeClr val="tx2"/>
                </a:solidFill>
                <a:latin typeface="Times New Roman" panose="02020603050405020304" pitchFamily="18" charset="0"/>
                <a:cs typeface="Times New Roman" panose="02020603050405020304" pitchFamily="18" charset="0"/>
              </a:rPr>
              <a:t>Matching</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of</a:t>
            </a:r>
            <a:r>
              <a:rPr lang="zh-CN" altLang="en-US" sz="3200" dirty="0">
                <a:solidFill>
                  <a:schemeClr val="tx2"/>
                </a:solidFill>
                <a:latin typeface="Times New Roman" panose="02020603050405020304" pitchFamily="18" charset="0"/>
                <a:cs typeface="Times New Roman" panose="02020603050405020304" pitchFamily="18" charset="0"/>
              </a:rPr>
              <a:t> </a:t>
            </a:r>
            <a:r>
              <a:rPr lang="en-US" altLang="zh-CN" sz="3200" dirty="0">
                <a:solidFill>
                  <a:schemeClr val="tx2"/>
                </a:solidFill>
                <a:latin typeface="Times New Roman" panose="02020603050405020304" pitchFamily="18" charset="0"/>
                <a:cs typeface="Times New Roman" panose="02020603050405020304" pitchFamily="18" charset="0"/>
              </a:rPr>
              <a:t>two</a:t>
            </a:r>
            <a:r>
              <a:rPr lang="en-US" sz="3200" dirty="0">
                <a:solidFill>
                  <a:schemeClr val="tx2"/>
                </a:solidFill>
                <a:latin typeface="Times New Roman" panose="02020603050405020304" pitchFamily="18" charset="0"/>
                <a:cs typeface="Times New Roman" panose="02020603050405020304" pitchFamily="18" charset="0"/>
              </a:rPr>
              <a:t> Attribute Profile</a:t>
            </a:r>
            <a:r>
              <a:rPr lang="en-US" altLang="zh-CN" sz="3200" dirty="0">
                <a:solidFill>
                  <a:schemeClr val="tx2"/>
                </a:solidFill>
                <a:latin typeface="Times New Roman" panose="02020603050405020304" pitchFamily="18" charset="0"/>
                <a:cs typeface="Times New Roman" panose="02020603050405020304" pitchFamily="18" charset="0"/>
              </a:rPr>
              <a:t>s</a:t>
            </a:r>
            <a:endParaRPr lang="en-US" sz="32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BFA2BDE-43D3-4744-8EFD-23CFA19AC163}"/>
                  </a:ext>
                </a:extLst>
              </p:cNvPr>
              <p:cNvSpPr txBox="1"/>
              <p:nvPr/>
            </p:nvSpPr>
            <p:spPr>
              <a:xfrm>
                <a:off x="0" y="3067332"/>
                <a:ext cx="12258136" cy="2927725"/>
              </a:xfrm>
              <a:prstGeom prst="rect">
                <a:avLst/>
              </a:prstGeom>
              <a:noFill/>
            </p:spPr>
            <p:txBody>
              <a:bodyPr wrap="square">
                <a:spAutoFit/>
              </a:bodyPr>
              <a:lstStyle/>
              <a:p>
                <a:pPr marL="285750" marR="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Times New Roman" panose="02020603050405020304" pitchFamily="18" charset="0"/>
                    <a:cs typeface="Times New Roman" panose="02020603050405020304" pitchFamily="18" charset="0"/>
                  </a:rPr>
                  <a:t>Reasonable Attempt</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Common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Problem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Solving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Behavior;</a:t>
                </a:r>
              </a:p>
              <a:p>
                <a:pPr marL="285750" indent="-285750">
                  <a:buFont typeface="Arial" panose="020B0604020202020204" pitchFamily="34" charset="0"/>
                  <a:buChar char="•"/>
                  <a:defRPr/>
                </a:pPr>
                <a:r>
                  <a:rPr lang="en-US" altLang="zh-CN" dirty="0">
                    <a:solidFill>
                      <a:schemeClr val="tx1"/>
                    </a:solidFill>
                    <a:latin typeface="Times New Roman" panose="02020603050405020304" pitchFamily="18" charset="0"/>
                    <a:cs typeface="Times New Roman" panose="02020603050405020304" pitchFamily="18" charset="0"/>
                  </a:rPr>
                  <a:t>Reasonable</a:t>
                </a:r>
                <a:r>
                  <a:rPr lang="zh-CN" altLang="en-US" dirty="0">
                    <a:solidFill>
                      <a:schemeClr val="tx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Neglect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could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related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rapid-guessing</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behavior</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(low</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accuracy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speed);</a:t>
                </a:r>
              </a:p>
              <a:p>
                <a:pPr marL="742950" lvl="1" indent="-285750">
                  <a:buFont typeface="Arial" panose="020B0604020202020204" pitchFamily="34" charset="0"/>
                  <a:buChar char="•"/>
                  <a:defRPr/>
                </a:pPr>
                <a:r>
                  <a:rPr lang="en-US" altLang="zh-CN" dirty="0">
                    <a:latin typeface="Times New Roman" panose="02020603050405020304" pitchFamily="18" charset="0"/>
                    <a:cs typeface="Times New Roman" panose="02020603050405020304" pitchFamily="18" charset="0"/>
                  </a:rPr>
                  <a:t>Reasonable</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Neglect Index (RNI): </a:t>
                </a:r>
                <a:r>
                  <a:rPr lang="en-US" altLang="zh-CN" dirty="0">
                    <a:latin typeface="Times New Roman" panose="02020603050405020304" pitchFamily="18" charset="0"/>
                    <a:cs typeface="Times New Roman" panose="02020603050405020304" pitchFamily="18" charset="0"/>
                  </a:rPr>
                  <a:t>if</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b="0" i="1" smtClean="0">
                            <a:latin typeface="Cambria Math" panose="02040503050406030204" pitchFamily="18" charset="0"/>
                            <a:cs typeface="Times New Roman" panose="02020603050405020304" pitchFamily="18" charset="0"/>
                          </a:rPr>
                        </m:ctrlPr>
                      </m:fPr>
                      <m:num>
                        <m:r>
                          <a:rPr lang="en-US" altLang="zh-CN" b="0" i="0" smtClean="0">
                            <a:latin typeface="Cambria Math" panose="02040503050406030204" pitchFamily="18" charset="0"/>
                            <a:cs typeface="Times New Roman" panose="02020603050405020304" pitchFamily="18" charset="0"/>
                          </a:rPr>
                          <m:t>1</m:t>
                        </m:r>
                      </m:num>
                      <m:den>
                        <m:r>
                          <m:rPr>
                            <m:sty m:val="p"/>
                          </m:rPr>
                          <a:rPr lang="en-US" altLang="zh-CN" b="0" i="0" smtClean="0">
                            <a:latin typeface="Cambria Math" panose="02040503050406030204" pitchFamily="18" charset="0"/>
                            <a:cs typeface="Times New Roman" panose="02020603050405020304" pitchFamily="18" charset="0"/>
                          </a:rPr>
                          <m:t>k</m:t>
                        </m:r>
                      </m:den>
                    </m:f>
                    <m:nary>
                      <m:naryPr>
                        <m:chr m:val="∑"/>
                        <m:supHide m:val="on"/>
                        <m:ctrlPr>
                          <a:rPr lang="en-US" altLang="zh-CN" b="0" i="1" smtClean="0">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𝑘</m:t>
                        </m:r>
                      </m:sub>
                      <m:sup/>
                      <m:e>
                        <m:r>
                          <a:rPr lang="en-US" altLang="zh-CN" b="0" i="1" smtClean="0">
                            <a:latin typeface="Cambria Math" panose="02040503050406030204" pitchFamily="18" charset="0"/>
                            <a:cs typeface="Times New Roman" panose="02020603050405020304" pitchFamily="18" charset="0"/>
                          </a:rPr>
                          <m:t>𝐼</m:t>
                        </m:r>
                        <m:r>
                          <a:rPr lang="en-US" altLang="zh-CN" b="0" i="1" smtClean="0">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up>
                            <m:r>
                              <a:rPr lang="en-US" i="1">
                                <a:latin typeface="Cambria Math" panose="02040503050406030204" pitchFamily="18" charset="0"/>
                              </a:rPr>
                              <m:t>∗</m:t>
                            </m:r>
                          </m:sup>
                        </m:sSubSup>
                        <m:r>
                          <a:rPr lang="en-US" altLang="zh-CN" b="0" i="1" smtClean="0">
                            <a:latin typeface="Cambria Math" panose="02040503050406030204" pitchFamily="18" charset="0"/>
                          </a:rPr>
                          <m:t>=0</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panose="02040503050406030204" pitchFamily="18" charset="0"/>
                            <a:cs typeface="Times New Roman" panose="02020603050405020304" pitchFamily="18" charset="0"/>
                          </a:rPr>
                          <m:t>)</m:t>
                        </m:r>
                      </m:e>
                    </m:nary>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oMath>
                </a14:m>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strong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rapid-guessing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behavior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student</a:t>
                </a:r>
              </a:p>
              <a:p>
                <a:pPr marL="285750" marR="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solidFill>
                      <a:schemeClr val="tx1"/>
                    </a:solidFill>
                    <a:latin typeface="Times New Roman" panose="02020603050405020304" pitchFamily="18" charset="0"/>
                    <a:cs typeface="Times New Roman" panose="02020603050405020304" pitchFamily="18" charset="0"/>
                  </a:rPr>
                  <a:t>Unreasonable</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Attempt:</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Common</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Problem</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Solving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Behavior</a:t>
                </a:r>
              </a:p>
              <a:p>
                <a:pPr marL="742950" lvl="1" indent="-285750">
                  <a:buFont typeface="Arial" panose="020B0604020202020204" pitchFamily="34" charset="0"/>
                  <a:buChar char="•"/>
                  <a:defRPr/>
                </a:pPr>
                <a:r>
                  <a:rPr lang="en-US" altLang="zh-CN" dirty="0">
                    <a:latin typeface="Times New Roman" panose="02020603050405020304" pitchFamily="18" charset="0"/>
                    <a:cs typeface="Times New Roman" panose="02020603050405020304" pitchFamily="18" charset="0"/>
                  </a:rPr>
                  <a:t>Unreasonable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Attempt </a:t>
                </a:r>
                <a:r>
                  <a:rPr lang="en-US" dirty="0">
                    <a:latin typeface="Times New Roman" panose="02020603050405020304" pitchFamily="18" charset="0"/>
                    <a:cs typeface="Times New Roman" panose="02020603050405020304" pitchFamily="18" charset="0"/>
                  </a:rPr>
                  <a:t>Index (UAI): </a:t>
                </a:r>
                <a:r>
                  <a:rPr lang="en-US" altLang="zh-CN" dirty="0">
                    <a:latin typeface="Times New Roman" panose="02020603050405020304" pitchFamily="18" charset="0"/>
                    <a:cs typeface="Times New Roman" panose="02020603050405020304" pitchFamily="18" charset="0"/>
                  </a:rPr>
                  <a:t>if</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a:latin typeface="Cambria Math" panose="02040503050406030204" pitchFamily="18" charset="0"/>
                            <a:cs typeface="Times New Roman" panose="02020603050405020304" pitchFamily="18" charset="0"/>
                          </a:rPr>
                          <m:t>1</m:t>
                        </m:r>
                      </m:num>
                      <m:den>
                        <m:r>
                          <m:rPr>
                            <m:sty m:val="p"/>
                          </m:rPr>
                          <a:rPr lang="en-US" altLang="zh-CN">
                            <a:latin typeface="Cambria Math" panose="02040503050406030204" pitchFamily="18" charset="0"/>
                            <a:cs typeface="Times New Roman" panose="02020603050405020304" pitchFamily="18" charset="0"/>
                          </a:rPr>
                          <m:t>k</m:t>
                        </m:r>
                      </m:den>
                    </m:f>
                    <m:nary>
                      <m:naryPr>
                        <m:chr m:val="∑"/>
                        <m:supHide m:val="on"/>
                        <m:ctrlPr>
                          <a:rPr lang="en-US" altLang="zh-CN" i="1">
                            <a:latin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cs typeface="Times New Roman" panose="02020603050405020304" pitchFamily="18" charset="0"/>
                          </a:rPr>
                          <m:t>𝑘</m:t>
                        </m:r>
                      </m:sub>
                      <m:sup/>
                      <m:e>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up>
                            <m:r>
                              <a:rPr lang="en-US" i="1">
                                <a:latin typeface="Cambria Math" panose="02040503050406030204" pitchFamily="18" charset="0"/>
                              </a:rPr>
                              <m:t>∗</m:t>
                            </m:r>
                          </m:sup>
                        </m:sSubSup>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Sub>
                        <m:r>
                          <a:rPr lang="en-US" altLang="zh-CN" i="1">
                            <a:latin typeface="Cambria Math" panose="02040503050406030204" pitchFamily="18" charset="0"/>
                          </a:rPr>
                          <m:t>=0</m:t>
                        </m:r>
                        <m:r>
                          <a:rPr lang="en-US" altLang="zh-CN" i="1">
                            <a:latin typeface="Cambria Math" panose="02040503050406030204" pitchFamily="18" charset="0"/>
                            <a:cs typeface="Times New Roman" panose="02020603050405020304" pitchFamily="18" charset="0"/>
                          </a:rPr>
                          <m:t>)</m:t>
                        </m:r>
                      </m:e>
                    </m:nary>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oMath>
                </a14:m>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strong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high motivation. However, low value does not necessary mean low motivation</a:t>
                </a:r>
                <a:endParaRPr lang="en-US" altLang="zh-CN"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en-US" altLang="zh-CN" dirty="0">
                    <a:latin typeface="Times New Roman" panose="02020603050405020304" pitchFamily="18" charset="0"/>
                    <a:cs typeface="Times New Roman" panose="02020603050405020304" pitchFamily="18" charset="0"/>
                  </a:rPr>
                  <a:t>Unreasonable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Skip: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could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related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cheating</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behavior</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(high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accuracy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speed);</a:t>
                </a:r>
              </a:p>
              <a:p>
                <a:pPr marL="742950" lvl="1" indent="-285750">
                  <a:buFont typeface="Arial" panose="020B0604020202020204" pitchFamily="34" charset="0"/>
                  <a:buChar char="•"/>
                  <a:defRPr/>
                </a:pPr>
                <a:r>
                  <a:rPr lang="en-US" altLang="zh-CN" dirty="0">
                    <a:latin typeface="Times New Roman" panose="02020603050405020304" pitchFamily="18" charset="0"/>
                    <a:cs typeface="Times New Roman" panose="02020603050405020304" pitchFamily="18" charset="0"/>
                  </a:rPr>
                  <a:t>Unreasonable</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Neglect Index (UNI)</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a:latin typeface="Cambria Math" panose="02040503050406030204" pitchFamily="18" charset="0"/>
                            <a:cs typeface="Times New Roman" panose="02020603050405020304" pitchFamily="18" charset="0"/>
                          </a:rPr>
                          <m:t>1</m:t>
                        </m:r>
                      </m:num>
                      <m:den>
                        <m:r>
                          <m:rPr>
                            <m:sty m:val="p"/>
                          </m:rPr>
                          <a:rPr lang="en-US" altLang="zh-CN">
                            <a:latin typeface="Cambria Math" panose="02040503050406030204" pitchFamily="18" charset="0"/>
                            <a:cs typeface="Times New Roman" panose="02020603050405020304" pitchFamily="18" charset="0"/>
                          </a:rPr>
                          <m:t>k</m:t>
                        </m:r>
                      </m:den>
                    </m:f>
                    <m:nary>
                      <m:naryPr>
                        <m:chr m:val="∑"/>
                        <m:supHide m:val="on"/>
                        <m:ctrlPr>
                          <a:rPr lang="en-US" altLang="zh-CN" i="1">
                            <a:latin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cs typeface="Times New Roman" panose="02020603050405020304" pitchFamily="18" charset="0"/>
                          </a:rPr>
                          <m:t>𝑘</m:t>
                        </m:r>
                      </m:sub>
                      <m:sup/>
                      <m:e>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up>
                            <m:r>
                              <a:rPr lang="en-US" i="1">
                                <a:latin typeface="Cambria Math" panose="02040503050406030204" pitchFamily="18" charset="0"/>
                              </a:rPr>
                              <m:t>∗</m:t>
                            </m:r>
                          </m:sup>
                        </m:sSubSup>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cs typeface="Times New Roman" panose="02020603050405020304" pitchFamily="18" charset="0"/>
                          </a:rPr>
                          <m:t>)</m:t>
                        </m:r>
                      </m:e>
                    </m:nary>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oMath>
                </a14:m>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strong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cheat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behavior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student</a:t>
                </a:r>
              </a:p>
              <a:p>
                <a:pPr>
                  <a:defRPr/>
                </a:pPr>
                <a:endParaRPr lang="en-US" altLang="zh-CN"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BFA2BDE-43D3-4744-8EFD-23CFA19AC163}"/>
                  </a:ext>
                </a:extLst>
              </p:cNvPr>
              <p:cNvSpPr txBox="1">
                <a:spLocks noRot="1" noChangeAspect="1" noMove="1" noResize="1" noEditPoints="1" noAdjustHandles="1" noChangeArrowheads="1" noChangeShapeType="1" noTextEdit="1"/>
              </p:cNvSpPr>
              <p:nvPr/>
            </p:nvSpPr>
            <p:spPr>
              <a:xfrm>
                <a:off x="0" y="3067332"/>
                <a:ext cx="12258136" cy="2927725"/>
              </a:xfrm>
              <a:prstGeom prst="rect">
                <a:avLst/>
              </a:prstGeom>
              <a:blipFill>
                <a:blip r:embed="rId4"/>
                <a:stretch>
                  <a:fillRect l="-311" t="-866"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 name="Table 7">
                <a:extLst>
                  <a:ext uri="{FF2B5EF4-FFF2-40B4-BE49-F238E27FC236}">
                    <a16:creationId xmlns:a16="http://schemas.microsoft.com/office/drawing/2014/main" id="{BA407958-9511-1442-ADBF-FA1D598B3FD7}"/>
                  </a:ext>
                </a:extLst>
              </p:cNvPr>
              <p:cNvGraphicFramePr>
                <a:graphicFrameLocks noGrp="1"/>
              </p:cNvGraphicFramePr>
              <p:nvPr>
                <p:extLst>
                  <p:ext uri="{D42A27DB-BD31-4B8C-83A1-F6EECF244321}">
                    <p14:modId xmlns:p14="http://schemas.microsoft.com/office/powerpoint/2010/main" val="906084474"/>
                  </p:ext>
                </p:extLst>
              </p:nvPr>
            </p:nvGraphicFramePr>
            <p:xfrm>
              <a:off x="143926" y="862943"/>
              <a:ext cx="11553090" cy="2144371"/>
            </p:xfrm>
            <a:graphic>
              <a:graphicData uri="http://schemas.openxmlformats.org/drawingml/2006/table">
                <a:tbl>
                  <a:tblPr firstRow="1" bandRow="1">
                    <a:tableStyleId>{5C22544A-7EE6-4342-B048-85BDC9FD1C3A}</a:tableStyleId>
                  </a:tblPr>
                  <a:tblGrid>
                    <a:gridCol w="2831121">
                      <a:extLst>
                        <a:ext uri="{9D8B030D-6E8A-4147-A177-3AD203B41FA5}">
                          <a16:colId xmlns:a16="http://schemas.microsoft.com/office/drawing/2014/main" val="1023787105"/>
                        </a:ext>
                      </a:extLst>
                    </a:gridCol>
                    <a:gridCol w="4404946">
                      <a:extLst>
                        <a:ext uri="{9D8B030D-6E8A-4147-A177-3AD203B41FA5}">
                          <a16:colId xmlns:a16="http://schemas.microsoft.com/office/drawing/2014/main" val="272545962"/>
                        </a:ext>
                      </a:extLst>
                    </a:gridCol>
                    <a:gridCol w="4317023">
                      <a:extLst>
                        <a:ext uri="{9D8B030D-6E8A-4147-A177-3AD203B41FA5}">
                          <a16:colId xmlns:a16="http://schemas.microsoft.com/office/drawing/2014/main" val="2117457238"/>
                        </a:ext>
                      </a:extLst>
                    </a:gridCol>
                  </a:tblGrid>
                  <a:tr h="464088">
                    <a:tc>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𝛼</m:t>
                                    </m:r>
                                  </m:e>
                                  <m:sub>
                                    <m:r>
                                      <a:rPr lang="en-US" b="0" i="1">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𝛼</m:t>
                                  </m:r>
                                </m:e>
                                <m:sub>
                                  <m:r>
                                    <a:rPr lang="en-US" b="0" i="1">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=0</m:t>
                              </m:r>
                            </m:oMath>
                          </a14:m>
                          <a:r>
                            <a:rPr lang="en-US"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4597866"/>
                      </a:ext>
                    </a:extLst>
                  </a:tr>
                  <a:tr h="765883">
                    <a:tc>
                      <a:txBody>
                        <a:bodyP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𝛼</m:t>
                                    </m:r>
                                  </m:e>
                                  <m:sub>
                                    <m:r>
                                      <a:rPr lang="en-US" i="1">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𝑘</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=1</m:t>
                                </m:r>
                              </m:oMath>
                            </m:oMathPara>
                          </a14:m>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Reasonable Attempt </a:t>
                          </a:r>
                        </a:p>
                        <a:p>
                          <a:pPr algn="ctr"/>
                          <a:r>
                            <a:rPr lang="en-US" sz="1400" dirty="0">
                              <a:solidFill>
                                <a:schemeClr val="tx1"/>
                              </a:solidFill>
                              <a:latin typeface="Times New Roman" panose="02020603050405020304" pitchFamily="18" charset="0"/>
                              <a:cs typeface="Times New Roman" panose="02020603050405020304" pitchFamily="18" charset="0"/>
                            </a:rPr>
                            <a:t>(Master Attribute &amp; Spend Time)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Times New Roman" panose="02020603050405020304" pitchFamily="18" charset="0"/>
                              <a:cs typeface="Times New Roman" panose="02020603050405020304" pitchFamily="18" charset="0"/>
                            </a:rPr>
                            <a:t>Unreasonable</a:t>
                          </a:r>
                          <a:r>
                            <a:rPr lang="en-US" dirty="0">
                              <a:solidFill>
                                <a:schemeClr val="tx1"/>
                              </a:solidFill>
                              <a:latin typeface="Times New Roman" panose="02020603050405020304" pitchFamily="18" charset="0"/>
                              <a:cs typeface="Times New Roman" panose="02020603050405020304" pitchFamily="18" charset="0"/>
                            </a:rPr>
                            <a:t> Attempt </a:t>
                          </a:r>
                        </a:p>
                        <a:p>
                          <a:pPr marL="0" algn="ctr" defTabSz="914400" rtl="0" eaLnBrk="1" latinLnBrk="0" hangingPunct="1"/>
                          <a:r>
                            <a:rPr lang="en-US" sz="1800" kern="1200" dirty="0">
                              <a:solidFill>
                                <a:schemeClr val="tx1"/>
                              </a:solidFill>
                              <a:latin typeface="Times New Roman" panose="02020603050405020304" pitchFamily="18" charset="0"/>
                              <a:ea typeface="+mn-ea"/>
                              <a:cs typeface="Times New Roman" panose="02020603050405020304" pitchFamily="18" charset="0"/>
                            </a:rPr>
                            <a:t>(Do not Master Attribute &amp; Spend Time)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602745843"/>
                      </a:ext>
                    </a:extLst>
                  </a:tr>
                  <a:tr h="765883">
                    <a:tc>
                      <a:txBody>
                        <a:bodyP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𝛼</m:t>
                                    </m:r>
                                  </m:e>
                                  <m:sub>
                                    <m:r>
                                      <a:rPr lang="en-US" i="1">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𝑘</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latin typeface="Times New Roman" panose="02020603050405020304" pitchFamily="18" charset="0"/>
                              <a:ea typeface="+mn-ea"/>
                              <a:cs typeface="Times New Roman" panose="02020603050405020304" pitchFamily="18" charset="0"/>
                            </a:rPr>
                            <a:t>Unreasonable</a:t>
                          </a:r>
                          <a:r>
                            <a:rPr lang="en-US" sz="1800" kern="1200" dirty="0">
                              <a:solidFill>
                                <a:schemeClr val="tx1"/>
                              </a:solidFill>
                              <a:latin typeface="Times New Roman" panose="02020603050405020304" pitchFamily="18" charset="0"/>
                              <a:ea typeface="+mn-ea"/>
                              <a:cs typeface="Times New Roman" panose="02020603050405020304" pitchFamily="18" charset="0"/>
                            </a:rPr>
                            <a:t> Neglect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(Master Attribute &amp; Do not Spend Time)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Reasonable Neglect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(Do not Master Attribute &amp; Do not Spend Time)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1379152"/>
                      </a:ext>
                    </a:extLst>
                  </a:tr>
                </a:tbl>
              </a:graphicData>
            </a:graphic>
          </p:graphicFrame>
        </mc:Choice>
        <mc:Fallback xmlns="">
          <p:graphicFrame>
            <p:nvGraphicFramePr>
              <p:cNvPr id="11" name="Table 7">
                <a:extLst>
                  <a:ext uri="{FF2B5EF4-FFF2-40B4-BE49-F238E27FC236}">
                    <a16:creationId xmlns:a16="http://schemas.microsoft.com/office/drawing/2014/main" id="{BA407958-9511-1442-ADBF-FA1D598B3FD7}"/>
                  </a:ext>
                </a:extLst>
              </p:cNvPr>
              <p:cNvGraphicFramePr>
                <a:graphicFrameLocks noGrp="1"/>
              </p:cNvGraphicFramePr>
              <p:nvPr>
                <p:extLst>
                  <p:ext uri="{D42A27DB-BD31-4B8C-83A1-F6EECF244321}">
                    <p14:modId xmlns:p14="http://schemas.microsoft.com/office/powerpoint/2010/main" val="906084474"/>
                  </p:ext>
                </p:extLst>
              </p:nvPr>
            </p:nvGraphicFramePr>
            <p:xfrm>
              <a:off x="143926" y="862943"/>
              <a:ext cx="11553090" cy="2144371"/>
            </p:xfrm>
            <a:graphic>
              <a:graphicData uri="http://schemas.openxmlformats.org/drawingml/2006/table">
                <a:tbl>
                  <a:tblPr firstRow="1" bandRow="1">
                    <a:tableStyleId>{5C22544A-7EE6-4342-B048-85BDC9FD1C3A}</a:tableStyleId>
                  </a:tblPr>
                  <a:tblGrid>
                    <a:gridCol w="2831121">
                      <a:extLst>
                        <a:ext uri="{9D8B030D-6E8A-4147-A177-3AD203B41FA5}">
                          <a16:colId xmlns:a16="http://schemas.microsoft.com/office/drawing/2014/main" val="1023787105"/>
                        </a:ext>
                      </a:extLst>
                    </a:gridCol>
                    <a:gridCol w="4404946">
                      <a:extLst>
                        <a:ext uri="{9D8B030D-6E8A-4147-A177-3AD203B41FA5}">
                          <a16:colId xmlns:a16="http://schemas.microsoft.com/office/drawing/2014/main" val="272545962"/>
                        </a:ext>
                      </a:extLst>
                    </a:gridCol>
                    <a:gridCol w="4317023">
                      <a:extLst>
                        <a:ext uri="{9D8B030D-6E8A-4147-A177-3AD203B41FA5}">
                          <a16:colId xmlns:a16="http://schemas.microsoft.com/office/drawing/2014/main" val="2117457238"/>
                        </a:ext>
                      </a:extLst>
                    </a:gridCol>
                  </a:tblGrid>
                  <a:tr h="464088">
                    <a:tc>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5"/>
                          <a:stretch>
                            <a:fillRect l="-64080" t="-2703" r="-97989" b="-381081"/>
                          </a:stretch>
                        </a:blipFill>
                      </a:tcPr>
                    </a:tc>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5"/>
                          <a:stretch>
                            <a:fillRect l="-167941" t="-2703" r="-294" b="-381081"/>
                          </a:stretch>
                        </a:blipFill>
                      </a:tcPr>
                    </a:tc>
                    <a:extLst>
                      <a:ext uri="{0D108BD9-81ED-4DB2-BD59-A6C34878D82A}">
                        <a16:rowId xmlns:a16="http://schemas.microsoft.com/office/drawing/2014/main" val="1774597866"/>
                      </a:ext>
                    </a:extLst>
                  </a:tr>
                  <a:tr h="765883">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5"/>
                          <a:stretch>
                            <a:fillRect t="-62295" r="-308969" b="-131148"/>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Reasonable Attempt </a:t>
                          </a:r>
                        </a:p>
                        <a:p>
                          <a:pPr algn="ctr"/>
                          <a:r>
                            <a:rPr lang="en-US" sz="1400" dirty="0">
                              <a:solidFill>
                                <a:schemeClr val="tx1"/>
                              </a:solidFill>
                              <a:latin typeface="Times New Roman" panose="02020603050405020304" pitchFamily="18" charset="0"/>
                              <a:cs typeface="Times New Roman" panose="02020603050405020304" pitchFamily="18" charset="0"/>
                            </a:rPr>
                            <a:t>(Master Attribute &amp; Spend Time)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Times New Roman" panose="02020603050405020304" pitchFamily="18" charset="0"/>
                              <a:cs typeface="Times New Roman" panose="02020603050405020304" pitchFamily="18" charset="0"/>
                            </a:rPr>
                            <a:t>Unreasonable</a:t>
                          </a:r>
                          <a:r>
                            <a:rPr lang="en-US" dirty="0">
                              <a:solidFill>
                                <a:schemeClr val="tx1"/>
                              </a:solidFill>
                              <a:latin typeface="Times New Roman" panose="02020603050405020304" pitchFamily="18" charset="0"/>
                              <a:cs typeface="Times New Roman" panose="02020603050405020304" pitchFamily="18" charset="0"/>
                            </a:rPr>
                            <a:t> Attempt </a:t>
                          </a:r>
                        </a:p>
                        <a:p>
                          <a:pPr marL="0" algn="ctr" defTabSz="914400" rtl="0" eaLnBrk="1" latinLnBrk="0" hangingPunct="1"/>
                          <a:r>
                            <a:rPr lang="en-US" sz="1800" kern="1200" dirty="0">
                              <a:solidFill>
                                <a:schemeClr val="tx1"/>
                              </a:solidFill>
                              <a:latin typeface="Times New Roman" panose="02020603050405020304" pitchFamily="18" charset="0"/>
                              <a:ea typeface="+mn-ea"/>
                              <a:cs typeface="Times New Roman" panose="02020603050405020304" pitchFamily="18" charset="0"/>
                            </a:rPr>
                            <a:t>(Do not Master Attribute &amp; Spend Time)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602745843"/>
                      </a:ext>
                    </a:extLst>
                  </a:tr>
                  <a:tr h="914400">
                    <a:tc>
                      <a:txBody>
                        <a:bodyPr/>
                        <a:lstStyle/>
                        <a:p>
                          <a:endParaRPr lang="en-US"/>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5"/>
                          <a:stretch>
                            <a:fillRect t="-137500" r="-308969" b="-1111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latin typeface="Times New Roman" panose="02020603050405020304" pitchFamily="18" charset="0"/>
                              <a:ea typeface="+mn-ea"/>
                              <a:cs typeface="Times New Roman" panose="02020603050405020304" pitchFamily="18" charset="0"/>
                            </a:rPr>
                            <a:t>Unreasonable</a:t>
                          </a:r>
                          <a:r>
                            <a:rPr lang="en-US" sz="1800" kern="1200" dirty="0">
                              <a:solidFill>
                                <a:schemeClr val="tx1"/>
                              </a:solidFill>
                              <a:latin typeface="Times New Roman" panose="02020603050405020304" pitchFamily="18" charset="0"/>
                              <a:ea typeface="+mn-ea"/>
                              <a:cs typeface="Times New Roman" panose="02020603050405020304" pitchFamily="18" charset="0"/>
                            </a:rPr>
                            <a:t> Neglect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(Master Attribute &amp; Do not Spend Time)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Reasonable Neglect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(Do not Master Attribute &amp; Do not Spend Time)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1379152"/>
                      </a:ext>
                    </a:extLst>
                  </a:tr>
                </a:tbl>
              </a:graphicData>
            </a:graphic>
          </p:graphicFrame>
        </mc:Fallback>
      </mc:AlternateContent>
    </p:spTree>
    <p:extLst>
      <p:ext uri="{BB962C8B-B14F-4D97-AF65-F5344CB8AC3E}">
        <p14:creationId xmlns:p14="http://schemas.microsoft.com/office/powerpoint/2010/main" val="400204530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8739</TotalTime>
  <Words>2053</Words>
  <Application>Microsoft Macintosh PowerPoint</Application>
  <PresentationFormat>Widescreen</PresentationFormat>
  <Paragraphs>456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 Theme</vt:lpstr>
      <vt:lpstr>General Cognitive Diagnosis Model  for Response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Latent Regression with Response Time</dc:title>
  <dc:creator>Yi Chen</dc:creator>
  <cp:lastModifiedBy>Yi Chen</cp:lastModifiedBy>
  <cp:revision>491</cp:revision>
  <dcterms:created xsi:type="dcterms:W3CDTF">2020-06-14T12:19:57Z</dcterms:created>
  <dcterms:modified xsi:type="dcterms:W3CDTF">2022-04-10T03:52:06Z</dcterms:modified>
</cp:coreProperties>
</file>