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iyRQ3slOAH8RVO/bcfe6tnvH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2193c44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b2193c44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Multi-level Approach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Coarsening: Use label propagation(community detection method) for  the graph (reduce the size while maintaining important properties)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Partitioning: Use robust graph partitioning algorithm (Kernighan-Lin) to partition the graph more elaborately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3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3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3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2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8" name="Google Shape;48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53" name="Google Shape;53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57" name="Google Shape;57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65" name="Google Shape;65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69" name="Google Shape;69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5180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Multilevel Approach on Partitioning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Real World Graphs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45"/>
            <a:ext cx="53613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Team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Yonwoo Choi, Sohyun Kim, Hyoyoung 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193c4455_0_7"/>
          <p:cNvSpPr txBox="1"/>
          <p:nvPr>
            <p:ph idx="1" type="body"/>
          </p:nvPr>
        </p:nvSpPr>
        <p:spPr>
          <a:xfrm>
            <a:off x="879475" y="14100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Huge gain in running time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14" name="Google Shape;214;g1b2193c4455_0_7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Experiments: Overall Pipeline (2)</a:t>
            </a:r>
            <a:endParaRPr/>
          </a:p>
        </p:txBody>
      </p:sp>
      <p:sp>
        <p:nvSpPr>
          <p:cNvPr id="215" name="Google Shape;215;g1b2193c4455_0_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8</a:t>
            </a:r>
            <a:endParaRPr sz="1200"/>
          </a:p>
        </p:txBody>
      </p:sp>
      <p:pic>
        <p:nvPicPr>
          <p:cNvPr id="216" name="Google Shape;216;g1b2193c445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00" y="2009925"/>
            <a:ext cx="4947626" cy="21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819150" y="14648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500">
                <a:solidFill>
                  <a:srgbClr val="000000"/>
                </a:solidFill>
              </a:rPr>
              <a:t>Multi-level Graph Partitioning, how can we partition real world graphs  </a:t>
            </a:r>
            <a:r>
              <a:rPr b="1" i="1" lang="ko" sz="1500">
                <a:solidFill>
                  <a:srgbClr val="000000"/>
                </a:solidFill>
              </a:rPr>
              <a:t>fast and nicely</a:t>
            </a:r>
            <a:r>
              <a:rPr b="1" lang="ko" sz="1500">
                <a:solidFill>
                  <a:srgbClr val="000000"/>
                </a:solidFill>
              </a:rPr>
              <a:t>?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Applying label propagation algorithm in Coarsening Phase: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ko" sz="1500">
                <a:solidFill>
                  <a:srgbClr val="000000"/>
                </a:solidFill>
              </a:rPr>
              <a:t>can reduce a big amount of run time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ko" sz="1500">
                <a:solidFill>
                  <a:srgbClr val="000000"/>
                </a:solidFill>
              </a:rPr>
              <a:t>slight loss of modularity (little to almost none)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ko" sz="1500">
                <a:solidFill>
                  <a:srgbClr val="000000"/>
                </a:solidFill>
              </a:rPr>
              <a:t>slight loss of partitioning quality (edge cuts)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22" name="Google Shape;222;p10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9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409125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600"/>
              <a:t>Good partitioning of unstructured graphs</a:t>
            </a:r>
            <a:r>
              <a:rPr lang="ko" sz="1600"/>
              <a:t> needed for …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VLSI (Very Large-Scale Integration) Design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Reducing the connection between circuits in designing VLSI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Reducing number of connections among circuit components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Vision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Image segmentation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/>
              <a:t>Similar pixels are represented as an edge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and more!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ko" sz="1600"/>
              <a:t>However, no general 'good cuts' on real world graphs!</a:t>
            </a:r>
            <a:endParaRPr b="1" sz="1600"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800" y="1524817"/>
            <a:ext cx="1245300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812" y="3110175"/>
            <a:ext cx="1796224" cy="11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6640650" y="2571750"/>
            <a:ext cx="9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VLSI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472873" y="4194925"/>
            <a:ext cx="17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Segmentation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819150" y="1464800"/>
            <a:ext cx="79362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600">
                <a:solidFill>
                  <a:srgbClr val="000000"/>
                </a:solidFill>
              </a:rPr>
              <a:t>Given a real world graph, how can we partition it  </a:t>
            </a:r>
            <a:r>
              <a:rPr b="1" i="1" lang="ko" sz="1600">
                <a:solidFill>
                  <a:srgbClr val="000000"/>
                </a:solidFill>
              </a:rPr>
              <a:t>fast and nicely</a:t>
            </a:r>
            <a:r>
              <a:rPr b="1" lang="ko" sz="1600">
                <a:solidFill>
                  <a:srgbClr val="000000"/>
                </a:solidFill>
              </a:rPr>
              <a:t>?</a:t>
            </a:r>
            <a:endParaRPr b="1" sz="16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ko" sz="1600">
                <a:solidFill>
                  <a:srgbClr val="000000"/>
                </a:solidFill>
              </a:rPr>
              <a:t>For a graph G = (N,E),choose a partition N= N</a:t>
            </a:r>
            <a:r>
              <a:rPr lang="ko" sz="900">
                <a:solidFill>
                  <a:srgbClr val="000000"/>
                </a:solidFill>
              </a:rPr>
              <a:t>1</a:t>
            </a:r>
            <a:r>
              <a:rPr lang="ko" sz="1600">
                <a:solidFill>
                  <a:srgbClr val="000000"/>
                </a:solidFill>
              </a:rPr>
              <a:t> U N</a:t>
            </a:r>
            <a:r>
              <a:rPr lang="ko" sz="900">
                <a:solidFill>
                  <a:srgbClr val="000000"/>
                </a:solidFill>
              </a:rPr>
              <a:t>2</a:t>
            </a:r>
            <a:r>
              <a:rPr lang="ko" sz="1600">
                <a:solidFill>
                  <a:srgbClr val="000000"/>
                </a:solidFill>
              </a:rPr>
              <a:t> U …. N</a:t>
            </a:r>
            <a:r>
              <a:rPr lang="ko" sz="900">
                <a:solidFill>
                  <a:srgbClr val="000000"/>
                </a:solidFill>
              </a:rPr>
              <a:t>P</a:t>
            </a:r>
            <a:r>
              <a:rPr lang="ko" sz="1600">
                <a:solidFill>
                  <a:srgbClr val="000000"/>
                </a:solidFill>
              </a:rPr>
              <a:t> such that:</a:t>
            </a:r>
            <a:br>
              <a:rPr lang="ko" sz="1600">
                <a:solidFill>
                  <a:srgbClr val="000000"/>
                </a:solidFill>
              </a:rPr>
            </a:br>
            <a:r>
              <a:rPr lang="ko" sz="1600">
                <a:solidFill>
                  <a:srgbClr val="000000"/>
                </a:solidFill>
              </a:rPr>
              <a:t>	∑(edge weights) of edges connecting all different pairs N</a:t>
            </a:r>
            <a:r>
              <a:rPr lang="ko" sz="1200">
                <a:solidFill>
                  <a:srgbClr val="000000"/>
                </a:solidFill>
              </a:rPr>
              <a:t>j</a:t>
            </a:r>
            <a:r>
              <a:rPr lang="ko" sz="1600">
                <a:solidFill>
                  <a:srgbClr val="000000"/>
                </a:solidFill>
              </a:rPr>
              <a:t> and N</a:t>
            </a:r>
            <a:r>
              <a:rPr lang="ko" sz="1200">
                <a:solidFill>
                  <a:srgbClr val="000000"/>
                </a:solidFill>
              </a:rPr>
              <a:t>k</a:t>
            </a:r>
            <a:r>
              <a:rPr lang="ko" sz="1600">
                <a:solidFill>
                  <a:srgbClr val="000000"/>
                </a:solidFill>
              </a:rPr>
              <a:t> is minimized.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600">
                <a:solidFill>
                  <a:srgbClr val="000000"/>
                </a:solidFill>
              </a:rPr>
              <a:t>Can be interpreted as “balancing the workload while minimizing communication”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➢"/>
            </a:pPr>
            <a:r>
              <a:rPr b="1" lang="ko" sz="1600">
                <a:solidFill>
                  <a:srgbClr val="000000"/>
                </a:solidFill>
              </a:rPr>
              <a:t>Multi-level Approach used in general. Why?</a:t>
            </a:r>
            <a:br>
              <a:rPr lang="ko" sz="1600">
                <a:solidFill>
                  <a:srgbClr val="000000"/>
                </a:solidFill>
              </a:rPr>
            </a:br>
            <a:r>
              <a:rPr lang="ko" sz="1600">
                <a:solidFill>
                  <a:srgbClr val="000000"/>
                </a:solidFill>
              </a:rPr>
              <a:t>Real world graphs are </a:t>
            </a:r>
            <a:r>
              <a:rPr lang="ko" sz="1600">
                <a:solidFill>
                  <a:srgbClr val="000000"/>
                </a:solidFill>
              </a:rPr>
              <a:t>too big to partition efficiently</a:t>
            </a:r>
            <a:br>
              <a:rPr lang="ko" sz="1600">
                <a:solidFill>
                  <a:srgbClr val="000000"/>
                </a:solidFill>
              </a:rPr>
            </a:br>
            <a:r>
              <a:rPr lang="ko" sz="1600">
                <a:solidFill>
                  <a:srgbClr val="000000"/>
                </a:solidFill>
              </a:rPr>
              <a:t>→ replace the original graph by a coarse approximation (recursively if still big) before the actual partitioning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6" name="Google Shape;146;p3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Problem Definition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5788525" y="3044925"/>
            <a:ext cx="310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2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819150" y="1684425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819150" y="1516125"/>
            <a:ext cx="4388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7">
                <a:solidFill>
                  <a:srgbClr val="000000"/>
                </a:solidFill>
              </a:rPr>
              <a:t>1. </a:t>
            </a:r>
            <a:r>
              <a:rPr b="1" lang="ko" sz="1407">
                <a:solidFill>
                  <a:srgbClr val="000000"/>
                </a:solidFill>
              </a:rPr>
              <a:t>Coarsening</a:t>
            </a:r>
            <a:endParaRPr b="1" sz="1407">
              <a:solidFill>
                <a:srgbClr val="000000"/>
              </a:solidFill>
            </a:endParaRPr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Calibri"/>
              <a:buChar char="-"/>
            </a:pPr>
            <a:r>
              <a:rPr lang="ko" sz="1407">
                <a:solidFill>
                  <a:srgbClr val="000000"/>
                </a:solidFill>
              </a:rPr>
              <a:t>Maximize matchings of </a:t>
            </a:r>
            <a:r>
              <a:rPr lang="ko" sz="1407">
                <a:solidFill>
                  <a:srgbClr val="000000"/>
                </a:solidFill>
              </a:rPr>
              <a:t>vertices</a:t>
            </a:r>
            <a:endParaRPr sz="1407">
              <a:solidFill>
                <a:srgbClr val="000000"/>
              </a:solidFill>
            </a:endParaRPr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Calibri"/>
              <a:buChar char="-"/>
            </a:pPr>
            <a:r>
              <a:rPr lang="ko" sz="1407">
                <a:solidFill>
                  <a:srgbClr val="000000"/>
                </a:solidFill>
              </a:rPr>
              <a:t>Reduces number of vertices while preserving graph properties</a:t>
            </a:r>
            <a:endParaRPr sz="1407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7">
                <a:solidFill>
                  <a:srgbClr val="000000"/>
                </a:solidFill>
              </a:rPr>
              <a:t>2. </a:t>
            </a:r>
            <a:r>
              <a:rPr b="1" lang="ko" sz="1407">
                <a:solidFill>
                  <a:srgbClr val="000000"/>
                </a:solidFill>
              </a:rPr>
              <a:t>Initial Partitioning</a:t>
            </a:r>
            <a:endParaRPr b="1" sz="1407">
              <a:solidFill>
                <a:srgbClr val="000000"/>
              </a:solidFill>
            </a:endParaRPr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Calibri"/>
              <a:buChar char="-"/>
            </a:pPr>
            <a:r>
              <a:rPr lang="ko" sz="1407">
                <a:solidFill>
                  <a:srgbClr val="000000"/>
                </a:solidFill>
              </a:rPr>
              <a:t>Randomized algorithms which pick the best partition out of a couple of runs</a:t>
            </a:r>
            <a:endParaRPr sz="14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7">
                <a:solidFill>
                  <a:srgbClr val="000000"/>
                </a:solidFill>
              </a:rPr>
              <a:t>3. </a:t>
            </a:r>
            <a:r>
              <a:rPr b="1" lang="ko" sz="1407">
                <a:solidFill>
                  <a:srgbClr val="000000"/>
                </a:solidFill>
              </a:rPr>
              <a:t>Uncoarsening (or Refinement)</a:t>
            </a:r>
            <a:endParaRPr b="1" sz="1407">
              <a:solidFill>
                <a:srgbClr val="000000"/>
              </a:solidFill>
            </a:endParaRPr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Calibri"/>
              <a:buChar char="-"/>
            </a:pPr>
            <a:r>
              <a:rPr lang="ko" sz="1407">
                <a:solidFill>
                  <a:srgbClr val="000000"/>
                </a:solidFill>
              </a:rPr>
              <a:t>Projecting back the partition to the original graph</a:t>
            </a:r>
            <a:endParaRPr sz="1407">
              <a:solidFill>
                <a:srgbClr val="000000"/>
              </a:solidFill>
            </a:endParaRPr>
          </a:p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Font typeface="Calibri"/>
              <a:buChar char="-"/>
            </a:pPr>
            <a:r>
              <a:rPr lang="ko" sz="1407">
                <a:solidFill>
                  <a:srgbClr val="000000"/>
                </a:solidFill>
              </a:rPr>
              <a:t>Map the partition of a collapsed vertex to its constituent vertices during a projection</a:t>
            </a:r>
            <a:endParaRPr sz="1407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6515" l="0" r="0" t="0"/>
          <a:stretch/>
        </p:blipFill>
        <p:spPr>
          <a:xfrm>
            <a:off x="5264925" y="2052100"/>
            <a:ext cx="3394125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Multi-level Partitioning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5589850" y="458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3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819150" y="1684425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19150" y="1516125"/>
            <a:ext cx="76755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38761D"/>
                </a:solidFill>
              </a:rPr>
              <a:t>A Multi-level Approach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ko" sz="1500">
                <a:solidFill>
                  <a:srgbClr val="38761D"/>
                </a:solidFill>
              </a:rPr>
              <a:t>Coarsening: Use label propagation (community detection method) 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ko" sz="1500">
                <a:solidFill>
                  <a:srgbClr val="38761D"/>
                </a:solidFill>
              </a:rPr>
              <a:t>Post-process the results made from step 1 to run the </a:t>
            </a:r>
            <a:r>
              <a:rPr lang="ko" sz="1500">
                <a:solidFill>
                  <a:srgbClr val="38761D"/>
                </a:solidFill>
              </a:rPr>
              <a:t>Kernighan-Lin (</a:t>
            </a:r>
            <a:r>
              <a:rPr lang="ko" sz="1500">
                <a:solidFill>
                  <a:srgbClr val="38761D"/>
                </a:solidFill>
              </a:rPr>
              <a:t>KL) algorithm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ko" sz="1500">
                <a:solidFill>
                  <a:srgbClr val="38761D"/>
                </a:solidFill>
              </a:rPr>
              <a:t>Partitioning &amp; Refinement: Use a robust graph partitioning scheme (KL)</a:t>
            </a:r>
            <a:endParaRPr sz="1500">
              <a:solidFill>
                <a:srgbClr val="38761D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AutoNum type="arabicPeriod"/>
            </a:pPr>
            <a:r>
              <a:rPr lang="ko" sz="1500">
                <a:solidFill>
                  <a:srgbClr val="38761D"/>
                </a:solidFill>
              </a:rPr>
              <a:t>Uncoarsening: Recover original nodes from the partitioned clusters</a:t>
            </a:r>
            <a:endParaRPr sz="1500">
              <a:solidFill>
                <a:srgbClr val="38761D"/>
              </a:solidFill>
            </a:endParaRPr>
          </a:p>
        </p:txBody>
      </p:sp>
      <p:sp>
        <p:nvSpPr>
          <p:cNvPr id="165" name="Google Shape;165;p5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Method: Our Proposal</a:t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4</a:t>
            </a:r>
            <a:endParaRPr sz="1200"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11402"/>
          <a:stretch/>
        </p:blipFill>
        <p:spPr>
          <a:xfrm>
            <a:off x="1700125" y="2933075"/>
            <a:ext cx="5913551" cy="200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819150" y="1684425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819150" y="1424025"/>
            <a:ext cx="76755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sz="1700">
                <a:solidFill>
                  <a:srgbClr val="000000"/>
                </a:solidFill>
              </a:rPr>
              <a:t>Obtain high</a:t>
            </a:r>
            <a:r>
              <a:rPr lang="ko" sz="1700">
                <a:solidFill>
                  <a:srgbClr val="000000"/>
                </a:solidFill>
              </a:rPr>
              <a:t> modularity</a:t>
            </a:r>
            <a:br>
              <a:rPr lang="ko" sz="1700">
                <a:solidFill>
                  <a:srgbClr val="000000"/>
                </a:solidFill>
              </a:rPr>
            </a:br>
            <a:r>
              <a:rPr lang="ko" sz="1400">
                <a:solidFill>
                  <a:srgbClr val="000000"/>
                </a:solidFill>
              </a:rPr>
              <a:t>: a graph is modular if there exists a highest density of edges inside a community and a low density of edges between different communities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br>
              <a:rPr lang="ko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ko" sz="1700">
                <a:solidFill>
                  <a:srgbClr val="000000"/>
                </a:solidFill>
              </a:rPr>
              <a:t>Obtain minimized normalized cut (min-cut)</a:t>
            </a:r>
            <a:br>
              <a:rPr lang="ko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ko" sz="1700">
                <a:solidFill>
                  <a:srgbClr val="000000"/>
                </a:solidFill>
              </a:rPr>
              <a:t>Minimize running time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Method: Our Objective</a:t>
            </a: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4589"/>
          <a:stretch/>
        </p:blipFill>
        <p:spPr>
          <a:xfrm>
            <a:off x="1364450" y="3893850"/>
            <a:ext cx="2863833" cy="9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450" y="2332450"/>
            <a:ext cx="2702706" cy="5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5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3325" y="2745125"/>
            <a:ext cx="2983901" cy="219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650" y="3071025"/>
            <a:ext cx="1770625" cy="1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Experiments: Datasets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879475" y="14100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500">
                <a:solidFill>
                  <a:srgbClr val="000000"/>
                </a:solidFill>
              </a:rPr>
              <a:t>SNAP (Stanford Large Network Dataset Collection)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musae-github - Social network of Github Developers: |V|=37,700 |E|=289,003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ego_facebook - Social Circles from Facebook: |V|=50,515 |E|=819,306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ego_google - Social circles from Google: |V|=107,614 |E|=13,673,453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86" name="Google Shape;18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6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879475" y="14100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Competitors: Louvain, Girvan-Newman, Spectral clustering, </a:t>
            </a:r>
            <a:r>
              <a:rPr b="1" lang="ko" sz="1500">
                <a:solidFill>
                  <a:srgbClr val="000000"/>
                </a:solidFill>
              </a:rPr>
              <a:t>Label Propagation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Experiments: Coarsening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2969" t="3025"/>
          <a:stretch/>
        </p:blipFill>
        <p:spPr>
          <a:xfrm>
            <a:off x="1456950" y="1879525"/>
            <a:ext cx="2861250" cy="28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4738325" y="2664450"/>
            <a:ext cx="341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Running Time: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Large Decrease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Modularity: 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Slight Decrease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7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879475" y="1410000"/>
            <a:ext cx="7505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ko" sz="1500">
                <a:solidFill>
                  <a:srgbClr val="000000"/>
                </a:solidFill>
              </a:rPr>
              <a:t>Loss in partitioning quality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01" name="Google Shape;201;p9"/>
          <p:cNvSpPr txBox="1"/>
          <p:nvPr>
            <p:ph type="title"/>
          </p:nvPr>
        </p:nvSpPr>
        <p:spPr>
          <a:xfrm>
            <a:off x="819150" y="641375"/>
            <a:ext cx="7505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Experiments: Overall Pipeline (1)</a:t>
            </a:r>
            <a:endParaRPr/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200"/>
              <a:t>8</a:t>
            </a:r>
            <a:endParaRPr sz="1200"/>
          </a:p>
        </p:txBody>
      </p:sp>
      <p:pic>
        <p:nvPicPr>
          <p:cNvPr id="203" name="Google Shape;2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63" y="3272051"/>
            <a:ext cx="3772900" cy="13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75" y="1677175"/>
            <a:ext cx="3904974" cy="1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4" y="2401900"/>
            <a:ext cx="4414890" cy="15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/>
          <p:nvPr/>
        </p:nvSpPr>
        <p:spPr>
          <a:xfrm>
            <a:off x="3287275" y="2401900"/>
            <a:ext cx="680100" cy="170100"/>
          </a:xfrm>
          <a:prstGeom prst="rect">
            <a:avLst/>
          </a:prstGeom>
          <a:solidFill>
            <a:srgbClr val="FFE800">
              <a:alpha val="4013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7208725" y="1732475"/>
            <a:ext cx="882000" cy="170100"/>
          </a:xfrm>
          <a:prstGeom prst="rect">
            <a:avLst/>
          </a:prstGeom>
          <a:solidFill>
            <a:srgbClr val="FFE800">
              <a:alpha val="4013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7208725" y="3286219"/>
            <a:ext cx="680100" cy="170100"/>
          </a:xfrm>
          <a:prstGeom prst="rect">
            <a:avLst/>
          </a:prstGeom>
          <a:solidFill>
            <a:srgbClr val="FFE800">
              <a:alpha val="4013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