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0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FD6372"/>
    <a:srgbClr val="ED5D5F"/>
    <a:srgbClr val="00AF86"/>
    <a:srgbClr val="047004"/>
    <a:srgbClr val="008700"/>
    <a:srgbClr val="314E1F"/>
    <a:srgbClr val="274019"/>
    <a:srgbClr val="01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60"/>
    <p:restoredTop sz="94651"/>
  </p:normalViewPr>
  <p:slideViewPr>
    <p:cSldViewPr snapToGrid="0" snapToObjects="1">
      <p:cViewPr varScale="1">
        <p:scale>
          <a:sx n="103" d="100"/>
          <a:sy n="103" d="100"/>
        </p:scale>
        <p:origin x="208" y="432"/>
      </p:cViewPr>
      <p:guideLst>
        <p:guide orient="horz" pos="2160"/>
        <p:guide pos="384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1499-F694-314B-947D-46A6B66C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881C8-AEAF-DF46-9A3D-4BA4CC32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E89D-A9B3-CE49-8ACE-6D8127EE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E8CA-95E6-A540-9816-9F433ED8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EF33-B366-5442-AB74-1E84A753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7FB0-FAE3-1748-8411-BB418B4D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703B-9BDF-9C45-A125-DAD35A70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59C0-F659-1041-A21E-D0F5F8B1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D91E-D61B-544F-B03E-8F8BA29B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A133-3D95-2843-BA8D-CFAC028D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2959D-5F3B-BA45-8ADD-71C635C8C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10526-4A37-7A47-A45A-0B02EE9BF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1072-E7C6-D343-9A9D-B6D4F4C4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5BD4-FD79-4340-A06A-BE9D2BA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1EB7-4E87-EF41-B236-CAFEEF8F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A0D9-030D-234B-A484-45B8590D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9A07-04B7-0748-8345-3A50A2E0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BA88-1297-6E48-B5A4-3D1B4F8D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FDD-C715-A149-BE32-6A0D2EFC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898F-5986-0F43-AFC3-BD4AAC65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0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B72C-AE20-F443-AB72-F669FDA3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58D9-B01C-6F42-B05F-B6C3BD90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6CEE-5307-524F-9623-90D624EF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2B8F-FDD3-D142-B44E-A9FDDF44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B807-902F-B842-A1FB-23FD9AF5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B9B9-F23C-A342-9351-22948761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E454-9A45-F747-8D0A-DECCA984D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760A-20FB-4D49-81FA-C7370F34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EA6F-8362-8343-9809-F9E08305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F4D5-F3E6-1247-AAAC-295517A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FC43-E53C-494A-ADE3-DD106B2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C772-DF74-244A-9E6F-4563759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9C719-93D9-754A-B4DB-8AD4CF46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BFBC3-07DE-AA49-9F5F-266AF5288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804AD-8E11-4543-9D04-33F36AC3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9D2BB-1727-5A48-BBCB-906B54FF0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1A9CA-4F6E-3246-A94E-B5ED3270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02EAA-695B-D74E-924E-E2DF1D72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BD283-10E4-0448-AD5C-65E548F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4494-0D77-1B40-BE1D-208BE88B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DF381-0A35-F648-9E2B-5E7CC61B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D25DD-0789-744F-A8C1-938F28B0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1E612-67F4-B348-B305-603B347D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0E893-8107-414B-B338-7A0D493B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D19D2-C0F4-AD4A-BEE6-B2B848C2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C058-5F5C-E947-B912-50CEFF3E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E927-C202-5A4E-8CDE-D8E5C97B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D8B7-9FCE-4F42-8E93-1CBB8BE0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A6617-6784-7C45-9019-3E78D113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4913-8526-6443-A3D6-5B26AFB4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8C7A-4964-7445-A9B1-BD1A978B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CFED-3AD8-374A-93BF-4255BE2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1B3-9FA6-8641-A4A1-E9BF533A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C0E0D-F10A-954B-AE32-84F99B687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A3D9-EB6E-E940-80E4-65B07333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F7C9-C22C-7547-9C7F-C31B1AD3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5881-C598-9C47-8D3D-38E1764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296DA-1048-0045-AB43-E77EEDE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DB530-1871-924B-B7AB-BBA69042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6D22-0513-B545-A3FB-6E8D2C53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31FE-33E6-4D4A-92C5-3CB8F1E72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E4B9-3B24-6F47-B27F-FAE11E81A403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2DE2-F867-A649-8E28-D0E9D0C59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3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2D20-B03C-C44E-B630-00FD8D7E5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F1E8-79C4-D54F-AF65-0969558B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4.wdp"/><Relationship Id="rId18" Type="http://schemas.microsoft.com/office/2007/relationships/hdphoto" Target="../media/hdphoto9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jpg"/><Relationship Id="rId15" Type="http://schemas.microsoft.com/office/2007/relationships/hdphoto" Target="../media/hdphoto6.wdp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3.wdp"/><Relationship Id="rId18" Type="http://schemas.microsoft.com/office/2007/relationships/hdphoto" Target="../media/hdphoto17.wdp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microsoft.com/office/2007/relationships/hdphoto" Target="../media/hdphoto12.wdp"/><Relationship Id="rId17" Type="http://schemas.microsoft.com/office/2007/relationships/hdphoto" Target="../media/hdphoto16.wdp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microsoft.com/office/2007/relationships/hdphoto" Target="../media/hdphoto15.wdp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11.wdp"/><Relationship Id="rId24" Type="http://schemas.openxmlformats.org/officeDocument/2006/relationships/image" Target="../media/image14.png"/><Relationship Id="rId5" Type="http://schemas.openxmlformats.org/officeDocument/2006/relationships/image" Target="../media/image4.jpg"/><Relationship Id="rId15" Type="http://schemas.microsoft.com/office/2007/relationships/hdphoto" Target="../media/hdphoto14.wdp"/><Relationship Id="rId23" Type="http://schemas.openxmlformats.org/officeDocument/2006/relationships/image" Target="../media/image13.png"/><Relationship Id="rId10" Type="http://schemas.microsoft.com/office/2007/relationships/hdphoto" Target="../media/hdphoto10.wdp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6.wdp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10D74D-9132-434D-A502-1AEE6C44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" y="5982051"/>
            <a:ext cx="3981316" cy="885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145C02-9448-134B-90F7-7C543107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5" y="5605190"/>
            <a:ext cx="8192876" cy="126188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6E734C-C6C3-F74B-B593-002B34E53089}"/>
              </a:ext>
            </a:extLst>
          </p:cNvPr>
          <p:cNvSpPr/>
          <p:nvPr/>
        </p:nvSpPr>
        <p:spPr>
          <a:xfrm>
            <a:off x="7143557" y="3650361"/>
            <a:ext cx="1324309" cy="1344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DED25-404D-924D-A87D-96528D697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" y="5605187"/>
            <a:ext cx="3981316" cy="3768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F35355-9E0A-934C-AFB6-EEBA6EDC2CFD}"/>
              </a:ext>
            </a:extLst>
          </p:cNvPr>
          <p:cNvSpPr/>
          <p:nvPr/>
        </p:nvSpPr>
        <p:spPr>
          <a:xfrm>
            <a:off x="9218896" y="138654"/>
            <a:ext cx="1324309" cy="1344706"/>
          </a:xfrm>
          <a:prstGeom prst="ellipse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een, sitting, room, computer&#10;&#10;Description automatically generated">
            <a:extLst>
              <a:ext uri="{FF2B5EF4-FFF2-40B4-BE49-F238E27FC236}">
                <a16:creationId xmlns:a16="http://schemas.microsoft.com/office/drawing/2014/main" id="{EEB2745B-FDE0-A046-AB34-B05637254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" y="-52509"/>
            <a:ext cx="12174189" cy="5853954"/>
          </a:xfrm>
          <a:prstGeom prst="rect">
            <a:avLst/>
          </a:prstGeom>
          <a:ln w="57150"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C9247EC-EA18-4343-9578-B3C73866450F}"/>
              </a:ext>
            </a:extLst>
          </p:cNvPr>
          <p:cNvSpPr/>
          <p:nvPr/>
        </p:nvSpPr>
        <p:spPr>
          <a:xfrm>
            <a:off x="7355979" y="1697305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3CF21-D381-5B47-81D0-4DA5E5BD4F1C}"/>
              </a:ext>
            </a:extLst>
          </p:cNvPr>
          <p:cNvSpPr txBox="1"/>
          <p:nvPr/>
        </p:nvSpPr>
        <p:spPr>
          <a:xfrm>
            <a:off x="7414461" y="199852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336D8-89C7-5148-AD22-42BEAEEC825C}"/>
              </a:ext>
            </a:extLst>
          </p:cNvPr>
          <p:cNvSpPr txBox="1"/>
          <p:nvPr/>
        </p:nvSpPr>
        <p:spPr>
          <a:xfrm>
            <a:off x="7664335" y="437919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PLAY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E91086-FC76-6D44-BB41-93408897F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91158"/>
              </p:ext>
            </p:extLst>
          </p:nvPr>
        </p:nvGraphicFramePr>
        <p:xfrm>
          <a:off x="9332944" y="3062089"/>
          <a:ext cx="1868659" cy="1129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546">
                  <a:extLst>
                    <a:ext uri="{9D8B030D-6E8A-4147-A177-3AD203B41FA5}">
                      <a16:colId xmlns:a16="http://schemas.microsoft.com/office/drawing/2014/main" val="2727808568"/>
                    </a:ext>
                  </a:extLst>
                </a:gridCol>
                <a:gridCol w="825113">
                  <a:extLst>
                    <a:ext uri="{9D8B030D-6E8A-4147-A177-3AD203B41FA5}">
                      <a16:colId xmlns:a16="http://schemas.microsoft.com/office/drawing/2014/main" val="2113804218"/>
                    </a:ext>
                  </a:extLst>
                </a:gridCol>
              </a:tblGrid>
              <a:tr h="155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200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846"/>
                  </a:ext>
                </a:extLst>
              </a:tr>
              <a:tr h="155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Straight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16538"/>
                  </a:ext>
                </a:extLst>
              </a:tr>
              <a:tr h="155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of a kind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304"/>
                  </a:ext>
                </a:extLst>
              </a:tr>
              <a:tr h="155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House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59325"/>
                  </a:ext>
                </a:extLst>
              </a:tr>
              <a:tr h="155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Flush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 to 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59518"/>
                  </a:ext>
                </a:extLst>
              </a:tr>
              <a:tr h="155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Straight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31822"/>
                  </a:ext>
                </a:extLst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All Other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Push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1270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03A53E6-703A-3143-85D1-0143957721E8}"/>
              </a:ext>
            </a:extLst>
          </p:cNvPr>
          <p:cNvSpPr/>
          <p:nvPr/>
        </p:nvSpPr>
        <p:spPr>
          <a:xfrm rot="2300473">
            <a:off x="7546277" y="152455"/>
            <a:ext cx="1044158" cy="1102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806A-C497-B944-AC27-71CA4496433C}"/>
              </a:ext>
            </a:extLst>
          </p:cNvPr>
          <p:cNvSpPr/>
          <p:nvPr/>
        </p:nvSpPr>
        <p:spPr>
          <a:xfrm rot="2300473">
            <a:off x="7615851" y="253128"/>
            <a:ext cx="888830" cy="936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2398D-9EB1-6240-9B3A-CFD6FFB312E8}"/>
              </a:ext>
            </a:extLst>
          </p:cNvPr>
          <p:cNvSpPr txBox="1"/>
          <p:nvPr/>
        </p:nvSpPr>
        <p:spPr>
          <a:xfrm>
            <a:off x="7455047" y="484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Bonus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31457-B50E-F14E-8299-E685DE792DC1}"/>
              </a:ext>
            </a:extLst>
          </p:cNvPr>
          <p:cNvSpPr txBox="1"/>
          <p:nvPr/>
        </p:nvSpPr>
        <p:spPr>
          <a:xfrm>
            <a:off x="2720166" y="95401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Dealer Cards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1C69E2-A31D-AA4D-AB86-205B339C69F4}"/>
              </a:ext>
            </a:extLst>
          </p:cNvPr>
          <p:cNvSpPr/>
          <p:nvPr/>
        </p:nvSpPr>
        <p:spPr>
          <a:xfrm>
            <a:off x="7369193" y="3119141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88E36-8E72-A84F-8915-E7FA06EEB695}"/>
              </a:ext>
            </a:extLst>
          </p:cNvPr>
          <p:cNvSpPr txBox="1"/>
          <p:nvPr/>
        </p:nvSpPr>
        <p:spPr>
          <a:xfrm>
            <a:off x="2706681" y="3750473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Player 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170434-7777-7C4B-BB57-0D99DD0ED666}"/>
              </a:ext>
            </a:extLst>
          </p:cNvPr>
          <p:cNvSpPr/>
          <p:nvPr/>
        </p:nvSpPr>
        <p:spPr>
          <a:xfrm>
            <a:off x="1472830" y="2228374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5125A1-E067-BB49-8BF3-73E21EAF4580}"/>
              </a:ext>
            </a:extLst>
          </p:cNvPr>
          <p:cNvSpPr txBox="1"/>
          <p:nvPr/>
        </p:nvSpPr>
        <p:spPr>
          <a:xfrm>
            <a:off x="7489597" y="3462454"/>
            <a:ext cx="100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C6D033-D856-544B-8BDD-26224EBBA87C}"/>
              </a:ext>
            </a:extLst>
          </p:cNvPr>
          <p:cNvSpPr/>
          <p:nvPr/>
        </p:nvSpPr>
        <p:spPr>
          <a:xfrm>
            <a:off x="9634050" y="1727263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2CF694-4770-5149-8AE1-C7D9951725CA}"/>
              </a:ext>
            </a:extLst>
          </p:cNvPr>
          <p:cNvSpPr txBox="1"/>
          <p:nvPr/>
        </p:nvSpPr>
        <p:spPr>
          <a:xfrm>
            <a:off x="6974539" y="4676249"/>
            <a:ext cx="2659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7X Ante with POCKET ACES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3X or 4X Ante after Hole Cards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2X Ante after Flop</a:t>
            </a:r>
          </a:p>
          <a:p>
            <a:r>
              <a:rPr lang="en-US" sz="1400" dirty="0">
                <a:solidFill>
                  <a:srgbClr val="FFFF00"/>
                </a:solidFill>
              </a:rPr>
              <a:t>1X Ante or Fold after Final 2 Cards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3A8B8-DDE2-5047-8011-A0B46A260204}"/>
              </a:ext>
            </a:extLst>
          </p:cNvPr>
          <p:cNvSpPr txBox="1"/>
          <p:nvPr/>
        </p:nvSpPr>
        <p:spPr>
          <a:xfrm>
            <a:off x="9685093" y="2020054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BLIND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FF1990-3340-C040-B11B-6F474A71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54757"/>
              </p:ext>
            </p:extLst>
          </p:nvPr>
        </p:nvGraphicFramePr>
        <p:xfrm>
          <a:off x="9322635" y="138654"/>
          <a:ext cx="1885899" cy="1109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266">
                  <a:extLst>
                    <a:ext uri="{9D8B030D-6E8A-4147-A177-3AD203B41FA5}">
                      <a16:colId xmlns:a16="http://schemas.microsoft.com/office/drawing/2014/main" val="2727808568"/>
                    </a:ext>
                  </a:extLst>
                </a:gridCol>
                <a:gridCol w="857633">
                  <a:extLst>
                    <a:ext uri="{9D8B030D-6E8A-4147-A177-3AD203B41FA5}">
                      <a16:colId xmlns:a16="http://schemas.microsoft.com/office/drawing/2014/main" val="2113804218"/>
                    </a:ext>
                  </a:extLst>
                </a:gridCol>
              </a:tblGrid>
              <a:tr h="14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100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846"/>
                  </a:ext>
                </a:extLst>
              </a:tr>
              <a:tr h="1537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Straight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16538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of a kind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304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House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8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59325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Flush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59518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Straight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31822"/>
                  </a:ext>
                </a:extLst>
              </a:tr>
              <a:tr h="193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161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AA2584-CD89-064C-A398-194F9F0E8D2C}"/>
              </a:ext>
            </a:extLst>
          </p:cNvPr>
          <p:cNvSpPr txBox="1"/>
          <p:nvPr/>
        </p:nvSpPr>
        <p:spPr>
          <a:xfrm>
            <a:off x="8919048" y="202005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449FD-3B43-974B-BBDB-2021C4BCFA4D}"/>
              </a:ext>
            </a:extLst>
          </p:cNvPr>
          <p:cNvSpPr txBox="1"/>
          <p:nvPr/>
        </p:nvSpPr>
        <p:spPr>
          <a:xfrm>
            <a:off x="2456123" y="1707937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Community Cards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B936F1-37A8-CD43-8107-3B1080E69631}"/>
              </a:ext>
            </a:extLst>
          </p:cNvPr>
          <p:cNvSpPr/>
          <p:nvPr/>
        </p:nvSpPr>
        <p:spPr>
          <a:xfrm>
            <a:off x="2327047" y="2228374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D2466A-F558-E643-AEE5-FBA356AD73AA}"/>
              </a:ext>
            </a:extLst>
          </p:cNvPr>
          <p:cNvSpPr/>
          <p:nvPr/>
        </p:nvSpPr>
        <p:spPr>
          <a:xfrm>
            <a:off x="3161935" y="2223939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6F7F3C-2492-1740-BBA8-8B9C96CEAB01}"/>
              </a:ext>
            </a:extLst>
          </p:cNvPr>
          <p:cNvSpPr/>
          <p:nvPr/>
        </p:nvSpPr>
        <p:spPr>
          <a:xfrm>
            <a:off x="3994611" y="2220526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BE4D7F-43A8-F346-933D-AD70838BA922}"/>
              </a:ext>
            </a:extLst>
          </p:cNvPr>
          <p:cNvSpPr/>
          <p:nvPr/>
        </p:nvSpPr>
        <p:spPr>
          <a:xfrm>
            <a:off x="4813920" y="2220526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1568F9A-85A6-544E-914C-4D717879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" y="5982051"/>
            <a:ext cx="3981316" cy="885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708EE3-E767-2748-95DA-A2A06D306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5" y="5605190"/>
            <a:ext cx="8192876" cy="12618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7203DD3-652B-F742-A0A8-9103D1E38335}"/>
              </a:ext>
            </a:extLst>
          </p:cNvPr>
          <p:cNvSpPr/>
          <p:nvPr/>
        </p:nvSpPr>
        <p:spPr>
          <a:xfrm>
            <a:off x="7143557" y="3650361"/>
            <a:ext cx="1324309" cy="1344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9E123E-8CBD-4040-9841-9315039D3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" y="5605187"/>
            <a:ext cx="3981316" cy="37686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B106993-8EB2-F84F-B374-76E90ADCC60B}"/>
              </a:ext>
            </a:extLst>
          </p:cNvPr>
          <p:cNvSpPr/>
          <p:nvPr/>
        </p:nvSpPr>
        <p:spPr>
          <a:xfrm>
            <a:off x="9218896" y="138654"/>
            <a:ext cx="1324309" cy="1344706"/>
          </a:xfrm>
          <a:prstGeom prst="ellipse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een, sitting, room, computer&#10;&#10;Description automatically generated">
            <a:extLst>
              <a:ext uri="{FF2B5EF4-FFF2-40B4-BE49-F238E27FC236}">
                <a16:creationId xmlns:a16="http://schemas.microsoft.com/office/drawing/2014/main" id="{17B095C5-684E-504F-BB5D-C2045CF3D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" y="-176964"/>
            <a:ext cx="12174189" cy="5853954"/>
          </a:xfrm>
          <a:prstGeom prst="rect">
            <a:avLst/>
          </a:prstGeom>
          <a:ln w="57150">
            <a:noFill/>
          </a:ln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74A23C1C-D277-A948-904A-159E8B395135}"/>
              </a:ext>
            </a:extLst>
          </p:cNvPr>
          <p:cNvSpPr/>
          <p:nvPr/>
        </p:nvSpPr>
        <p:spPr>
          <a:xfrm>
            <a:off x="7355979" y="1697305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1FECD-3428-E347-94CA-420CFCE97652}"/>
              </a:ext>
            </a:extLst>
          </p:cNvPr>
          <p:cNvSpPr txBox="1"/>
          <p:nvPr/>
        </p:nvSpPr>
        <p:spPr>
          <a:xfrm>
            <a:off x="7414461" y="199852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90687-B1CA-CB4B-AF10-9F5A2580A8F3}"/>
              </a:ext>
            </a:extLst>
          </p:cNvPr>
          <p:cNvSpPr txBox="1"/>
          <p:nvPr/>
        </p:nvSpPr>
        <p:spPr>
          <a:xfrm>
            <a:off x="7664335" y="437919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PLAY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943DD8C-5938-E64C-8717-E1B971BA9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8632"/>
              </p:ext>
            </p:extLst>
          </p:nvPr>
        </p:nvGraphicFramePr>
        <p:xfrm>
          <a:off x="9332944" y="3062088"/>
          <a:ext cx="1868659" cy="96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546">
                  <a:extLst>
                    <a:ext uri="{9D8B030D-6E8A-4147-A177-3AD203B41FA5}">
                      <a16:colId xmlns:a16="http://schemas.microsoft.com/office/drawing/2014/main" val="2727808568"/>
                    </a:ext>
                  </a:extLst>
                </a:gridCol>
                <a:gridCol w="825113">
                  <a:extLst>
                    <a:ext uri="{9D8B030D-6E8A-4147-A177-3AD203B41FA5}">
                      <a16:colId xmlns:a16="http://schemas.microsoft.com/office/drawing/2014/main" val="2113804218"/>
                    </a:ext>
                  </a:extLst>
                </a:gridCol>
              </a:tblGrid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200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846"/>
                  </a:ext>
                </a:extLst>
              </a:tr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Straight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16538"/>
                  </a:ext>
                </a:extLst>
              </a:tr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of a kind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304"/>
                  </a:ext>
                </a:extLst>
              </a:tr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House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59325"/>
                  </a:ext>
                </a:extLst>
              </a:tr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Flush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 to 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59518"/>
                  </a:ext>
                </a:extLst>
              </a:tr>
              <a:tr h="1988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Straight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3182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9220BC12-E3CF-4A44-9345-8E813195B2AC}"/>
              </a:ext>
            </a:extLst>
          </p:cNvPr>
          <p:cNvSpPr/>
          <p:nvPr/>
        </p:nvSpPr>
        <p:spPr>
          <a:xfrm rot="2300473">
            <a:off x="7431287" y="163467"/>
            <a:ext cx="1044158" cy="1102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8A362-D768-934C-9D16-D0A17D9D64BB}"/>
              </a:ext>
            </a:extLst>
          </p:cNvPr>
          <p:cNvSpPr/>
          <p:nvPr/>
        </p:nvSpPr>
        <p:spPr>
          <a:xfrm rot="2300473">
            <a:off x="7500861" y="264140"/>
            <a:ext cx="888830" cy="936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7DA527-11A9-3C47-9E9F-354DC4AE4426}"/>
              </a:ext>
            </a:extLst>
          </p:cNvPr>
          <p:cNvSpPr txBox="1"/>
          <p:nvPr/>
        </p:nvSpPr>
        <p:spPr>
          <a:xfrm>
            <a:off x="7340057" y="49554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Bonus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D9C3C3-6D77-3F46-A319-585DA5EF6AC2}"/>
              </a:ext>
            </a:extLst>
          </p:cNvPr>
          <p:cNvSpPr txBox="1"/>
          <p:nvPr/>
        </p:nvSpPr>
        <p:spPr>
          <a:xfrm>
            <a:off x="2720166" y="95401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Dealer Cards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F416AF8-D946-AC42-BDB6-43EF8798B410}"/>
              </a:ext>
            </a:extLst>
          </p:cNvPr>
          <p:cNvSpPr/>
          <p:nvPr/>
        </p:nvSpPr>
        <p:spPr>
          <a:xfrm>
            <a:off x="7369193" y="3119141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B83E6C-4C80-8A49-A19A-F45E3D516C8F}"/>
              </a:ext>
            </a:extLst>
          </p:cNvPr>
          <p:cNvSpPr txBox="1"/>
          <p:nvPr/>
        </p:nvSpPr>
        <p:spPr>
          <a:xfrm>
            <a:off x="2706681" y="3750473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Player Cards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7F4B3E-D1EB-2D46-A097-1048940C2272}"/>
              </a:ext>
            </a:extLst>
          </p:cNvPr>
          <p:cNvSpPr/>
          <p:nvPr/>
        </p:nvSpPr>
        <p:spPr>
          <a:xfrm>
            <a:off x="1472830" y="2228374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D93513-38F5-EA4D-A765-539C913B496A}"/>
              </a:ext>
            </a:extLst>
          </p:cNvPr>
          <p:cNvSpPr txBox="1"/>
          <p:nvPr/>
        </p:nvSpPr>
        <p:spPr>
          <a:xfrm>
            <a:off x="7489597" y="3462454"/>
            <a:ext cx="100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00E5C2C-048D-AF42-BDC0-F514357BF664}"/>
              </a:ext>
            </a:extLst>
          </p:cNvPr>
          <p:cNvSpPr/>
          <p:nvPr/>
        </p:nvSpPr>
        <p:spPr>
          <a:xfrm>
            <a:off x="9634050" y="1727263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EEC00-814C-C84E-8A6E-B2B7C8608402}"/>
              </a:ext>
            </a:extLst>
          </p:cNvPr>
          <p:cNvSpPr txBox="1"/>
          <p:nvPr/>
        </p:nvSpPr>
        <p:spPr>
          <a:xfrm>
            <a:off x="6974539" y="4676249"/>
            <a:ext cx="2659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7X Ante with POCKET ACES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3X or 4X Ante after Hole Cards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2X Ante after Flop</a:t>
            </a:r>
          </a:p>
          <a:p>
            <a:r>
              <a:rPr lang="en-US" sz="1400" dirty="0">
                <a:solidFill>
                  <a:srgbClr val="FFFF00"/>
                </a:solidFill>
              </a:rPr>
              <a:t>1X Ante or Fold after Final 2 Cards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A6C5EF-A79C-AA45-B39A-1EFA127FDE6B}"/>
              </a:ext>
            </a:extLst>
          </p:cNvPr>
          <p:cNvSpPr txBox="1"/>
          <p:nvPr/>
        </p:nvSpPr>
        <p:spPr>
          <a:xfrm>
            <a:off x="9685093" y="2020054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BLIND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C72DBE0-9C66-3043-BD5B-CEF4408D0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58781"/>
              </p:ext>
            </p:extLst>
          </p:nvPr>
        </p:nvGraphicFramePr>
        <p:xfrm>
          <a:off x="9322635" y="138654"/>
          <a:ext cx="1885899" cy="1109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266">
                  <a:extLst>
                    <a:ext uri="{9D8B030D-6E8A-4147-A177-3AD203B41FA5}">
                      <a16:colId xmlns:a16="http://schemas.microsoft.com/office/drawing/2014/main" val="2727808568"/>
                    </a:ext>
                  </a:extLst>
                </a:gridCol>
                <a:gridCol w="857633">
                  <a:extLst>
                    <a:ext uri="{9D8B030D-6E8A-4147-A177-3AD203B41FA5}">
                      <a16:colId xmlns:a16="http://schemas.microsoft.com/office/drawing/2014/main" val="2113804218"/>
                    </a:ext>
                  </a:extLst>
                </a:gridCol>
              </a:tblGrid>
              <a:tr h="14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100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846"/>
                  </a:ext>
                </a:extLst>
              </a:tr>
              <a:tr h="1537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Straight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16538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of a kind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304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House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8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59325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Flush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59518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Straight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31822"/>
                  </a:ext>
                </a:extLst>
              </a:tr>
              <a:tr h="193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161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F15137-A379-B644-8FC6-440C51DF938E}"/>
              </a:ext>
            </a:extLst>
          </p:cNvPr>
          <p:cNvSpPr txBox="1"/>
          <p:nvPr/>
        </p:nvSpPr>
        <p:spPr>
          <a:xfrm>
            <a:off x="8919048" y="202005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B3A7B9-E84B-9B4E-A768-8E0C29697048}"/>
              </a:ext>
            </a:extLst>
          </p:cNvPr>
          <p:cNvSpPr txBox="1"/>
          <p:nvPr/>
        </p:nvSpPr>
        <p:spPr>
          <a:xfrm>
            <a:off x="2456123" y="1707937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Community Cards</a:t>
            </a:r>
          </a:p>
        </p:txBody>
      </p:sp>
      <p:pic>
        <p:nvPicPr>
          <p:cNvPr id="19" name="Picture 18" descr="A picture containing drawing, food, game&#10;&#10;Description automatically generated">
            <a:extLst>
              <a:ext uri="{FF2B5EF4-FFF2-40B4-BE49-F238E27FC236}">
                <a16:creationId xmlns:a16="http://schemas.microsoft.com/office/drawing/2014/main" id="{39B7D8F5-4FCE-A941-84E7-E21795CC0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74" y="4137936"/>
            <a:ext cx="714249" cy="97816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8F34CB6-BE10-1844-A557-87D5639B4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833" y="4145785"/>
            <a:ext cx="714250" cy="954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90DEB8-BBBE-2E4A-A2B8-2C99039AFC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1822264" y="588425"/>
            <a:ext cx="706491" cy="9962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DB02FB-7925-CE42-970B-31BB9A80E5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2646661" y="582826"/>
            <a:ext cx="706491" cy="99629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71574F6-B3A3-4C4A-9305-55D1953459FA}"/>
              </a:ext>
            </a:extLst>
          </p:cNvPr>
          <p:cNvSpPr/>
          <p:nvPr/>
        </p:nvSpPr>
        <p:spPr>
          <a:xfrm>
            <a:off x="2327047" y="2228374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37EA2-2432-964C-9AED-8CE078BC4CA9}"/>
              </a:ext>
            </a:extLst>
          </p:cNvPr>
          <p:cNvSpPr/>
          <p:nvPr/>
        </p:nvSpPr>
        <p:spPr>
          <a:xfrm>
            <a:off x="3161935" y="2223939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8C69DE-647D-0743-B70B-6553C3DF5780}"/>
              </a:ext>
            </a:extLst>
          </p:cNvPr>
          <p:cNvSpPr/>
          <p:nvPr/>
        </p:nvSpPr>
        <p:spPr>
          <a:xfrm>
            <a:off x="3994611" y="2220526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7A237F-1E26-0640-A53B-E78482002B7E}"/>
              </a:ext>
            </a:extLst>
          </p:cNvPr>
          <p:cNvSpPr/>
          <p:nvPr/>
        </p:nvSpPr>
        <p:spPr>
          <a:xfrm>
            <a:off x="4813920" y="2220526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Screen Shot 2018-04-08 at 11.37.44 AM.png">
            <a:extLst>
              <a:ext uri="{FF2B5EF4-FFF2-40B4-BE49-F238E27FC236}">
                <a16:creationId xmlns:a16="http://schemas.microsoft.com/office/drawing/2014/main" id="{5D52BD48-C80E-A64D-BBDE-5B14DC7F34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09" y="1914311"/>
            <a:ext cx="868930" cy="868930"/>
          </a:xfrm>
          <a:prstGeom prst="rect">
            <a:avLst/>
          </a:prstGeom>
        </p:spPr>
      </p:pic>
      <p:pic>
        <p:nvPicPr>
          <p:cNvPr id="50" name="Picture 49" descr="Screen Shot 2018-04-08 at 11.37.44 AM.png">
            <a:extLst>
              <a:ext uri="{FF2B5EF4-FFF2-40B4-BE49-F238E27FC236}">
                <a16:creationId xmlns:a16="http://schemas.microsoft.com/office/drawing/2014/main" id="{DD50FCFC-FFE9-F24D-A51F-CFEFB6095D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934" y="1914311"/>
            <a:ext cx="868930" cy="868930"/>
          </a:xfrm>
          <a:prstGeom prst="rect">
            <a:avLst/>
          </a:prstGeom>
        </p:spPr>
      </p:pic>
      <p:pic>
        <p:nvPicPr>
          <p:cNvPr id="51" name="Picture 50" descr="Screen Shot 2018-04-08 at 11.37.44 AM.png">
            <a:extLst>
              <a:ext uri="{FF2B5EF4-FFF2-40B4-BE49-F238E27FC236}">
                <a16:creationId xmlns:a16="http://schemas.microsoft.com/office/drawing/2014/main" id="{D005C195-08A2-C246-80D2-121EB0E32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03" y="320819"/>
            <a:ext cx="868930" cy="868930"/>
          </a:xfrm>
          <a:prstGeom prst="rect">
            <a:avLst/>
          </a:prstGeom>
        </p:spPr>
      </p:pic>
      <p:pic>
        <p:nvPicPr>
          <p:cNvPr id="52" name="Picture 51" descr="Screen Shot 2018-04-08 at 11.37.44 AM.png">
            <a:extLst>
              <a:ext uri="{FF2B5EF4-FFF2-40B4-BE49-F238E27FC236}">
                <a16:creationId xmlns:a16="http://schemas.microsoft.com/office/drawing/2014/main" id="{515D9E59-BD46-AF4E-A4A2-247A663A1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29" y="3314461"/>
            <a:ext cx="868930" cy="868930"/>
          </a:xfrm>
          <a:prstGeom prst="rect">
            <a:avLst/>
          </a:prstGeom>
        </p:spPr>
      </p:pic>
      <p:pic>
        <p:nvPicPr>
          <p:cNvPr id="53" name="Picture 52" descr="Screen Shot 2018-04-08 at 11.37.44 AM.png">
            <a:extLst>
              <a:ext uri="{FF2B5EF4-FFF2-40B4-BE49-F238E27FC236}">
                <a16:creationId xmlns:a16="http://schemas.microsoft.com/office/drawing/2014/main" id="{2DCEF0BF-C11A-B245-8083-5AC957DA6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23" y="3327522"/>
            <a:ext cx="868930" cy="868930"/>
          </a:xfrm>
          <a:prstGeom prst="rect">
            <a:avLst/>
          </a:prstGeom>
        </p:spPr>
      </p:pic>
      <p:pic>
        <p:nvPicPr>
          <p:cNvPr id="54" name="Picture 53" descr="Screen Shot 2018-04-08 at 11.37.44 AM.png">
            <a:extLst>
              <a:ext uri="{FF2B5EF4-FFF2-40B4-BE49-F238E27FC236}">
                <a16:creationId xmlns:a16="http://schemas.microsoft.com/office/drawing/2014/main" id="{7E3420EA-F650-B746-9555-71088F2705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45" y="3400608"/>
            <a:ext cx="868930" cy="868930"/>
          </a:xfrm>
          <a:prstGeom prst="rect">
            <a:avLst/>
          </a:prstGeom>
        </p:spPr>
      </p:pic>
      <p:pic>
        <p:nvPicPr>
          <p:cNvPr id="55" name="Picture 54" descr="Screen Shot 2018-04-08 at 11.37.44 AM.png">
            <a:extLst>
              <a:ext uri="{FF2B5EF4-FFF2-40B4-BE49-F238E27FC236}">
                <a16:creationId xmlns:a16="http://schemas.microsoft.com/office/drawing/2014/main" id="{123C18D3-461E-244B-944F-8459DDB2CA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32" y="3426436"/>
            <a:ext cx="868930" cy="868930"/>
          </a:xfrm>
          <a:prstGeom prst="rect">
            <a:avLst/>
          </a:prstGeom>
        </p:spPr>
      </p:pic>
      <p:pic>
        <p:nvPicPr>
          <p:cNvPr id="56" name="Picture 55" descr="Screen Shot 2018-04-08 at 11.37.44 AM.png">
            <a:extLst>
              <a:ext uri="{FF2B5EF4-FFF2-40B4-BE49-F238E27FC236}">
                <a16:creationId xmlns:a16="http://schemas.microsoft.com/office/drawing/2014/main" id="{4C536DC2-D346-4C48-BBA7-0B503D151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95" y="3475220"/>
            <a:ext cx="868930" cy="868930"/>
          </a:xfrm>
          <a:prstGeom prst="rect">
            <a:avLst/>
          </a:prstGeom>
        </p:spPr>
      </p:pic>
      <p:pic>
        <p:nvPicPr>
          <p:cNvPr id="57" name="Picture 56" descr="Screen Shot 2018-04-08 at 11.37.44 AM.png">
            <a:extLst>
              <a:ext uri="{FF2B5EF4-FFF2-40B4-BE49-F238E27FC236}">
                <a16:creationId xmlns:a16="http://schemas.microsoft.com/office/drawing/2014/main" id="{BB06AEAC-0E25-2E4C-B178-250B6AAA13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43" y="3512237"/>
            <a:ext cx="868930" cy="868930"/>
          </a:xfrm>
          <a:prstGeom prst="rect">
            <a:avLst/>
          </a:prstGeom>
        </p:spPr>
      </p:pic>
      <p:pic>
        <p:nvPicPr>
          <p:cNvPr id="64" name="Picture 63" descr="Screen Shot 2018-04-08 at 11.37.44 AM.png">
            <a:extLst>
              <a:ext uri="{FF2B5EF4-FFF2-40B4-BE49-F238E27FC236}">
                <a16:creationId xmlns:a16="http://schemas.microsoft.com/office/drawing/2014/main" id="{81F1ECCB-9155-A643-8426-DD269C839D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79" y="3597063"/>
            <a:ext cx="868930" cy="86893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55C59ED-B1B8-1B4A-8111-9349388C74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1480145" y="2202741"/>
            <a:ext cx="706491" cy="9962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8C67FF4-463C-8248-9273-F324C051D9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2319908" y="2211019"/>
            <a:ext cx="706491" cy="99629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9D4176-4025-8044-BFA3-664DE82276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3172676" y="2198274"/>
            <a:ext cx="706491" cy="9962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71C1A19-05E6-464E-B974-CA37E5A3C0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4001218" y="2211407"/>
            <a:ext cx="706491" cy="99629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4FF82F9-E815-9B47-9AB7-F8DCC1E644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4805086" y="2211288"/>
            <a:ext cx="706491" cy="9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6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63F92-FDD1-6D4B-8EBC-1204DE5A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" y="5982051"/>
            <a:ext cx="3981316" cy="885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9FBED7-9646-2E43-BA3A-2D01F83D4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5" y="5605190"/>
            <a:ext cx="8192876" cy="126188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A8D3453-A991-8A48-B84A-9E6B840616E1}"/>
              </a:ext>
            </a:extLst>
          </p:cNvPr>
          <p:cNvSpPr/>
          <p:nvPr/>
        </p:nvSpPr>
        <p:spPr>
          <a:xfrm>
            <a:off x="7143557" y="3650361"/>
            <a:ext cx="1324309" cy="1344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8DA9E-F8F5-D142-AE03-D6CF0AAE2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" y="5605187"/>
            <a:ext cx="3981316" cy="3768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BAC076-4604-784E-8EFA-320EEA4763D9}"/>
              </a:ext>
            </a:extLst>
          </p:cNvPr>
          <p:cNvSpPr/>
          <p:nvPr/>
        </p:nvSpPr>
        <p:spPr>
          <a:xfrm>
            <a:off x="9218896" y="138654"/>
            <a:ext cx="1324309" cy="1344706"/>
          </a:xfrm>
          <a:prstGeom prst="ellipse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een, sitting, room, computer&#10;&#10;Description automatically generated">
            <a:extLst>
              <a:ext uri="{FF2B5EF4-FFF2-40B4-BE49-F238E27FC236}">
                <a16:creationId xmlns:a16="http://schemas.microsoft.com/office/drawing/2014/main" id="{14F5829F-CD3F-3942-8505-594497BD0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" y="-41497"/>
            <a:ext cx="12174189" cy="5853954"/>
          </a:xfrm>
          <a:prstGeom prst="rect">
            <a:avLst/>
          </a:prstGeom>
          <a:ln w="57150"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E6424B5-CA9E-4341-AE22-642B4614E088}"/>
              </a:ext>
            </a:extLst>
          </p:cNvPr>
          <p:cNvSpPr/>
          <p:nvPr/>
        </p:nvSpPr>
        <p:spPr>
          <a:xfrm>
            <a:off x="7355979" y="1697305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41DC3-3307-2544-BF74-46B805D32165}"/>
              </a:ext>
            </a:extLst>
          </p:cNvPr>
          <p:cNvSpPr txBox="1"/>
          <p:nvPr/>
        </p:nvSpPr>
        <p:spPr>
          <a:xfrm>
            <a:off x="7414461" y="199852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2A9C8-467E-0A4E-94B6-88A8CD3169BA}"/>
              </a:ext>
            </a:extLst>
          </p:cNvPr>
          <p:cNvSpPr txBox="1"/>
          <p:nvPr/>
        </p:nvSpPr>
        <p:spPr>
          <a:xfrm>
            <a:off x="7664335" y="437919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PLAY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6BE6A9-9C01-A945-ADDC-5D90EAF0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36863"/>
              </p:ext>
            </p:extLst>
          </p:nvPr>
        </p:nvGraphicFramePr>
        <p:xfrm>
          <a:off x="9332944" y="3062088"/>
          <a:ext cx="1868659" cy="96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546">
                  <a:extLst>
                    <a:ext uri="{9D8B030D-6E8A-4147-A177-3AD203B41FA5}">
                      <a16:colId xmlns:a16="http://schemas.microsoft.com/office/drawing/2014/main" val="2727808568"/>
                    </a:ext>
                  </a:extLst>
                </a:gridCol>
                <a:gridCol w="825113">
                  <a:extLst>
                    <a:ext uri="{9D8B030D-6E8A-4147-A177-3AD203B41FA5}">
                      <a16:colId xmlns:a16="http://schemas.microsoft.com/office/drawing/2014/main" val="2113804218"/>
                    </a:ext>
                  </a:extLst>
                </a:gridCol>
              </a:tblGrid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200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846"/>
                  </a:ext>
                </a:extLst>
              </a:tr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Straight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16538"/>
                  </a:ext>
                </a:extLst>
              </a:tr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of a kind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304"/>
                  </a:ext>
                </a:extLst>
              </a:tr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House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59325"/>
                  </a:ext>
                </a:extLst>
              </a:tr>
              <a:tr h="129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Flush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 to 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59518"/>
                  </a:ext>
                </a:extLst>
              </a:tr>
              <a:tr h="1988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Straight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3182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B62A6AA-B3B7-DA4C-8D7F-8C3718C172CA}"/>
              </a:ext>
            </a:extLst>
          </p:cNvPr>
          <p:cNvSpPr/>
          <p:nvPr/>
        </p:nvSpPr>
        <p:spPr>
          <a:xfrm rot="2300473">
            <a:off x="7431287" y="163467"/>
            <a:ext cx="1044158" cy="1102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ABD1-5159-5343-A6B5-FAE18E8DA5CA}"/>
              </a:ext>
            </a:extLst>
          </p:cNvPr>
          <p:cNvSpPr/>
          <p:nvPr/>
        </p:nvSpPr>
        <p:spPr>
          <a:xfrm rot="2300473">
            <a:off x="7500861" y="264140"/>
            <a:ext cx="888830" cy="936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BB067-001F-6442-A7CA-92741DE92D86}"/>
              </a:ext>
            </a:extLst>
          </p:cNvPr>
          <p:cNvSpPr txBox="1"/>
          <p:nvPr/>
        </p:nvSpPr>
        <p:spPr>
          <a:xfrm>
            <a:off x="7340057" y="49554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Bonus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BFD1D-4656-2B41-9B73-1AABFBF51D02}"/>
              </a:ext>
            </a:extLst>
          </p:cNvPr>
          <p:cNvSpPr txBox="1"/>
          <p:nvPr/>
        </p:nvSpPr>
        <p:spPr>
          <a:xfrm>
            <a:off x="2720166" y="95401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Dealer Cards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1B5B0E-338A-2F4D-846B-F9EE1EC43A5B}"/>
              </a:ext>
            </a:extLst>
          </p:cNvPr>
          <p:cNvSpPr/>
          <p:nvPr/>
        </p:nvSpPr>
        <p:spPr>
          <a:xfrm>
            <a:off x="7369193" y="3119141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69791-50DD-3144-A938-BD1671788D2E}"/>
              </a:ext>
            </a:extLst>
          </p:cNvPr>
          <p:cNvSpPr txBox="1"/>
          <p:nvPr/>
        </p:nvSpPr>
        <p:spPr>
          <a:xfrm>
            <a:off x="2706681" y="3750473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Player 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7BB85-F906-1E43-A673-AA0924314294}"/>
              </a:ext>
            </a:extLst>
          </p:cNvPr>
          <p:cNvSpPr/>
          <p:nvPr/>
        </p:nvSpPr>
        <p:spPr>
          <a:xfrm>
            <a:off x="1472830" y="2228374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9365D-CBA6-5243-A981-CD6DDD5C63DF}"/>
              </a:ext>
            </a:extLst>
          </p:cNvPr>
          <p:cNvSpPr txBox="1"/>
          <p:nvPr/>
        </p:nvSpPr>
        <p:spPr>
          <a:xfrm>
            <a:off x="7489597" y="3462454"/>
            <a:ext cx="100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0444A-BBA1-4A43-8406-B74AE48796E4}"/>
              </a:ext>
            </a:extLst>
          </p:cNvPr>
          <p:cNvSpPr/>
          <p:nvPr/>
        </p:nvSpPr>
        <p:spPr>
          <a:xfrm>
            <a:off x="9634050" y="1727263"/>
            <a:ext cx="1223991" cy="123392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75000"/>
                </a:schemeClr>
              </a:gs>
              <a:gs pos="3400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870FB-1802-3A46-88DF-8E5AAD67EE67}"/>
              </a:ext>
            </a:extLst>
          </p:cNvPr>
          <p:cNvSpPr txBox="1"/>
          <p:nvPr/>
        </p:nvSpPr>
        <p:spPr>
          <a:xfrm>
            <a:off x="6974539" y="4676249"/>
            <a:ext cx="2659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7X Ante with POCKET ACES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3X or 4X Ante after Hole Cards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2X Ante after Flop</a:t>
            </a:r>
          </a:p>
          <a:p>
            <a:r>
              <a:rPr lang="en-US" sz="1400" dirty="0">
                <a:solidFill>
                  <a:srgbClr val="FFFF00"/>
                </a:solidFill>
              </a:rPr>
              <a:t>1X Ante or Fold after Final 2 Cards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FFD47-6F51-A74F-B4DE-C1E32F5F9DEF}"/>
              </a:ext>
            </a:extLst>
          </p:cNvPr>
          <p:cNvSpPr txBox="1"/>
          <p:nvPr/>
        </p:nvSpPr>
        <p:spPr>
          <a:xfrm>
            <a:off x="9685093" y="2020054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BLIND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FD97DB-4036-C34F-92B7-7388D154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24094"/>
              </p:ext>
            </p:extLst>
          </p:nvPr>
        </p:nvGraphicFramePr>
        <p:xfrm>
          <a:off x="9322635" y="138654"/>
          <a:ext cx="1885899" cy="1109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266">
                  <a:extLst>
                    <a:ext uri="{9D8B030D-6E8A-4147-A177-3AD203B41FA5}">
                      <a16:colId xmlns:a16="http://schemas.microsoft.com/office/drawing/2014/main" val="2727808568"/>
                    </a:ext>
                  </a:extLst>
                </a:gridCol>
                <a:gridCol w="857633">
                  <a:extLst>
                    <a:ext uri="{9D8B030D-6E8A-4147-A177-3AD203B41FA5}">
                      <a16:colId xmlns:a16="http://schemas.microsoft.com/office/drawing/2014/main" val="2113804218"/>
                    </a:ext>
                  </a:extLst>
                </a:gridCol>
              </a:tblGrid>
              <a:tr h="14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100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846"/>
                  </a:ext>
                </a:extLst>
              </a:tr>
              <a:tr h="1537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Straight Flush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16538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of a kind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30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304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House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8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59325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Flush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59518"/>
                  </a:ext>
                </a:extLst>
              </a:tr>
              <a:tr h="1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Straight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 to 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31822"/>
                  </a:ext>
                </a:extLst>
              </a:tr>
              <a:tr h="193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 to 1</a:t>
                      </a:r>
                      <a:endParaRPr lang="en-US" sz="1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161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76D6771-9A9D-824B-B30A-6C1186A2DA91}"/>
              </a:ext>
            </a:extLst>
          </p:cNvPr>
          <p:cNvSpPr txBox="1"/>
          <p:nvPr/>
        </p:nvSpPr>
        <p:spPr>
          <a:xfrm>
            <a:off x="8919048" y="202005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1339BF-08F3-2A45-AF62-00859F16B44D}"/>
              </a:ext>
            </a:extLst>
          </p:cNvPr>
          <p:cNvSpPr txBox="1"/>
          <p:nvPr/>
        </p:nvSpPr>
        <p:spPr>
          <a:xfrm>
            <a:off x="2456123" y="1707937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Community Cards</a:t>
            </a:r>
          </a:p>
        </p:txBody>
      </p:sp>
      <p:pic>
        <p:nvPicPr>
          <p:cNvPr id="26" name="Picture 25" descr="A picture containing drawing, food, game&#10;&#10;Description automatically generated">
            <a:extLst>
              <a:ext uri="{FF2B5EF4-FFF2-40B4-BE49-F238E27FC236}">
                <a16:creationId xmlns:a16="http://schemas.microsoft.com/office/drawing/2014/main" id="{8FC8D043-688F-4C49-9EA0-668C8C899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74" y="4137936"/>
            <a:ext cx="714249" cy="9781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39B33D-17C4-2243-B0A3-C7014148A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833" y="4145785"/>
            <a:ext cx="714250" cy="9541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04ED9E-92DD-2544-8671-51EF9C0DD6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1822264" y="588425"/>
            <a:ext cx="706491" cy="9962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FB1396-20BB-4040-AF1A-A217C7C02C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"/>
          <a:stretch/>
        </p:blipFill>
        <p:spPr>
          <a:xfrm>
            <a:off x="2646661" y="582826"/>
            <a:ext cx="706491" cy="99629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F9AF14-4017-BF49-8211-C36EB3B607C7}"/>
              </a:ext>
            </a:extLst>
          </p:cNvPr>
          <p:cNvSpPr/>
          <p:nvPr/>
        </p:nvSpPr>
        <p:spPr>
          <a:xfrm>
            <a:off x="2327047" y="2228374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0EFAF0-2743-0E47-92FB-814D87DAC98E}"/>
              </a:ext>
            </a:extLst>
          </p:cNvPr>
          <p:cNvSpPr/>
          <p:nvPr/>
        </p:nvSpPr>
        <p:spPr>
          <a:xfrm>
            <a:off x="3161935" y="2223939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74872-3330-0544-B8E4-1ECBD05A0C2E}"/>
              </a:ext>
            </a:extLst>
          </p:cNvPr>
          <p:cNvSpPr/>
          <p:nvPr/>
        </p:nvSpPr>
        <p:spPr>
          <a:xfrm>
            <a:off x="3994611" y="2220526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AD631B-47D4-AA42-AEE1-0CC3ED81FB22}"/>
              </a:ext>
            </a:extLst>
          </p:cNvPr>
          <p:cNvSpPr/>
          <p:nvPr/>
        </p:nvSpPr>
        <p:spPr>
          <a:xfrm>
            <a:off x="4813920" y="2220526"/>
            <a:ext cx="706491" cy="98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Screen Shot 2018-04-08 at 11.37.44 AM.png">
            <a:extLst>
              <a:ext uri="{FF2B5EF4-FFF2-40B4-BE49-F238E27FC236}">
                <a16:creationId xmlns:a16="http://schemas.microsoft.com/office/drawing/2014/main" id="{13D332F1-AB60-0F4C-A4B1-1AEA3578FD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09" y="1914311"/>
            <a:ext cx="868930" cy="868930"/>
          </a:xfrm>
          <a:prstGeom prst="rect">
            <a:avLst/>
          </a:prstGeom>
        </p:spPr>
      </p:pic>
      <p:pic>
        <p:nvPicPr>
          <p:cNvPr id="35" name="Picture 34" descr="Screen Shot 2018-04-08 at 11.37.44 AM.png">
            <a:extLst>
              <a:ext uri="{FF2B5EF4-FFF2-40B4-BE49-F238E27FC236}">
                <a16:creationId xmlns:a16="http://schemas.microsoft.com/office/drawing/2014/main" id="{6A42660B-E638-CC4A-8022-5E74A4F171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934" y="1914311"/>
            <a:ext cx="868930" cy="868930"/>
          </a:xfrm>
          <a:prstGeom prst="rect">
            <a:avLst/>
          </a:prstGeom>
        </p:spPr>
      </p:pic>
      <p:pic>
        <p:nvPicPr>
          <p:cNvPr id="36" name="Picture 35" descr="Screen Shot 2018-04-08 at 11.37.44 AM.png">
            <a:extLst>
              <a:ext uri="{FF2B5EF4-FFF2-40B4-BE49-F238E27FC236}">
                <a16:creationId xmlns:a16="http://schemas.microsoft.com/office/drawing/2014/main" id="{8AE40B07-71B7-3144-8348-CE41197FDD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03" y="320819"/>
            <a:ext cx="868930" cy="868930"/>
          </a:xfrm>
          <a:prstGeom prst="rect">
            <a:avLst/>
          </a:prstGeom>
        </p:spPr>
      </p:pic>
      <p:pic>
        <p:nvPicPr>
          <p:cNvPr id="37" name="Picture 36" descr="Screen Shot 2018-04-08 at 11.37.44 AM.png">
            <a:extLst>
              <a:ext uri="{FF2B5EF4-FFF2-40B4-BE49-F238E27FC236}">
                <a16:creationId xmlns:a16="http://schemas.microsoft.com/office/drawing/2014/main" id="{0F639B2D-7803-AA44-A2FD-4EF41E1B4B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29" y="3314461"/>
            <a:ext cx="868930" cy="868930"/>
          </a:xfrm>
          <a:prstGeom prst="rect">
            <a:avLst/>
          </a:prstGeom>
        </p:spPr>
      </p:pic>
      <p:pic>
        <p:nvPicPr>
          <p:cNvPr id="38" name="Picture 37" descr="Screen Shot 2018-04-08 at 11.37.44 AM.png">
            <a:extLst>
              <a:ext uri="{FF2B5EF4-FFF2-40B4-BE49-F238E27FC236}">
                <a16:creationId xmlns:a16="http://schemas.microsoft.com/office/drawing/2014/main" id="{3EBC4A89-6342-ED42-9CF2-F54AC008F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23" y="3327522"/>
            <a:ext cx="868930" cy="868930"/>
          </a:xfrm>
          <a:prstGeom prst="rect">
            <a:avLst/>
          </a:prstGeom>
        </p:spPr>
      </p:pic>
      <p:pic>
        <p:nvPicPr>
          <p:cNvPr id="39" name="Picture 38" descr="Screen Shot 2018-04-08 at 11.37.44 AM.png">
            <a:extLst>
              <a:ext uri="{FF2B5EF4-FFF2-40B4-BE49-F238E27FC236}">
                <a16:creationId xmlns:a16="http://schemas.microsoft.com/office/drawing/2014/main" id="{D3191E05-B289-BB45-8540-151410A93C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45" y="3400608"/>
            <a:ext cx="868930" cy="868930"/>
          </a:xfrm>
          <a:prstGeom prst="rect">
            <a:avLst/>
          </a:prstGeom>
        </p:spPr>
      </p:pic>
      <p:pic>
        <p:nvPicPr>
          <p:cNvPr id="40" name="Picture 39" descr="Screen Shot 2018-04-08 at 11.37.44 AM.png">
            <a:extLst>
              <a:ext uri="{FF2B5EF4-FFF2-40B4-BE49-F238E27FC236}">
                <a16:creationId xmlns:a16="http://schemas.microsoft.com/office/drawing/2014/main" id="{18B4137F-8C15-554C-8BAC-BE13D13AC2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32" y="3426436"/>
            <a:ext cx="868930" cy="868930"/>
          </a:xfrm>
          <a:prstGeom prst="rect">
            <a:avLst/>
          </a:prstGeom>
        </p:spPr>
      </p:pic>
      <p:pic>
        <p:nvPicPr>
          <p:cNvPr id="41" name="Picture 40" descr="Screen Shot 2018-04-08 at 11.37.44 AM.png">
            <a:extLst>
              <a:ext uri="{FF2B5EF4-FFF2-40B4-BE49-F238E27FC236}">
                <a16:creationId xmlns:a16="http://schemas.microsoft.com/office/drawing/2014/main" id="{2A680343-72AA-3C4B-B66D-0BC22ADC6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95" y="3475220"/>
            <a:ext cx="868930" cy="868930"/>
          </a:xfrm>
          <a:prstGeom prst="rect">
            <a:avLst/>
          </a:prstGeom>
        </p:spPr>
      </p:pic>
      <p:pic>
        <p:nvPicPr>
          <p:cNvPr id="42" name="Picture 41" descr="Screen Shot 2018-04-08 at 11.37.44 AM.png">
            <a:extLst>
              <a:ext uri="{FF2B5EF4-FFF2-40B4-BE49-F238E27FC236}">
                <a16:creationId xmlns:a16="http://schemas.microsoft.com/office/drawing/2014/main" id="{117686E8-F4F4-654B-8E80-AA5426D4E8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43" y="3512237"/>
            <a:ext cx="868930" cy="868930"/>
          </a:xfrm>
          <a:prstGeom prst="rect">
            <a:avLst/>
          </a:prstGeom>
        </p:spPr>
      </p:pic>
      <p:pic>
        <p:nvPicPr>
          <p:cNvPr id="43" name="Picture 42" descr="Screen Shot 2018-04-08 at 11.37.44 AM.png">
            <a:extLst>
              <a:ext uri="{FF2B5EF4-FFF2-40B4-BE49-F238E27FC236}">
                <a16:creationId xmlns:a16="http://schemas.microsoft.com/office/drawing/2014/main" id="{3ED74819-5B8E-DC4C-B5A9-601B695DA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348" b="88406" l="8696" r="94928">
                        <a14:foregroundMark x1="22464" y1="16667" x2="22464" y2="16667"/>
                        <a14:foregroundMark x1="18116" y1="19565" x2="11594" y2="37681"/>
                        <a14:foregroundMark x1="11594" y1="37681" x2="13768" y2="57246"/>
                        <a14:foregroundMark x1="13768" y1="57246" x2="24638" y2="73913"/>
                        <a14:foregroundMark x1="24638" y1="73913" x2="42029" y2="81884"/>
                        <a14:foregroundMark x1="42029" y1="81884" x2="63768" y2="82609"/>
                        <a14:foregroundMark x1="63768" y1="82609" x2="82609" y2="70290"/>
                        <a14:foregroundMark x1="82609" y1="70290" x2="90580" y2="49275"/>
                        <a14:foregroundMark x1="90580" y1="49275" x2="86957" y2="29710"/>
                        <a14:foregroundMark x1="86957" y1="29710" x2="72464" y2="15217"/>
                        <a14:foregroundMark x1="72464" y1="15217" x2="52174" y2="8696"/>
                        <a14:foregroundMark x1="52174" y1="8696" x2="31884" y2="13043"/>
                        <a14:foregroundMark x1="31884" y1="13043" x2="21014" y2="18116"/>
                        <a14:foregroundMark x1="19565" y1="15217" x2="7971" y2="30435"/>
                        <a14:foregroundMark x1="7971" y1="30435" x2="7971" y2="48551"/>
                        <a14:foregroundMark x1="7971" y1="48551" x2="13768" y2="66667"/>
                        <a14:foregroundMark x1="13768" y1="66667" x2="25362" y2="81159"/>
                        <a14:foregroundMark x1="25362" y1="81159" x2="44203" y2="86957"/>
                        <a14:foregroundMark x1="44203" y1="86957" x2="63043" y2="87681"/>
                        <a14:foregroundMark x1="63043" y1="87681" x2="80435" y2="78986"/>
                        <a14:foregroundMark x1="80435" y1="78986" x2="89130" y2="61594"/>
                        <a14:foregroundMark x1="89130" y1="61594" x2="92029" y2="43478"/>
                        <a14:foregroundMark x1="92029" y1="43478" x2="86957" y2="25362"/>
                        <a14:foregroundMark x1="86957" y1="25362" x2="74638" y2="10870"/>
                        <a14:foregroundMark x1="74638" y1="10870" x2="55072" y2="6522"/>
                        <a14:foregroundMark x1="55072" y1="6522" x2="34058" y2="7246"/>
                        <a14:foregroundMark x1="34058" y1="7246" x2="21739" y2="13768"/>
                        <a14:foregroundMark x1="94928" y1="48551" x2="94928" y2="48551"/>
                        <a14:foregroundMark x1="50000" y1="4348" x2="50000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79" y="3597063"/>
            <a:ext cx="868930" cy="868930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0A724916-EFC7-5841-9101-1B57081DE0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76" y="2227958"/>
            <a:ext cx="688607" cy="998581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B45D9C47-4A4C-3C4C-891D-50AB709926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01" y="2235934"/>
            <a:ext cx="714249" cy="10078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CCFA30-2F04-5A4A-A058-ED86CCCFB4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67" y="2217110"/>
            <a:ext cx="714249" cy="10352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F4C8850-1837-F448-9CB9-6483956F3D1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51" y="2188080"/>
            <a:ext cx="724260" cy="104826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90CE2ED-F9A4-A04A-96A5-8A985F8C9C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54" y="589749"/>
            <a:ext cx="694465" cy="10072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1D3B7DD-5C27-5B4E-9E9B-2F9CF0011B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11" y="581759"/>
            <a:ext cx="666038" cy="10095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944E497-2ED7-4947-95B6-3898BF8A4A3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779" y="2200485"/>
            <a:ext cx="707008" cy="10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2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183"/>
            <a:ext cx="775372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Overview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Texas </a:t>
            </a:r>
            <a:r>
              <a:rPr lang="en-US" sz="1400" dirty="0" err="1"/>
              <a:t>Hold’em</a:t>
            </a:r>
            <a:r>
              <a:rPr lang="en-US" sz="1400" dirty="0"/>
              <a:t> -  Pocket Aces </a:t>
            </a:r>
            <a:r>
              <a:rPr lang="en-US" sz="1400" dirty="0" err="1"/>
              <a:t>Editon</a:t>
            </a:r>
            <a:r>
              <a:rPr lang="en-US" sz="1400" dirty="0"/>
              <a:t> is played with one standard 52-card deck 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Player and dealer are dealt 2 cards face down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5  community cards are dealt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Player and Dealer use their 2 cards and the 5 community cards to make their best 5 card poker hand</a:t>
            </a:r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Rules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Player must make a wager on the Ante and Blind (equal amount)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Optional wager on the  Bonus which is based on the poker rank of the final hand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Players 2 cards are exposed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The player can make a Play wager of 3X or 4X the Ante (7X if they have Pocket Aces) or CHECK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The flop (3 community cards starting from the left) are exposed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If the player hasn’t made a Play wager, they can make a Play wager 2X the Ante or CHECK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The last 2 cards are exposed</a:t>
            </a:r>
          </a:p>
          <a:p>
            <a:pPr marL="285750" lvl="0" indent="-285750">
              <a:buFont typeface="Wingdings" charset="2"/>
              <a:buChar char="§"/>
            </a:pPr>
            <a:r>
              <a:rPr lang="en-US" sz="1400" dirty="0"/>
              <a:t>The player can make a Play wager equal to the Ante or FOLD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400" dirty="0"/>
              <a:t>The Player and Dealer hands are compared for the best 5 card Poker hand</a:t>
            </a:r>
          </a:p>
          <a:p>
            <a:pPr marL="285750" lvl="0" indent="-285750">
              <a:buFont typeface="Wingdings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499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57938-FBBB-2B46-9F11-FCBF7EC9764C}"/>
              </a:ext>
            </a:extLst>
          </p:cNvPr>
          <p:cNvSpPr txBox="1"/>
          <p:nvPr/>
        </p:nvSpPr>
        <p:spPr>
          <a:xfrm rot="364496">
            <a:off x="3876929" y="1506742"/>
            <a:ext cx="3522375" cy="1055523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Texas </a:t>
            </a:r>
            <a:r>
              <a:rPr lang="en-US" sz="4400" b="1" dirty="0" err="1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Hold’em</a:t>
            </a:r>
            <a:endParaRPr lang="en-US" sz="4400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A picture containing drawing, food, game&#10;&#10;Description automatically generated">
            <a:extLst>
              <a:ext uri="{FF2B5EF4-FFF2-40B4-BE49-F238E27FC236}">
                <a16:creationId xmlns:a16="http://schemas.microsoft.com/office/drawing/2014/main" id="{D0469D25-52E4-D24F-B47E-63D76CF7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0537">
            <a:off x="4291027" y="1681318"/>
            <a:ext cx="1110562" cy="1320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656389-E002-4540-B947-5ABF9831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69598">
            <a:off x="5153781" y="1747260"/>
            <a:ext cx="1141144" cy="1288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A1092-25DC-BA49-A9D6-B191D98D63B2}"/>
              </a:ext>
            </a:extLst>
          </p:cNvPr>
          <p:cNvSpPr txBox="1"/>
          <p:nvPr/>
        </p:nvSpPr>
        <p:spPr>
          <a:xfrm rot="21111999">
            <a:off x="3887918" y="2272187"/>
            <a:ext cx="3522375" cy="1055523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Pocket Aces </a:t>
            </a:r>
          </a:p>
          <a:p>
            <a:r>
              <a:rPr lang="en-US" sz="44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Edition</a:t>
            </a:r>
            <a:endParaRPr lang="en-US" sz="4400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85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482</Words>
  <Application>Microsoft Macintosh PowerPoint</Application>
  <PresentationFormat>Widescreen</PresentationFormat>
  <Paragraphs>138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Fishon</dc:creator>
  <cp:lastModifiedBy>Todd Fishon</cp:lastModifiedBy>
  <cp:revision>62</cp:revision>
  <dcterms:created xsi:type="dcterms:W3CDTF">2018-02-25T17:42:26Z</dcterms:created>
  <dcterms:modified xsi:type="dcterms:W3CDTF">2020-10-10T05:09:57Z</dcterms:modified>
</cp:coreProperties>
</file>