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73" r:id="rId4"/>
    <p:sldId id="269" r:id="rId5"/>
    <p:sldId id="266" r:id="rId6"/>
    <p:sldId id="264" r:id="rId7"/>
    <p:sldId id="258" r:id="rId8"/>
    <p:sldId id="272" r:id="rId9"/>
    <p:sldId id="260" r:id="rId10"/>
    <p:sldId id="259" r:id="rId11"/>
    <p:sldId id="268" r:id="rId12"/>
    <p:sldId id="267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D4BB4-BC1A-449E-BD56-466B9661581A}" type="datetimeFigureOut">
              <a:rPr lang="pt-BR" smtClean="0"/>
              <a:t>30/10/2017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4AD42-2711-4FAC-9D4F-EF14D1F34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36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4AD42-2711-4FAC-9D4F-EF14D1F3494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6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93415C7-221B-4129-A577-B8B749C45156}" type="datetime1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C46A-B98F-4975-899E-0CA4DC3E6532}" type="datetime1">
              <a:rPr lang="en-US" smtClean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3C56-A20E-4697-A989-E50C974EE322}" type="datetime1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CFB0-7A24-4680-B217-E24558962441}" type="datetime1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1123-C149-42CB-AD09-2CCDF4F30D81}" type="datetime1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547B-C2E7-4936-A281-C7D3391D6A0A}" type="datetime1">
              <a:rPr lang="en-US" smtClean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7904-F263-4BFF-AB66-FF4AA764E775}" type="datetime1">
              <a:rPr lang="en-US" smtClean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3E50E78-7F7F-481A-9291-B894A1E6EF0B}" type="datetime1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0C8E7CD-D14E-4539-A8D3-E722D86CE4BD}" type="datetime1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B08-F189-44EE-8648-84A9E257FEA9}" type="datetime1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D756-5B96-4C37-97EC-BF0E0E71F669}" type="datetime1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2091-D266-44FC-A9A2-72FDC36737DE}" type="datetime1">
              <a:rPr lang="en-US" smtClean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CB79-1213-4C4B-B753-9B6B3002BA81}" type="datetime1">
              <a:rPr lang="en-US" smtClean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EB06-1EE9-462C-9324-400DE2AD5EC8}" type="datetime1">
              <a:rPr lang="en-US" smtClean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5F1E-A4E9-4C14-83AA-7A2875A14999}" type="datetime1">
              <a:rPr lang="en-US" smtClean="0"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B5A7-2D9E-4EC4-9EAB-145DCC99F09F}" type="datetime1">
              <a:rPr lang="en-US" smtClean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E2EC-A91A-41B0-9B66-EBBE73E6A357}" type="datetime1">
              <a:rPr lang="en-US" smtClean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5D53B13-D62C-43A8-B016-11A9D5A3F179}" type="datetime1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r>
              <a:rPr lang="pt-BR" sz="4400" dirty="0" smtClean="0"/>
              <a:t>Análise de Dados de Ensino, Pesquisa e Extensão do </a:t>
            </a:r>
            <a:r>
              <a:rPr lang="pt-BR" sz="4400" b="1" dirty="0" smtClean="0"/>
              <a:t>Portal de Dados Abertos</a:t>
            </a:r>
            <a:r>
              <a:rPr lang="pt-BR" sz="4400" dirty="0" smtClean="0"/>
              <a:t> da UFRN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49933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UFRN / IMD</a:t>
            </a:r>
          </a:p>
          <a:p>
            <a:r>
              <a:rPr lang="pt-BR" dirty="0" smtClean="0"/>
              <a:t>Curso de Especialização em Big Data</a:t>
            </a:r>
          </a:p>
          <a:p>
            <a:r>
              <a:rPr lang="pt-BR" sz="1400" dirty="0" smtClean="0"/>
              <a:t>Discente: </a:t>
            </a:r>
            <a:r>
              <a:rPr lang="pt-BR" dirty="0" err="1" smtClean="0"/>
              <a:t>Ycaro</a:t>
            </a:r>
            <a:r>
              <a:rPr lang="pt-BR" dirty="0" smtClean="0"/>
              <a:t> Ravel Dantas</a:t>
            </a:r>
          </a:p>
          <a:p>
            <a:r>
              <a:rPr lang="pt-BR" sz="1400" dirty="0" smtClean="0"/>
              <a:t>Orientador: </a:t>
            </a:r>
            <a:r>
              <a:rPr lang="pt-BR" dirty="0" smtClean="0"/>
              <a:t>Prof. Dr. Daniel S. A. de Araújo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73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9189" y="2564863"/>
            <a:ext cx="8825659" cy="3416300"/>
          </a:xfrm>
        </p:spPr>
        <p:txBody>
          <a:bodyPr>
            <a:normAutofit lnSpcReduction="10000"/>
          </a:bodyPr>
          <a:lstStyle/>
          <a:p>
            <a:endParaRPr lang="pt-BR" dirty="0" smtClean="0"/>
          </a:p>
          <a:p>
            <a:r>
              <a:rPr lang="pt-BR" dirty="0" smtClean="0"/>
              <a:t>Processamento: Python</a:t>
            </a:r>
          </a:p>
          <a:p>
            <a:r>
              <a:rPr lang="pt-BR" dirty="0" smtClean="0"/>
              <a:t>Visualização: </a:t>
            </a:r>
            <a:r>
              <a:rPr lang="pt-BR" dirty="0" err="1" smtClean="0"/>
              <a:t>Plotly</a:t>
            </a:r>
            <a:endParaRPr lang="pt-BR" dirty="0" smtClean="0"/>
          </a:p>
          <a:p>
            <a:r>
              <a:rPr lang="pt-BR" dirty="0" smtClean="0"/>
              <a:t>Publicação: </a:t>
            </a:r>
            <a:r>
              <a:rPr lang="pt-BR" dirty="0" err="1" smtClean="0"/>
              <a:t>Jupyter</a:t>
            </a:r>
            <a:r>
              <a:rPr lang="pt-BR" dirty="0" smtClean="0"/>
              <a:t> Notebooks / </a:t>
            </a:r>
            <a:r>
              <a:rPr lang="pt-BR" dirty="0" err="1" smtClean="0"/>
              <a:t>NBViewer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Produto Final: Notebooks com análises dos conjuntos de dados</a:t>
            </a:r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sz="2400" b="1" dirty="0"/>
              <a:t>https://github.com/ycaroravel/UFRN-Analytics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997" y="4696821"/>
            <a:ext cx="1808006" cy="1992496"/>
          </a:xfrm>
          <a:prstGeom prst="rect">
            <a:avLst/>
          </a:prstGeom>
        </p:spPr>
      </p:pic>
      <p:pic>
        <p:nvPicPr>
          <p:cNvPr id="1026" name="Picture 2" descr="Resultado de imagem para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201" y="2027594"/>
            <a:ext cx="2909597" cy="29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plotl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189" y="3258120"/>
            <a:ext cx="2180991" cy="210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0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Conjuntos de Dados Utilizados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664753"/>
              </p:ext>
            </p:extLst>
          </p:nvPr>
        </p:nvGraphicFramePr>
        <p:xfrm>
          <a:off x="837127" y="2583434"/>
          <a:ext cx="10353613" cy="341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75579"/>
                <a:gridCol w="1710506"/>
                <a:gridCol w="4567528"/>
              </a:tblGrid>
              <a:tr h="253059"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Dataset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Versão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Data de Atualização da Versão Utilizada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</a:tr>
              <a:tr h="253059">
                <a:tc>
                  <a:txBody>
                    <a:bodyPr/>
                    <a:lstStyle/>
                    <a:p>
                      <a:pPr indent="128270"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Servidores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1.2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18 de Agosto de 2017, 14:39 (UTC-03:00)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</a:tr>
              <a:tr h="253059">
                <a:tc>
                  <a:txBody>
                    <a:bodyPr/>
                    <a:lstStyle/>
                    <a:p>
                      <a:pPr indent="128270"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Produtos de Extensão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1.1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15 de Outubro de 2017, 18:41 (UTC-03:00)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</a:tr>
              <a:tr h="253059">
                <a:tc>
                  <a:txBody>
                    <a:bodyPr/>
                    <a:lstStyle/>
                    <a:p>
                      <a:pPr indent="128270"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Atividades de Extensão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1.1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15 de Outubro de 2017, 15:38 (UTC-03:00)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</a:tr>
              <a:tr h="253059">
                <a:tc>
                  <a:txBody>
                    <a:bodyPr/>
                    <a:lstStyle/>
                    <a:p>
                      <a:pPr indent="128270"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Cursos da UFRN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1.0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18 de Agosto de 2017, 14:51 (UTC-03:00)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</a:tr>
              <a:tr h="253059">
                <a:tc>
                  <a:txBody>
                    <a:bodyPr/>
                    <a:lstStyle/>
                    <a:p>
                      <a:pPr indent="128270"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Matrículas de 2017.1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1.0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 de Outubro de 2017, 08:01 (UTC-03:00)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</a:tr>
              <a:tr h="253059">
                <a:tc>
                  <a:txBody>
                    <a:bodyPr/>
                    <a:lstStyle/>
                    <a:p>
                      <a:pPr indent="128270"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Turmas de 2017.1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1.2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17 de Outubro de 2017, 11:17 (UTC-03:00)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</a:tr>
              <a:tr h="253059">
                <a:tc>
                  <a:txBody>
                    <a:bodyPr/>
                    <a:lstStyle/>
                    <a:p>
                      <a:pPr indent="128270"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Componentes Curriculares Presenciais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1.1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 de Outubro de 2017, 08:07 (UTC-03:00)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</a:tr>
              <a:tr h="253059">
                <a:tc>
                  <a:txBody>
                    <a:bodyPr/>
                    <a:lstStyle/>
                    <a:p>
                      <a:pPr indent="128270"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Componentes Curriculares de EAD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1.1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 de Outubro de 2017, 08:07 (UTC-03:00)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</a:tr>
              <a:tr h="379589">
                <a:tc>
                  <a:txBody>
                    <a:bodyPr/>
                    <a:lstStyle/>
                    <a:p>
                      <a:pPr indent="128270"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Componentes Curriculares </a:t>
                      </a:r>
                      <a:r>
                        <a:rPr lang="pt-BR" sz="1400" dirty="0" err="1">
                          <a:effectLst/>
                        </a:rPr>
                        <a:t>Semi-Presenciais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1.1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 de Outubro de 2017, 08:07 (UTC-03:00)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</a:tr>
              <a:tr h="253059">
                <a:tc>
                  <a:txBody>
                    <a:bodyPr/>
                    <a:lstStyle/>
                    <a:p>
                      <a:pPr indent="128270"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Bolsistas de Iniciação Científica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1.1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10 de Outubro de 2017, 18:54 (UTC-03:00)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</a:tr>
              <a:tr h="253059">
                <a:tc>
                  <a:txBody>
                    <a:bodyPr/>
                    <a:lstStyle/>
                    <a:p>
                      <a:pPr indent="128270"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Grupos de Pesquisa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1.1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10 de Outubro de 2017, 18:46 (UTC-03:00)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</a:tr>
              <a:tr h="253059">
                <a:tc>
                  <a:txBody>
                    <a:bodyPr/>
                    <a:lstStyle/>
                    <a:p>
                      <a:pPr indent="128270"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Projetos de Pesquisa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1.1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10 de Outubro de 2017, 15:47 (UTC-03:00)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252" marR="60252" marT="0" marB="0" anchor="ctr"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45477" y="6104586"/>
            <a:ext cx="5060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http://dados.ufrn.br</a:t>
            </a:r>
          </a:p>
        </p:txBody>
      </p:sp>
    </p:spTree>
    <p:extLst>
      <p:ext uri="{BB962C8B-B14F-4D97-AF65-F5344CB8AC3E}">
        <p14:creationId xmlns:p14="http://schemas.microsoft.com/office/powerpoint/2010/main" val="349263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4" y="2356836"/>
            <a:ext cx="10410273" cy="1584099"/>
          </a:xfrm>
        </p:spPr>
        <p:txBody>
          <a:bodyPr/>
          <a:lstStyle/>
          <a:p>
            <a:r>
              <a:rPr lang="pt-BR" dirty="0" smtClean="0"/>
              <a:t>Discussão das Análises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3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2526" y="2820473"/>
            <a:ext cx="11067097" cy="3662966"/>
          </a:xfrm>
        </p:spPr>
        <p:txBody>
          <a:bodyPr>
            <a:normAutofit fontScale="92500" lnSpcReduction="20000"/>
          </a:bodyPr>
          <a:lstStyle/>
          <a:p>
            <a:r>
              <a:rPr lang="pt-BR" sz="3200" dirty="0" smtClean="0"/>
              <a:t>É possível extrair informações relevantes às tomadas de decisões;</a:t>
            </a:r>
          </a:p>
          <a:p>
            <a:endParaRPr lang="pt-BR" sz="3200" dirty="0"/>
          </a:p>
          <a:p>
            <a:r>
              <a:rPr lang="pt-BR" sz="3200" dirty="0" smtClean="0"/>
              <a:t>Diagnóstico das áreas de Ensino, Pesquisa e Extensão nos últimos anos;</a:t>
            </a:r>
          </a:p>
          <a:p>
            <a:endParaRPr lang="pt-BR" sz="3200" dirty="0"/>
          </a:p>
          <a:p>
            <a:r>
              <a:rPr lang="pt-BR" sz="3200" dirty="0" smtClean="0"/>
              <a:t>Noção sobre a qualidade dos dados disponíveis no Portal.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1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876" y="4289297"/>
            <a:ext cx="3991390" cy="209953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769" y="4332625"/>
            <a:ext cx="3933972" cy="209514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498909" y="6388833"/>
            <a:ext cx="506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http://vereadorescg.cc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08493" y="2615374"/>
            <a:ext cx="8825659" cy="3416300"/>
          </a:xfrm>
        </p:spPr>
        <p:txBody>
          <a:bodyPr/>
          <a:lstStyle/>
          <a:p>
            <a:r>
              <a:rPr lang="pt-BR" dirty="0" smtClean="0"/>
              <a:t>Discutir sobre os dados com os administradores do Portal;</a:t>
            </a:r>
          </a:p>
          <a:p>
            <a:r>
              <a:rPr lang="pt-BR" dirty="0" smtClean="0"/>
              <a:t>Validar </a:t>
            </a:r>
            <a:r>
              <a:rPr lang="pt-BR" dirty="0"/>
              <a:t>os resultados com gestores</a:t>
            </a:r>
            <a:r>
              <a:rPr lang="pt-BR" dirty="0" smtClean="0"/>
              <a:t>;</a:t>
            </a:r>
          </a:p>
          <a:p>
            <a:r>
              <a:rPr lang="pt-BR" dirty="0" smtClean="0"/>
              <a:t>Abordar os conjuntos de dados não explorados;</a:t>
            </a:r>
          </a:p>
          <a:p>
            <a:r>
              <a:rPr lang="pt-BR" dirty="0" smtClean="0"/>
              <a:t>Aperfeiçoar as ferramentas de “entrega”. Ex.:</a:t>
            </a:r>
          </a:p>
        </p:txBody>
      </p:sp>
    </p:spTree>
    <p:extLst>
      <p:ext uri="{BB962C8B-B14F-4D97-AF65-F5344CB8AC3E}">
        <p14:creationId xmlns:p14="http://schemas.microsoft.com/office/powerpoint/2010/main" val="40552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4" y="2099732"/>
            <a:ext cx="10410273" cy="4120763"/>
          </a:xfrm>
        </p:spPr>
        <p:txBody>
          <a:bodyPr/>
          <a:lstStyle/>
          <a:p>
            <a:pPr algn="r"/>
            <a:r>
              <a:rPr lang="pt-BR" dirty="0" smtClean="0"/>
              <a:t>Agradecimentos.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7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Contexto: Transparência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0860" y="2603500"/>
            <a:ext cx="4601901" cy="3416300"/>
          </a:xfrm>
        </p:spPr>
        <p:txBody>
          <a:bodyPr>
            <a:normAutofit/>
          </a:bodyPr>
          <a:lstStyle/>
          <a:p>
            <a:r>
              <a:rPr lang="pt-BR" dirty="0"/>
              <a:t>Lei de Acesso à Informação – </a:t>
            </a:r>
            <a:r>
              <a:rPr lang="pt-BR" dirty="0" smtClean="0"/>
              <a:t>LAI</a:t>
            </a:r>
          </a:p>
          <a:p>
            <a:pPr lvl="1"/>
            <a:r>
              <a:rPr lang="pt-BR" dirty="0"/>
              <a:t>Lei nº 12.527/2011</a:t>
            </a:r>
          </a:p>
          <a:p>
            <a:pPr lvl="1"/>
            <a:r>
              <a:rPr lang="pt-BR" dirty="0" smtClean="0"/>
              <a:t>Decreto </a:t>
            </a:r>
            <a:r>
              <a:rPr lang="pt-BR" dirty="0"/>
              <a:t>nº 7.724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Política de Dados Abertos do Poder Executivo </a:t>
            </a:r>
            <a:r>
              <a:rPr lang="pt-BR" dirty="0" smtClean="0"/>
              <a:t>Federal</a:t>
            </a:r>
          </a:p>
          <a:p>
            <a:pPr lvl="1"/>
            <a:r>
              <a:rPr lang="pt-BR" dirty="0" smtClean="0"/>
              <a:t>Decreto </a:t>
            </a:r>
            <a:r>
              <a:rPr lang="pt-BR" dirty="0"/>
              <a:t>Nº 8.777, </a:t>
            </a:r>
            <a:r>
              <a:rPr lang="pt-BR" dirty="0" smtClean="0"/>
              <a:t>de </a:t>
            </a:r>
            <a:r>
              <a:rPr lang="pt-BR" dirty="0"/>
              <a:t>11 </a:t>
            </a:r>
            <a:r>
              <a:rPr lang="pt-BR" dirty="0" smtClean="0"/>
              <a:t>de maio de 2016</a:t>
            </a:r>
            <a:endParaRPr lang="pt-BR" dirty="0"/>
          </a:p>
          <a:p>
            <a:endParaRPr lang="pt-BR" dirty="0" smtClean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8615966" y="4509101"/>
            <a:ext cx="410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https://esic.cgu.gov.br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259" y="4176836"/>
            <a:ext cx="3974875" cy="21669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792" y="2279489"/>
            <a:ext cx="3974875" cy="221337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038044" y="6360045"/>
            <a:ext cx="410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https</a:t>
            </a:r>
            <a:r>
              <a:rPr lang="pt-BR" sz="1400" dirty="0" smtClean="0"/>
              <a:t>://dados.gov.br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170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Abertos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9497" y="2667894"/>
            <a:ext cx="5374633" cy="4003361"/>
          </a:xfrm>
        </p:spPr>
        <p:txBody>
          <a:bodyPr>
            <a:normAutofit/>
          </a:bodyPr>
          <a:lstStyle/>
          <a:p>
            <a:r>
              <a:rPr lang="pt-BR" dirty="0"/>
              <a:t>5 motivos para a </a:t>
            </a:r>
            <a:r>
              <a:rPr lang="pt-BR" b="1" dirty="0"/>
              <a:t>abertura de dados</a:t>
            </a:r>
            <a:r>
              <a:rPr lang="pt-BR" dirty="0"/>
              <a:t> na Administração </a:t>
            </a:r>
            <a:r>
              <a:rPr lang="pt-BR" dirty="0" smtClean="0"/>
              <a:t>Pública, segundo o Tribunal de Contas da União:</a:t>
            </a:r>
          </a:p>
          <a:p>
            <a:endParaRPr lang="pt-BR" dirty="0" smtClean="0"/>
          </a:p>
          <a:p>
            <a:pPr lvl="1"/>
            <a:r>
              <a:rPr lang="pt-BR" dirty="0"/>
              <a:t>Transparência na gestão </a:t>
            </a:r>
            <a:r>
              <a:rPr lang="pt-BR" dirty="0" smtClean="0"/>
              <a:t>pública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Contribuição da sociedade com serviços inovadores ao cidadão;</a:t>
            </a:r>
          </a:p>
          <a:p>
            <a:pPr lvl="1"/>
            <a:r>
              <a:rPr lang="pt-BR" dirty="0"/>
              <a:t>Aprimoramento na qualidade dos dados governamentais;</a:t>
            </a:r>
          </a:p>
          <a:p>
            <a:pPr lvl="1"/>
            <a:r>
              <a:rPr lang="pt-BR" dirty="0"/>
              <a:t>Viabilização de novos negócios;</a:t>
            </a:r>
          </a:p>
          <a:p>
            <a:pPr lvl="1"/>
            <a:r>
              <a:rPr lang="pt-BR" dirty="0"/>
              <a:t>Obrigatoriedade por lei.</a:t>
            </a:r>
          </a:p>
          <a:p>
            <a:endParaRPr lang="pt-BR" dirty="0"/>
          </a:p>
          <a:p>
            <a:endParaRPr lang="pt-BR" dirty="0" smtClean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6136934" y="2667894"/>
            <a:ext cx="5374633" cy="4003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Dados abertos, segundo </a:t>
            </a:r>
            <a:r>
              <a:rPr lang="pt-BR" b="1" dirty="0"/>
              <a:t>David </a:t>
            </a:r>
            <a:r>
              <a:rPr lang="pt-BR" b="1" dirty="0" err="1" smtClean="0"/>
              <a:t>Eaves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Se </a:t>
            </a:r>
            <a:r>
              <a:rPr lang="pt-BR" dirty="0"/>
              <a:t>o dado não pode ser </a:t>
            </a:r>
            <a:r>
              <a:rPr lang="pt-BR" b="1" dirty="0"/>
              <a:t>encontrado e indexado</a:t>
            </a:r>
            <a:r>
              <a:rPr lang="pt-BR" dirty="0"/>
              <a:t> na Web, ele não existe;</a:t>
            </a:r>
          </a:p>
          <a:p>
            <a:pPr lvl="1"/>
            <a:r>
              <a:rPr lang="pt-BR" dirty="0"/>
              <a:t>Se não estiver aberto e disponível em </a:t>
            </a:r>
            <a:r>
              <a:rPr lang="pt-BR" b="1" dirty="0"/>
              <a:t>formato compreensível </a:t>
            </a:r>
            <a:r>
              <a:rPr lang="pt-BR" dirty="0"/>
              <a:t>por máquina, ele não pode ser reaproveitado; e</a:t>
            </a:r>
          </a:p>
          <a:p>
            <a:pPr lvl="1"/>
            <a:r>
              <a:rPr lang="pt-BR" dirty="0"/>
              <a:t>Se algum dispositivo legal não permitir sua </a:t>
            </a:r>
            <a:r>
              <a:rPr lang="pt-BR" b="1" dirty="0"/>
              <a:t>replicação</a:t>
            </a:r>
            <a:r>
              <a:rPr lang="pt-BR" dirty="0"/>
              <a:t>, ele não é útil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  <a:p>
            <a:r>
              <a:rPr lang="pt-BR" dirty="0" smtClean="0"/>
              <a:t>8 </a:t>
            </a:r>
            <a:r>
              <a:rPr lang="pt-BR" b="1" dirty="0" smtClean="0"/>
              <a:t>princípios</a:t>
            </a:r>
            <a:r>
              <a:rPr lang="pt-BR" dirty="0" smtClean="0"/>
              <a:t>, Open </a:t>
            </a:r>
            <a:r>
              <a:rPr lang="pt-BR" dirty="0" err="1" smtClean="0"/>
              <a:t>Government</a:t>
            </a:r>
            <a:r>
              <a:rPr lang="pt-BR" dirty="0" smtClean="0"/>
              <a:t> </a:t>
            </a:r>
            <a:r>
              <a:rPr lang="pt-BR" dirty="0" err="1" smtClean="0"/>
              <a:t>Partnership</a:t>
            </a:r>
            <a:r>
              <a:rPr lang="pt-BR" dirty="0" smtClean="0"/>
              <a:t>: </a:t>
            </a:r>
          </a:p>
          <a:p>
            <a:pPr lvl="1"/>
            <a:r>
              <a:rPr lang="pt-BR" dirty="0"/>
              <a:t>Completos. Primários. Atuais. Acessíveis. Processáveis por máquina. Acesso não discriminatório. Formatos não proprietários. Livres de licenças.</a:t>
            </a:r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marL="457200" lvl="1" indent="0">
              <a:buFont typeface="Wingdings 3" charset="2"/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55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Abertos como </a:t>
            </a:r>
            <a:br>
              <a:rPr lang="pt-BR" dirty="0" smtClean="0"/>
            </a:br>
            <a:r>
              <a:rPr lang="pt-BR" dirty="0" smtClean="0"/>
              <a:t>Ferramenta de Engajamento Social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937" y="3979574"/>
            <a:ext cx="5037189" cy="243667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68" y="2320192"/>
            <a:ext cx="5337604" cy="298756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24872" y="5321318"/>
            <a:ext cx="489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https://serenatadeamor.org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533627" y="3583128"/>
            <a:ext cx="489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http://vidinhadebalada.com</a:t>
            </a:r>
            <a:r>
              <a:rPr lang="pt-BR" dirty="0" smtClean="0"/>
              <a:t>/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7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Dados Abertos da UFRN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253" y="2642136"/>
            <a:ext cx="10384515" cy="3416300"/>
          </a:xfrm>
        </p:spPr>
        <p:txBody>
          <a:bodyPr/>
          <a:lstStyle/>
          <a:p>
            <a:r>
              <a:rPr lang="pt-BR" dirty="0" smtClean="0"/>
              <a:t>29 de setembro de 2016: aprovação do plano de dados abertos 2016 – 2018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593" y="3362384"/>
            <a:ext cx="6477000" cy="24479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40936" y="5883892"/>
            <a:ext cx="50603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http://www.tribunadonorte.com.br/noticia/ufrn-a-primeira-universidade-do-brasil-a-aprovar-plano-de-dados-abertos/359715</a:t>
            </a:r>
          </a:p>
        </p:txBody>
      </p:sp>
    </p:spTree>
    <p:extLst>
      <p:ext uri="{BB962C8B-B14F-4D97-AF65-F5344CB8AC3E}">
        <p14:creationId xmlns:p14="http://schemas.microsoft.com/office/powerpoint/2010/main" val="10333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Portal de Dados Abertos da UFRN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688" y="2592057"/>
            <a:ext cx="5862323" cy="388625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179017" y="6466873"/>
            <a:ext cx="5060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http://dados.ufrn.br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09" y="2603500"/>
            <a:ext cx="3174910" cy="389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6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Motivações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62523" y="2603500"/>
            <a:ext cx="11041342" cy="3416300"/>
          </a:xfrm>
        </p:spPr>
        <p:txBody>
          <a:bodyPr>
            <a:noAutofit/>
          </a:bodyPr>
          <a:lstStyle/>
          <a:p>
            <a:r>
              <a:rPr lang="pt-BR" sz="2400" dirty="0" smtClean="0"/>
              <a:t>Utilizar os recursos disponíveis no Portal de Dados Abertos da UFRN:</a:t>
            </a:r>
          </a:p>
          <a:p>
            <a:pPr lvl="1"/>
            <a:r>
              <a:rPr lang="pt-BR" sz="2000" dirty="0"/>
              <a:t>Validar a utilidade e consistência dos dados</a:t>
            </a:r>
          </a:p>
          <a:p>
            <a:pPr lvl="1"/>
            <a:endParaRPr lang="pt-BR" sz="2000" dirty="0" smtClean="0"/>
          </a:p>
          <a:p>
            <a:r>
              <a:rPr lang="pt-BR" sz="2400" dirty="0" smtClean="0"/>
              <a:t>Extração de informações sobre as áreas de Ensino, Pesquisa e Extensão na UFRN</a:t>
            </a:r>
          </a:p>
          <a:p>
            <a:endParaRPr lang="pt-BR" sz="2400" dirty="0"/>
          </a:p>
          <a:p>
            <a:r>
              <a:rPr lang="pt-BR" sz="2400" dirty="0" smtClean="0"/>
              <a:t>Melhorar a tomada de decisões por parte da gestão universitária</a:t>
            </a:r>
          </a:p>
        </p:txBody>
      </p:sp>
    </p:spTree>
    <p:extLst>
      <p:ext uri="{BB962C8B-B14F-4D97-AF65-F5344CB8AC3E}">
        <p14:creationId xmlns:p14="http://schemas.microsoft.com/office/powerpoint/2010/main" val="31358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253" y="2861077"/>
            <a:ext cx="11273158" cy="4054877"/>
          </a:xfrm>
        </p:spPr>
        <p:txBody>
          <a:bodyPr>
            <a:noAutofit/>
          </a:bodyPr>
          <a:lstStyle/>
          <a:p>
            <a:r>
              <a:rPr lang="pt-BR" sz="2000" dirty="0" smtClean="0"/>
              <a:t>Possibilitar aos </a:t>
            </a:r>
            <a:r>
              <a:rPr lang="pt-BR" sz="2000" dirty="0"/>
              <a:t>atores da gestão universitária um diagnóstico das áreas analisadas </a:t>
            </a:r>
            <a:r>
              <a:rPr lang="pt-BR" sz="2000" dirty="0" smtClean="0"/>
              <a:t>que sirva </a:t>
            </a:r>
            <a:r>
              <a:rPr lang="pt-BR" sz="2000" dirty="0"/>
              <a:t>ao acompanhamento das metas de gestão; 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Avaliar </a:t>
            </a:r>
            <a:r>
              <a:rPr lang="pt-BR" sz="2000" dirty="0"/>
              <a:t>os resultados de ações e políticas instituídas ao longo do tempo; 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Subsidiar </a:t>
            </a:r>
            <a:r>
              <a:rPr lang="pt-BR" sz="2000" dirty="0"/>
              <a:t>a tomada de decisões; 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Promover a </a:t>
            </a:r>
            <a:r>
              <a:rPr lang="pt-BR" sz="2000" dirty="0"/>
              <a:t>geração de</a:t>
            </a:r>
            <a:r>
              <a:rPr lang="pt-BR" sz="2000" i="1" dirty="0"/>
              <a:t>  insights </a:t>
            </a:r>
            <a:r>
              <a:rPr lang="pt-BR" sz="2000" dirty="0"/>
              <a:t>que contribuam à adoção de novas estratégias.</a:t>
            </a:r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1010" y="2861080"/>
            <a:ext cx="8825659" cy="3416300"/>
          </a:xfrm>
        </p:spPr>
        <p:txBody>
          <a:bodyPr>
            <a:normAutofit/>
          </a:bodyPr>
          <a:lstStyle/>
          <a:p>
            <a:r>
              <a:rPr lang="pt-BR" sz="2400" dirty="0"/>
              <a:t>E</a:t>
            </a:r>
            <a:r>
              <a:rPr lang="pt-BR" sz="2400" dirty="0" smtClean="0"/>
              <a:t>xploração </a:t>
            </a:r>
            <a:r>
              <a:rPr lang="pt-BR" sz="2400" dirty="0"/>
              <a:t>dos conjuntos de </a:t>
            </a:r>
            <a:r>
              <a:rPr lang="pt-BR" sz="2400" dirty="0" smtClean="0"/>
              <a:t>dados; </a:t>
            </a:r>
          </a:p>
          <a:p>
            <a:endParaRPr lang="pt-BR" sz="2400" dirty="0" smtClean="0"/>
          </a:p>
          <a:p>
            <a:r>
              <a:rPr lang="pt-BR" sz="2400" dirty="0"/>
              <a:t>L</a:t>
            </a:r>
            <a:r>
              <a:rPr lang="pt-BR" sz="2400" dirty="0" smtClean="0"/>
              <a:t>evantamento </a:t>
            </a:r>
            <a:r>
              <a:rPr lang="pt-BR" sz="2400" dirty="0"/>
              <a:t>de </a:t>
            </a:r>
            <a:r>
              <a:rPr lang="pt-BR" sz="2400" dirty="0" smtClean="0"/>
              <a:t>questões;</a:t>
            </a:r>
          </a:p>
          <a:p>
            <a:endParaRPr lang="pt-BR" sz="2400" dirty="0" smtClean="0"/>
          </a:p>
          <a:p>
            <a:r>
              <a:rPr lang="pt-BR" sz="2400" dirty="0"/>
              <a:t>A</a:t>
            </a:r>
            <a:r>
              <a:rPr lang="pt-BR" sz="2400" dirty="0" smtClean="0"/>
              <a:t>nálise </a:t>
            </a:r>
            <a:r>
              <a:rPr lang="pt-BR" sz="2400" dirty="0"/>
              <a:t>de dados e construção de recursos </a:t>
            </a:r>
            <a:r>
              <a:rPr lang="pt-BR" sz="2400" dirty="0" smtClean="0"/>
              <a:t>gráficos;</a:t>
            </a:r>
          </a:p>
          <a:p>
            <a:endParaRPr lang="pt-BR" sz="2400" dirty="0" smtClean="0"/>
          </a:p>
          <a:p>
            <a:r>
              <a:rPr lang="pt-BR" sz="2400" dirty="0"/>
              <a:t>D</a:t>
            </a:r>
            <a:r>
              <a:rPr lang="pt-BR" sz="2400" dirty="0" smtClean="0"/>
              <a:t>iscussão </a:t>
            </a:r>
            <a:r>
              <a:rPr lang="pt-BR" sz="2400" dirty="0"/>
              <a:t>e publicação dos </a:t>
            </a:r>
            <a:r>
              <a:rPr lang="pt-BR" sz="2400" dirty="0" smtClean="0"/>
              <a:t>resultados.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4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101</TotalTime>
  <Words>687</Words>
  <Application>Microsoft Office PowerPoint</Application>
  <PresentationFormat>Widescreen</PresentationFormat>
  <Paragraphs>148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Íon - Sala da Diretoria</vt:lpstr>
      <vt:lpstr>Análise de Dados de Ensino, Pesquisa e Extensão do Portal de Dados Abertos da UFRN</vt:lpstr>
      <vt:lpstr>Contexto: Transparência</vt:lpstr>
      <vt:lpstr>Dados Abertos</vt:lpstr>
      <vt:lpstr>Dados Abertos como  Ferramenta de Engajamento Social</vt:lpstr>
      <vt:lpstr>Plano de Dados Abertos da UFRN</vt:lpstr>
      <vt:lpstr>Portal de Dados Abertos da UFRN</vt:lpstr>
      <vt:lpstr>Motivações</vt:lpstr>
      <vt:lpstr>Objetivos</vt:lpstr>
      <vt:lpstr>Metodologia</vt:lpstr>
      <vt:lpstr>Ferramentas Utilizadas</vt:lpstr>
      <vt:lpstr>Conjuntos de Dados Utilizados</vt:lpstr>
      <vt:lpstr>Discussão das Análises</vt:lpstr>
      <vt:lpstr>Conclusões</vt:lpstr>
      <vt:lpstr>Próximos Passos</vt:lpstr>
      <vt:lpstr>Agradecimentos.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YcaroRavel</dc:creator>
  <cp:lastModifiedBy>YcaroRavel</cp:lastModifiedBy>
  <cp:revision>11</cp:revision>
  <dcterms:created xsi:type="dcterms:W3CDTF">2017-10-30T12:32:45Z</dcterms:created>
  <dcterms:modified xsi:type="dcterms:W3CDTF">2017-10-30T14:14:09Z</dcterms:modified>
</cp:coreProperties>
</file>