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1" r:id="rId5"/>
    <p:sldId id="263" r:id="rId6"/>
    <p:sldId id="267" r:id="rId7"/>
    <p:sldId id="262" r:id="rId8"/>
    <p:sldId id="266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1797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16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71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4883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02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1983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06892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520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7725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3618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6316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9417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3701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0981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6030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8996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0D58-C495-464C-8F6C-E6FAB5575210}" type="datetimeFigureOut">
              <a:rPr lang="es-PA" smtClean="0"/>
              <a:t>04/08/2025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A9C45DA-F0D7-4BD0-B3F2-8D62A258AA2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6667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7BDE2-BDCB-5CEF-8FF9-AE661DE2C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2400" b="1" i="1" kern="10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Predictivo del Comportamiento de Solicitudes de Producción para Supermercado Especial: Identificación de Variaciones y Proyección de Demanda 2025.</a:t>
            </a:r>
            <a:br>
              <a:rPr lang="es-PA" sz="1800" kern="1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PA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04B8F3-AACF-370B-4E60-28D8FD90C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i="1" dirty="0"/>
              <a:t>Proyecto Final de la materia Métodos Predictivos                                   Estudiante: Yanacell Carrera</a:t>
            </a:r>
            <a:endParaRPr lang="es-PA" b="1" i="1" dirty="0"/>
          </a:p>
        </p:txBody>
      </p:sp>
    </p:spTree>
    <p:extLst>
      <p:ext uri="{BB962C8B-B14F-4D97-AF65-F5344CB8AC3E}">
        <p14:creationId xmlns:p14="http://schemas.microsoft.com/office/powerpoint/2010/main" val="149158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2D0A8-ADE4-0D40-E548-BFCFC41C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Descubrimientos de mí misma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C21BB2-F70B-6EAD-AFE2-1E0F667F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Paciencia y persistencia: A medida que exploraba y ajustaba modelos, me enfrenté con momentos de frustración, pero también descubrí la importancia de la paciencia y la persistencia. El proceso de prueba y error, ajustar y refinar los modelos, me enseñó a aprovechar las iteraciones para obtener mejores resultados.</a:t>
            </a:r>
          </a:p>
          <a:p>
            <a:r>
              <a:rPr lang="es-MX" dirty="0"/>
              <a:t>Capacidad de adaptación: Durante el proceso de análisis, probablemente aprendí a adaptarme a nuevas herramientas, conceptos o resultados inesperados. Este fue un descubrimiento importante sobre mí capacidad para abordar problemas de manera flexible y creativa.</a:t>
            </a:r>
          </a:p>
          <a:p>
            <a:r>
              <a:rPr lang="es-MX" dirty="0"/>
              <a:t>Tengo mucho por reforzar y por seguir aprendiendo.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759909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7F8E88C-7D57-AB3C-69D3-E312B95B1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101" y="613712"/>
            <a:ext cx="8304551" cy="5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4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CBF80-1147-4662-91D9-5EAB9F3C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54375"/>
            <a:ext cx="8596668" cy="724525"/>
          </a:xfrm>
        </p:spPr>
        <p:txBody>
          <a:bodyPr/>
          <a:lstStyle/>
          <a:p>
            <a:r>
              <a:rPr lang="es-MX" dirty="0"/>
              <a:t>Motivación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19D1B4-829E-2BCD-1735-23B8AAC01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4125"/>
            <a:ext cx="6128200" cy="4707237"/>
          </a:xfrm>
        </p:spPr>
        <p:txBody>
          <a:bodyPr/>
          <a:lstStyle/>
          <a:p>
            <a:pPr algn="just">
              <a:buAutoNum type="arabicPeriod"/>
            </a:pPr>
            <a:r>
              <a:rPr lang="es-MX" dirty="0"/>
              <a:t>Para ampliar mis conocimientos en mi área de desempeño, era fundamental comprender los análisis de series temporales y sus modelos predictivos.</a:t>
            </a:r>
          </a:p>
          <a:p>
            <a:pPr algn="just">
              <a:buAutoNum type="arabicPeriod"/>
            </a:pPr>
            <a:r>
              <a:rPr lang="es-MX" dirty="0"/>
              <a:t>Desde la producción, existe una necesidad constante de conocer las demandas futuras para anticipar las necesidades operativas y de insumos, garantizando así la concretización de ventas, el mantenimiento de relaciones comerciales y el incremento de la rentabilidad de la organización. Además, contar con esta visión anticipada permite optimizar los recursos, reducir costos innecesarios y mejorar la eficiencia en toda la cadena de suministro.</a:t>
            </a:r>
          </a:p>
          <a:p>
            <a:pPr algn="just">
              <a:buAutoNum type="arabicPeriod"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E913FF-31E4-7404-36C0-157CC67B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923" y="1178900"/>
            <a:ext cx="2584302" cy="31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6C26F-DEAD-FA36-E804-586A2C5C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74885"/>
            <a:ext cx="8596668" cy="859436"/>
          </a:xfrm>
        </p:spPr>
        <p:txBody>
          <a:bodyPr>
            <a:normAutofit fontScale="90000"/>
          </a:bodyPr>
          <a:lstStyle/>
          <a:p>
            <a:r>
              <a:rPr lang="es-MX" dirty="0"/>
              <a:t>Experiencias en la selección de la data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B8A3D8-5935-8718-AE54-1C9CEC0E0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3949"/>
            <a:ext cx="10220515" cy="4437414"/>
          </a:xfrm>
        </p:spPr>
        <p:txBody>
          <a:bodyPr/>
          <a:lstStyle/>
          <a:p>
            <a:pPr algn="just"/>
            <a:r>
              <a:rPr lang="es-MX" dirty="0"/>
              <a:t>La experiencia buscando y seleccionando la data fue enriquecedora, ya que implicó un proceso detallado para asegurarme de que los datos fueran representativos y útiles para el análisis. Sin embargo, debido a consideraciones de confidencialidad, algunos de los datos originales fueron modificados para proteger la privacidad y la integridad de la información. A pesar de estos cambios, los datos siguen siendo válidos y adecuados para los fines del análisis, permitiendo obtener resultados significativos sin comprometer la seguridad o la confidencialidad.</a:t>
            </a:r>
          </a:p>
          <a:p>
            <a:r>
              <a:rPr lang="es-MX" dirty="0"/>
              <a:t>La data es sencilla, se trata de un histórico de producción de dos materiales diferentes desde enero 2022 hasta 15 de marzo 2025.</a:t>
            </a:r>
          </a:p>
          <a:p>
            <a:pPr marL="0" indent="0">
              <a:buNone/>
            </a:pPr>
            <a:endParaRPr lang="es-PA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F55640F-9818-D77B-9A8A-4A2535E3E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2121"/>
              </p:ext>
            </p:extLst>
          </p:nvPr>
        </p:nvGraphicFramePr>
        <p:xfrm>
          <a:off x="2138597" y="4265949"/>
          <a:ext cx="7914806" cy="1976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2023">
                  <a:extLst>
                    <a:ext uri="{9D8B030D-6E8A-4147-A177-3AD203B41FA5}">
                      <a16:colId xmlns:a16="http://schemas.microsoft.com/office/drawing/2014/main" val="3250080345"/>
                    </a:ext>
                  </a:extLst>
                </a:gridCol>
                <a:gridCol w="1819699">
                  <a:extLst>
                    <a:ext uri="{9D8B030D-6E8A-4147-A177-3AD203B41FA5}">
                      <a16:colId xmlns:a16="http://schemas.microsoft.com/office/drawing/2014/main" val="3181306822"/>
                    </a:ext>
                  </a:extLst>
                </a:gridCol>
                <a:gridCol w="2650046">
                  <a:extLst>
                    <a:ext uri="{9D8B030D-6E8A-4147-A177-3AD203B41FA5}">
                      <a16:colId xmlns:a16="http://schemas.microsoft.com/office/drawing/2014/main" val="3055909528"/>
                    </a:ext>
                  </a:extLst>
                </a:gridCol>
                <a:gridCol w="2173038">
                  <a:extLst>
                    <a:ext uri="{9D8B030D-6E8A-4147-A177-3AD203B41FA5}">
                      <a16:colId xmlns:a16="http://schemas.microsoft.com/office/drawing/2014/main" val="1788403085"/>
                    </a:ext>
                  </a:extLst>
                </a:gridCol>
              </a:tblGrid>
              <a:tr h="553704"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Fe.contab.</a:t>
                      </a:r>
                      <a:endParaRPr lang="es-P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Material</a:t>
                      </a:r>
                      <a:endParaRPr lang="es-P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Total Producido (Unidades)</a:t>
                      </a:r>
                      <a:endParaRPr lang="es-P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Total de Producción (Ca)</a:t>
                      </a:r>
                      <a:endParaRPr lang="es-P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7963868"/>
                  </a:ext>
                </a:extLst>
              </a:tr>
              <a:tr h="284500">
                <a:tc>
                  <a:txBody>
                    <a:bodyPr/>
                    <a:lstStyle/>
                    <a:p>
                      <a:pPr algn="r" fontAlgn="b"/>
                      <a:r>
                        <a:rPr lang="es-PA" sz="1100" u="none" strike="noStrike">
                          <a:effectLst/>
                        </a:rPr>
                        <a:t>01/03/2022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HEGRFL0824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32400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180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6259673"/>
                  </a:ext>
                </a:extLst>
              </a:tr>
              <a:tr h="284500">
                <a:tc>
                  <a:txBody>
                    <a:bodyPr/>
                    <a:lstStyle/>
                    <a:p>
                      <a:pPr algn="r" fontAlgn="b"/>
                      <a:r>
                        <a:rPr lang="es-PA" sz="1100" u="none" strike="noStrike">
                          <a:effectLst/>
                        </a:rPr>
                        <a:t>01/04/2022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HEGRFL0824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38880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216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1631856"/>
                  </a:ext>
                </a:extLst>
              </a:tr>
              <a:tr h="284500">
                <a:tc>
                  <a:txBody>
                    <a:bodyPr/>
                    <a:lstStyle/>
                    <a:p>
                      <a:pPr algn="r" fontAlgn="b"/>
                      <a:r>
                        <a:rPr lang="es-PA" sz="1100" u="none" strike="noStrike">
                          <a:effectLst/>
                        </a:rPr>
                        <a:t>01/05/2022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HEGRFL0824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45000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250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7146749"/>
                  </a:ext>
                </a:extLst>
              </a:tr>
              <a:tr h="284500">
                <a:tc>
                  <a:txBody>
                    <a:bodyPr/>
                    <a:lstStyle/>
                    <a:p>
                      <a:pPr algn="r" fontAlgn="b"/>
                      <a:r>
                        <a:rPr lang="es-PA" sz="1100" u="none" strike="noStrike">
                          <a:effectLst/>
                        </a:rPr>
                        <a:t>01/06/2022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HEGRFL0824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51660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287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9753650"/>
                  </a:ext>
                </a:extLst>
              </a:tr>
              <a:tr h="284500">
                <a:tc>
                  <a:txBody>
                    <a:bodyPr/>
                    <a:lstStyle/>
                    <a:p>
                      <a:pPr algn="r" fontAlgn="b"/>
                      <a:r>
                        <a:rPr lang="es-PA" sz="1100" u="none" strike="noStrike">
                          <a:effectLst/>
                        </a:rPr>
                        <a:t>01/07/2022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HEGRFL0824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>
                          <a:effectLst/>
                        </a:rPr>
                        <a:t>45000</a:t>
                      </a:r>
                      <a:endParaRPr lang="es-P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1100" u="none" strike="noStrike" dirty="0">
                          <a:effectLst/>
                        </a:rPr>
                        <a:t>250</a:t>
                      </a:r>
                      <a:endParaRPr lang="es-P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328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22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5E74-ADDB-4225-887B-D9C5EA8A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449" y="424394"/>
            <a:ext cx="8596668" cy="784485"/>
          </a:xfrm>
        </p:spPr>
        <p:txBody>
          <a:bodyPr/>
          <a:lstStyle/>
          <a:p>
            <a:r>
              <a:rPr lang="es-MX" dirty="0"/>
              <a:t>Lecciones de Análisis Descriptivo 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135AD-C388-DC9C-8780-6EB6CB99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9017"/>
            <a:ext cx="8596668" cy="4542346"/>
          </a:xfrm>
        </p:spPr>
        <p:txBody>
          <a:bodyPr/>
          <a:lstStyle/>
          <a:p>
            <a:pPr marL="0" indent="0">
              <a:buNone/>
            </a:pPr>
            <a:r>
              <a:rPr lang="es-PA" dirty="0"/>
              <a:t>luego tomé la decisión de continuar con la evaluación diferenciada por el tipo de material que es solicitado por éste comercio en estudio.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80D2DD1-DEFF-2743-67DF-BAC11DFE06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57" t="37152" r="21433" b="14956"/>
          <a:stretch/>
        </p:blipFill>
        <p:spPr>
          <a:xfrm>
            <a:off x="494675" y="2308485"/>
            <a:ext cx="9084040" cy="352268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7A375CB-BB25-CE10-1262-056BBAC492CB}"/>
              </a:ext>
            </a:extLst>
          </p:cNvPr>
          <p:cNvSpPr txBox="1"/>
          <p:nvPr/>
        </p:nvSpPr>
        <p:spPr>
          <a:xfrm>
            <a:off x="494674" y="5927501"/>
            <a:ext cx="8779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Para el 824 </a:t>
            </a:r>
            <a:r>
              <a:rPr lang="es-MX" dirty="0">
                <a:solidFill>
                  <a:srgbClr val="1F1F1F"/>
                </a:solidFill>
                <a:latin typeface="Roboto" panose="02000000000000000000" pitchFamily="2" charset="0"/>
              </a:rPr>
              <a:t>la desviación</a:t>
            </a:r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estándar representa un 32.68%. Para el 655 representa el 43.47%. Y con ésta información se confirma la variabilidad de los pedidos.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2537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83A183B5-5A86-7C83-B375-893BCD443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12" y="34814"/>
            <a:ext cx="5236400" cy="35504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23931B7-E5CB-0351-86C6-4F81414DA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3" y="3518153"/>
            <a:ext cx="5236400" cy="33697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E133B9-6AAD-87D7-9657-2BDC83C47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522" y="34814"/>
            <a:ext cx="6297478" cy="338647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5CE0DAF-40A4-FE34-B543-2A28FF3D0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986" y="3421293"/>
            <a:ext cx="6421014" cy="343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7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1DF8C-D443-1202-25D7-83CDE1B50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4926"/>
          </a:xfrm>
        </p:spPr>
        <p:txBody>
          <a:bodyPr/>
          <a:lstStyle/>
          <a:p>
            <a:r>
              <a:rPr lang="es-MX" dirty="0"/>
              <a:t>Lecciones de Análisis Predictivo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9D71C-39E4-5D7B-F387-B642D589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48918"/>
            <a:ext cx="8915400" cy="426230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La selección del modelo a utilizar en primer momento me obligó a entender la importancia de entender mis datos.</a:t>
            </a:r>
          </a:p>
          <a:p>
            <a:pPr marL="0" indent="0">
              <a:buNone/>
            </a:pPr>
            <a:r>
              <a:rPr lang="es-MX" dirty="0"/>
              <a:t>- Para escoger los modelos a utilizar me apoyé con la </a:t>
            </a:r>
            <a:r>
              <a:rPr lang="es-PA" dirty="0"/>
              <a:t>prueba </a:t>
            </a:r>
            <a:r>
              <a:rPr lang="es-PA" b="1" dirty="0"/>
              <a:t>ADF</a:t>
            </a:r>
            <a:r>
              <a:rPr lang="es-PA" dirty="0"/>
              <a:t> (</a:t>
            </a:r>
            <a:r>
              <a:rPr lang="es-PA" dirty="0" err="1"/>
              <a:t>Augmented</a:t>
            </a:r>
            <a:r>
              <a:rPr lang="es-PA" dirty="0"/>
              <a:t> </a:t>
            </a:r>
            <a:r>
              <a:rPr lang="es-PA" dirty="0" err="1"/>
              <a:t>Dickey</a:t>
            </a:r>
            <a:r>
              <a:rPr lang="es-PA" dirty="0"/>
              <a:t>-Fuller).</a:t>
            </a:r>
          </a:p>
          <a:p>
            <a:pPr marL="0" indent="0">
              <a:buNone/>
            </a:pPr>
            <a:r>
              <a:rPr lang="es-PA" dirty="0"/>
              <a:t>Con los resultados obtenidos decidí aplicar en mí análisis el modelo ARIMA.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Y Para aplicar un modelo que me permitiera realizar un comparativo seleccioné el modelo Holt-Winter</a:t>
            </a:r>
          </a:p>
          <a:p>
            <a:endParaRPr lang="es-PA" dirty="0"/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46122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4582B-B295-6AC7-71FB-0AE0B39E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Lecciones de los análisis Predictivos</a:t>
            </a:r>
            <a:endParaRPr lang="es-PA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DE0CFF-9424-4204-662C-23E6AD807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8787" t="24466" r="4963" b="10071"/>
          <a:stretch/>
        </p:blipFill>
        <p:spPr>
          <a:xfrm>
            <a:off x="2592925" y="1905000"/>
            <a:ext cx="8364511" cy="4646952"/>
          </a:xfrm>
        </p:spPr>
      </p:pic>
    </p:spTree>
    <p:extLst>
      <p:ext uri="{BB962C8B-B14F-4D97-AF65-F5344CB8AC3E}">
        <p14:creationId xmlns:p14="http://schemas.microsoft.com/office/powerpoint/2010/main" val="1118298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6E086-288F-5ED4-7D60-FC08B1FB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Descubrimiento de la Investigación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E99CE0-F367-C322-99C9-A0FB002B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8957"/>
            <a:ext cx="8915400" cy="4322265"/>
          </a:xfrm>
        </p:spPr>
        <p:txBody>
          <a:bodyPr/>
          <a:lstStyle/>
          <a:p>
            <a:r>
              <a:rPr lang="es-MX" dirty="0"/>
              <a:t>ARIMA vs. Holt-</a:t>
            </a:r>
            <a:r>
              <a:rPr lang="es-MX" dirty="0" err="1"/>
              <a:t>Winters</a:t>
            </a:r>
            <a:r>
              <a:rPr lang="es-MX" dirty="0"/>
              <a:t>: Al comparar los resultados de ARIMA y Holt-</a:t>
            </a:r>
            <a:r>
              <a:rPr lang="es-MX" dirty="0" err="1"/>
              <a:t>Winters</a:t>
            </a:r>
            <a:r>
              <a:rPr lang="es-MX" dirty="0"/>
              <a:t>, descubrí que ambos modelos proporcionan predicciones útiles, pero difieren en la precisión dependiendo del tipo de datos. ARIMA generalmente se desempeñó mejor en términos de Error Absoluto Medio (MAD) y MAPE, mientras que Holt-</a:t>
            </a:r>
            <a:r>
              <a:rPr lang="es-MX" dirty="0" err="1"/>
              <a:t>Winters</a:t>
            </a:r>
            <a:r>
              <a:rPr lang="es-MX" dirty="0"/>
              <a:t>, aunque competitivo, mostró un desempeño ligeramente inferior en términos de estos errores.</a:t>
            </a:r>
          </a:p>
          <a:p>
            <a:r>
              <a:rPr lang="es-MX" dirty="0"/>
              <a:t>MAPE y RMSE: Los resultados de MAPE (Error Porcentual Absoluto Medio) y RMSE (Raíz del Error Cuadrático Medio) me permitieron evaluar y comparar la exactitud de las predicciones de ambos modelos. Descubriendo que, para este conjunto de datos, ARIMA generó menos error en comparación con Holt-</a:t>
            </a:r>
            <a:r>
              <a:rPr lang="es-MX" dirty="0" err="1"/>
              <a:t>Winters</a:t>
            </a:r>
            <a:r>
              <a:rPr lang="es-MX" dirty="0"/>
              <a:t>, lo que sugiere que el modelo ARIMA podría ser más adecuado para datos con características lineales o sin una fuerte estacionalidad.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370582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56A72-685D-7EA7-89D6-12D0FF65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Mejoras que aplicaría</a:t>
            </a: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59A26-701B-885F-DEDF-242B60865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/>
          <a:lstStyle/>
          <a:p>
            <a:r>
              <a:rPr lang="es-MX" dirty="0"/>
              <a:t>Extender el análisis predictivos y poner a prueba otros Modelos para realizar una comparación más amplia para determinar cuál modelo funciona mejor para mis datos.</a:t>
            </a:r>
          </a:p>
          <a:p>
            <a:r>
              <a:rPr lang="es-MX" dirty="0"/>
              <a:t>Dedicaría más tiempo en el análisis del comportamiento de mis datos.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65671029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893</TotalTime>
  <Words>712</Words>
  <Application>Microsoft Office PowerPoint</Application>
  <PresentationFormat>Panorámica</PresentationFormat>
  <Paragraphs>53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Aptos</vt:lpstr>
      <vt:lpstr>Aptos Narrow</vt:lpstr>
      <vt:lpstr>Arial</vt:lpstr>
      <vt:lpstr>Century Gothic</vt:lpstr>
      <vt:lpstr>Roboto</vt:lpstr>
      <vt:lpstr>Wingdings 3</vt:lpstr>
      <vt:lpstr>Espiral</vt:lpstr>
      <vt:lpstr>Análisis Predictivo del Comportamiento de Solicitudes de Producción para Supermercado Especial: Identificación de Variaciones y Proyección de Demanda 2025. </vt:lpstr>
      <vt:lpstr>Motivación</vt:lpstr>
      <vt:lpstr>Experiencias en la selección de la data</vt:lpstr>
      <vt:lpstr>Lecciones de Análisis Descriptivo </vt:lpstr>
      <vt:lpstr>Presentación de PowerPoint</vt:lpstr>
      <vt:lpstr>Lecciones de Análisis Predictivo</vt:lpstr>
      <vt:lpstr>Lecciones de los análisis Predictivos</vt:lpstr>
      <vt:lpstr>Descubrimiento de la Investigación</vt:lpstr>
      <vt:lpstr>Mejoras que aplicaría</vt:lpstr>
      <vt:lpstr>Descubrimientos de mí misma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Yanacell Carrera</dc:creator>
  <cp:lastModifiedBy>Yanacell Carrera</cp:lastModifiedBy>
  <cp:revision>3</cp:revision>
  <dcterms:created xsi:type="dcterms:W3CDTF">2025-04-08T03:01:42Z</dcterms:created>
  <dcterms:modified xsi:type="dcterms:W3CDTF">2025-04-09T03:43:03Z</dcterms:modified>
</cp:coreProperties>
</file>