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329" r:id="rId2"/>
    <p:sldId id="586" r:id="rId3"/>
    <p:sldId id="582" r:id="rId4"/>
    <p:sldId id="625" r:id="rId5"/>
    <p:sldId id="626" r:id="rId6"/>
    <p:sldId id="627" r:id="rId7"/>
    <p:sldId id="629" r:id="rId8"/>
    <p:sldId id="632" r:id="rId9"/>
    <p:sldId id="628" r:id="rId10"/>
    <p:sldId id="630" r:id="rId11"/>
    <p:sldId id="631" r:id="rId12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4DFFA"/>
    <a:srgbClr val="A8CBF6"/>
    <a:srgbClr val="0066FF"/>
    <a:srgbClr val="008000"/>
    <a:srgbClr val="FDB1EF"/>
    <a:srgbClr val="1BC3D5"/>
    <a:srgbClr val="FF99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37" autoAdjust="0"/>
    <p:restoredTop sz="90592" autoAdjust="0"/>
  </p:normalViewPr>
  <p:slideViewPr>
    <p:cSldViewPr snapToGrid="0">
      <p:cViewPr varScale="1">
        <p:scale>
          <a:sx n="128" d="100"/>
          <a:sy n="128" d="100"/>
        </p:scale>
        <p:origin x="5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8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10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E447C25-50CE-4AA3-969B-A7B970C421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66263"/>
            <a:ext cx="2927350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2" tIns="45788" rIns="91572" bIns="4578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14FAFF15-955C-4088-B8A0-C081D46A239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AC5EE3-BE8D-4640-ACF5-B559EE6AD2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7438" y="873125"/>
            <a:ext cx="4624387" cy="3467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6644959-3D45-4308-8B97-A31464BD56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4718050"/>
            <a:ext cx="5340350" cy="446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340" tIns="48171" rIns="96340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625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091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71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01825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06A1A3C-74CC-4E7A-A96E-9B1F4B70C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9D5AD73-4E3A-4C22-B469-2A38F62BB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>
            <a:extLst>
              <a:ext uri="{FF2B5EF4-FFF2-40B4-BE49-F238E27FC236}">
                <a16:creationId xmlns:a16="http://schemas.microsoft.com/office/drawing/2014/main" id="{D6331C10-DAC9-42D4-9523-976610A5CD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>
            <a:extLst>
              <a:ext uri="{FF2B5EF4-FFF2-40B4-BE49-F238E27FC236}">
                <a16:creationId xmlns:a16="http://schemas.microsoft.com/office/drawing/2014/main" id="{AF2FB46C-1D10-478C-A21C-FDEBDBA0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8401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5115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9616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0927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25049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/>
              <a:t>innovation digitale / </a:t>
            </a:r>
            <a:r>
              <a:rPr lang="fr-FR" altLang="fr-FR" dirty="0" err="1"/>
              <a:t>lean</a:t>
            </a:r>
            <a:r>
              <a:rPr lang="fr-FR" altLang="fr-FR" dirty="0"/>
              <a:t> startup /</a:t>
            </a:r>
            <a:br>
              <a:rPr lang="fr-FR" altLang="fr-FR" dirty="0"/>
            </a:br>
            <a:r>
              <a:rPr lang="fr-FR" altLang="fr-FR" dirty="0"/>
              <a:t>agile / </a:t>
            </a:r>
            <a:r>
              <a:rPr lang="fr-FR" altLang="fr-FR" dirty="0" err="1"/>
              <a:t>lean</a:t>
            </a:r>
            <a:r>
              <a:rPr lang="fr-FR" altLang="fr-FR" dirty="0"/>
              <a:t> SW </a:t>
            </a:r>
            <a:r>
              <a:rPr lang="fr-FR" altLang="fr-FR" dirty="0" err="1"/>
              <a:t>Factory</a:t>
            </a:r>
            <a:br>
              <a:rPr lang="fr-FR" altLang="fr-FR" dirty="0"/>
            </a:br>
            <a:r>
              <a:rPr lang="fr-FR" altLang="fr-FR" dirty="0"/>
              <a:t>Cloud </a:t>
            </a:r>
            <a:r>
              <a:rPr lang="fr-FR" altLang="fr-FR" dirty="0" err="1"/>
              <a:t>Computing</a:t>
            </a:r>
            <a:br>
              <a:rPr lang="fr-FR" altLang="fr-FR" dirty="0"/>
            </a:br>
            <a:r>
              <a:rPr lang="fr-FR" altLang="fr-FR" dirty="0"/>
              <a:t>MapReduce &amp; massive </a:t>
            </a:r>
            <a:r>
              <a:rPr lang="fr-FR" altLang="fr-FR" dirty="0" err="1"/>
              <a:t>parallel</a:t>
            </a:r>
            <a:br>
              <a:rPr lang="fr-FR" altLang="fr-FR" dirty="0"/>
            </a:br>
            <a:r>
              <a:rPr lang="fr-FR" alt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31700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2886" y="195943"/>
            <a:ext cx="7772400" cy="7620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fr-FR" dirty="0"/>
              <a:t>Cliquez pour modifier le style du titre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6114"/>
          </a:xfrm>
          <a:noFill/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12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D65F1E-4366-4EFA-B8DD-08B2F90B88BE}"/>
              </a:ext>
            </a:extLst>
          </p:cNvPr>
          <p:cNvSpPr/>
          <p:nvPr userDrawn="1"/>
        </p:nvSpPr>
        <p:spPr bwMode="auto">
          <a:xfrm>
            <a:off x="0" y="0"/>
            <a:ext cx="652463" cy="6858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4328EF-7703-472B-A179-9CDE32C6FB5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950" y="115888"/>
            <a:ext cx="441325" cy="457200"/>
            <a:chOff x="992" y="1972"/>
            <a:chExt cx="1952" cy="1968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DD6031E-E6A9-40C4-9F08-968B1A848138}"/>
                </a:ext>
              </a:extLst>
            </p:cNvPr>
            <p:cNvGrpSpPr>
              <a:grpSpLocks/>
            </p:cNvGrpSpPr>
            <p:nvPr/>
          </p:nvGrpSpPr>
          <p:grpSpPr bwMode="auto">
            <a:xfrm rot="-583414">
              <a:off x="2032" y="2069"/>
              <a:ext cx="910" cy="929"/>
              <a:chOff x="1966" y="2137"/>
              <a:chExt cx="910" cy="929"/>
            </a:xfrm>
          </p:grpSpPr>
          <p:sp>
            <p:nvSpPr>
              <p:cNvPr id="32" name="Arc 7">
                <a:extLst>
                  <a:ext uri="{FF2B5EF4-FFF2-40B4-BE49-F238E27FC236}">
                    <a16:creationId xmlns:a16="http://schemas.microsoft.com/office/drawing/2014/main" id="{E16B518A-6C09-46DA-9D1B-C8B9D3035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136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Arc 8">
                <a:extLst>
                  <a:ext uri="{FF2B5EF4-FFF2-40B4-BE49-F238E27FC236}">
                    <a16:creationId xmlns:a16="http://schemas.microsoft.com/office/drawing/2014/main" id="{37F3D2AB-09AA-4C2B-8F6E-12C035F34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2388"/>
                <a:ext cx="639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FA130AE7-C9E9-4ADB-913A-057B31E85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045"/>
                <a:ext cx="906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56E1F590-DF94-4AF4-BF0F-C90480F35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27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" name="Line 11">
                <a:extLst>
                  <a:ext uri="{FF2B5EF4-FFF2-40B4-BE49-F238E27FC236}">
                    <a16:creationId xmlns:a16="http://schemas.microsoft.com/office/drawing/2014/main" id="{447F07AC-AED0-41E5-A93D-03AC9BB85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" y="3035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" name="Line 12">
                <a:extLst>
                  <a:ext uri="{FF2B5EF4-FFF2-40B4-BE49-F238E27FC236}">
                    <a16:creationId xmlns:a16="http://schemas.microsoft.com/office/drawing/2014/main" id="{BB422D25-EB7C-4AEF-A607-CB4AEEF98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212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CE7BCC60-239F-4690-BD26-DC07C54C63A3}"/>
                </a:ext>
              </a:extLst>
            </p:cNvPr>
            <p:cNvGrpSpPr>
              <a:grpSpLocks/>
            </p:cNvGrpSpPr>
            <p:nvPr/>
          </p:nvGrpSpPr>
          <p:grpSpPr bwMode="auto">
            <a:xfrm rot="-585573" flipH="1" flipV="1">
              <a:off x="972" y="2900"/>
              <a:ext cx="918" cy="919"/>
              <a:chOff x="1977" y="2156"/>
              <a:chExt cx="918" cy="919"/>
            </a:xfrm>
          </p:grpSpPr>
          <p:sp>
            <p:nvSpPr>
              <p:cNvPr id="26" name="Arc 14">
                <a:extLst>
                  <a:ext uri="{FF2B5EF4-FFF2-40B4-BE49-F238E27FC236}">
                    <a16:creationId xmlns:a16="http://schemas.microsoft.com/office/drawing/2014/main" id="{01CA4781-4A0D-4DA2-A61A-23D15C75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8" y="2172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Arc 15">
                <a:extLst>
                  <a:ext uri="{FF2B5EF4-FFF2-40B4-BE49-F238E27FC236}">
                    <a16:creationId xmlns:a16="http://schemas.microsoft.com/office/drawing/2014/main" id="{9C466BE7-0743-4069-9F84-F15F8E9B5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433"/>
                <a:ext cx="646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D7E4109E-3C4D-4C81-AC94-495ABB320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3072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8D1DE7F-1FEC-4FA2-B8FD-F614D4D5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179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7DB5C3EC-3295-4EE5-B1AD-70B1CBCD5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3076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EB0DF4E5-A422-4DF9-A9C9-5C6FA7C29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9" y="219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98DE1ED4-1B6C-4114-B0E2-F9E7CC160381}"/>
                </a:ext>
              </a:extLst>
            </p:cNvPr>
            <p:cNvGrpSpPr>
              <a:grpSpLocks/>
            </p:cNvGrpSpPr>
            <p:nvPr/>
          </p:nvGrpSpPr>
          <p:grpSpPr bwMode="auto">
            <a:xfrm rot="20967818" flipV="1">
              <a:off x="1920" y="3012"/>
              <a:ext cx="919" cy="930"/>
              <a:chOff x="1956" y="2155"/>
              <a:chExt cx="919" cy="930"/>
            </a:xfrm>
          </p:grpSpPr>
          <p:sp>
            <p:nvSpPr>
              <p:cNvPr id="20" name="Arc 21">
                <a:extLst>
                  <a:ext uri="{FF2B5EF4-FFF2-40B4-BE49-F238E27FC236}">
                    <a16:creationId xmlns:a16="http://schemas.microsoft.com/office/drawing/2014/main" id="{60F5D0AF-8245-4732-A55D-B0E306CC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77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" name="Arc 22">
                <a:extLst>
                  <a:ext uri="{FF2B5EF4-FFF2-40B4-BE49-F238E27FC236}">
                    <a16:creationId xmlns:a16="http://schemas.microsoft.com/office/drawing/2014/main" id="{69472A2D-1523-48A5-9007-A3851CFF2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5" y="2454"/>
                <a:ext cx="625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93CA2E6A-C209-4ABB-AE5A-D6F1105D1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3093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233ED768-F898-4028-BF5A-18F1FA56E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2187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FB2335C4-1737-4FE3-94C5-53C23ED39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3073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FC18ED45-4014-4463-BEF2-B8B4B6398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2197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2A9A446A-E250-4B81-9B40-BFC35530BECD}"/>
                </a:ext>
              </a:extLst>
            </p:cNvPr>
            <p:cNvGrpSpPr>
              <a:grpSpLocks/>
            </p:cNvGrpSpPr>
            <p:nvPr/>
          </p:nvGrpSpPr>
          <p:grpSpPr bwMode="auto">
            <a:xfrm rot="20991189" flipH="1">
              <a:off x="1077" y="1959"/>
              <a:ext cx="925" cy="923"/>
              <a:chOff x="1969" y="2141"/>
              <a:chExt cx="925" cy="923"/>
            </a:xfrm>
          </p:grpSpPr>
          <p:sp>
            <p:nvSpPr>
              <p:cNvPr id="14" name="Arc 28">
                <a:extLst>
                  <a:ext uri="{FF2B5EF4-FFF2-40B4-BE49-F238E27FC236}">
                    <a16:creationId xmlns:a16="http://schemas.microsoft.com/office/drawing/2014/main" id="{906F5A1F-1E33-4FA7-B4D9-A4683B0E0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139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Arc 29">
                <a:extLst>
                  <a:ext uri="{FF2B5EF4-FFF2-40B4-BE49-F238E27FC236}">
                    <a16:creationId xmlns:a16="http://schemas.microsoft.com/office/drawing/2014/main" id="{7BC1C110-2BB7-4F06-A285-A04D26555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0"/>
                <a:ext cx="639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Line 30">
                <a:extLst>
                  <a:ext uri="{FF2B5EF4-FFF2-40B4-BE49-F238E27FC236}">
                    <a16:creationId xmlns:a16="http://schemas.microsoft.com/office/drawing/2014/main" id="{5E1AF9A3-AB9A-4C0E-9990-35786D9F9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3044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C98C9E23-57D0-457C-B909-5B8A109EF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" y="2120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52186BFB-D74B-4B27-BC0A-5448DD36F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025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Line 33">
                <a:extLst>
                  <a:ext uri="{FF2B5EF4-FFF2-40B4-BE49-F238E27FC236}">
                    <a16:creationId xmlns:a16="http://schemas.microsoft.com/office/drawing/2014/main" id="{7E12BE9B-674C-409C-BF68-4BB165869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12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2A05874B-33F9-4A00-A3AD-42700C02F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5" y="2095"/>
              <a:ext cx="969" cy="9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0D4B0DB5-FC18-4DF5-B466-745CBA19F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2" y="2156"/>
              <a:ext cx="913" cy="90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25D46402-A9A1-4DB7-BF20-68AF1F87A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8" y="2881"/>
              <a:ext cx="969" cy="9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8CFA5D03-CD32-49AD-A149-AEC8C9C79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" y="2894"/>
              <a:ext cx="913" cy="90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963" y="177347"/>
            <a:ext cx="7712075" cy="725488"/>
          </a:xfrm>
        </p:spPr>
        <p:txBody>
          <a:bodyPr rtlCol="0"/>
          <a:lstStyle>
            <a:lvl1pPr>
              <a:defRPr sz="2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6114"/>
          </a:xfrm>
          <a:noFill/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1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A18BB87-FBCB-4615-879E-75E59E082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231775"/>
            <a:ext cx="7712075" cy="725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9F5621A-F08D-4F80-A44B-C7ABC6CE6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17600"/>
            <a:ext cx="7772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3B78E-B136-4AC0-88CB-4C41EEB27870}"/>
              </a:ext>
            </a:extLst>
          </p:cNvPr>
          <p:cNvSpPr/>
          <p:nvPr userDrawn="1"/>
        </p:nvSpPr>
        <p:spPr bwMode="auto">
          <a:xfrm>
            <a:off x="0" y="0"/>
            <a:ext cx="652463" cy="6858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9" name="TextBox 4">
            <a:extLst>
              <a:ext uri="{FF2B5EF4-FFF2-40B4-BE49-F238E27FC236}">
                <a16:creationId xmlns:a16="http://schemas.microsoft.com/office/drawing/2014/main" id="{0C91C596-2A95-4993-94C0-1D8F48C923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025" y="6477000"/>
            <a:ext cx="3374642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i="1" dirty="0">
                <a:solidFill>
                  <a:srgbClr val="7575D1"/>
                </a:solidFill>
              </a:rPr>
              <a:t>Yves Caseau – 2020 –  COVID Simplistic Pandemic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D3A58-F1BD-45B6-91E2-E2A083F156DD}"/>
              </a:ext>
            </a:extLst>
          </p:cNvPr>
          <p:cNvSpPr txBox="1"/>
          <p:nvPr userDrawn="1"/>
        </p:nvSpPr>
        <p:spPr>
          <a:xfrm>
            <a:off x="8034338" y="6423025"/>
            <a:ext cx="728084" cy="276999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fld id="{B7D4BCFA-C961-4600-97DC-B4B88D5AFF0C}" type="slidenum">
              <a:rPr lang="fr-FR" altLang="fr-FR" sz="1200" b="1"/>
              <a:pPr eaLnBrk="1" hangingPunct="1"/>
              <a:t>‹N°›</a:t>
            </a:fld>
            <a:r>
              <a:rPr lang="fr-FR" altLang="fr-FR" sz="1200" b="1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charset="0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è"/>
        <a:defRPr sz="2400">
          <a:solidFill>
            <a:schemeClr val="tx1"/>
          </a:solidFill>
          <a:latin typeface="Arial" charset="0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–"/>
        <a:defRPr sz="1600">
          <a:solidFill>
            <a:schemeClr val="tx1"/>
          </a:solidFill>
          <a:latin typeface="Arial" charset="0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Arial" charset="0"/>
        </a:defRPr>
      </a:lvl5pPr>
      <a:lvl6pPr marL="21717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6289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0861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5433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caseau/KnomeeQuest/blob/master/Coronavirus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l-pasteur.archives-ouvertes.fr/pasteur-02548181/docu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105465/coronavirus-covid-19-cases-age-group-germany/" TargetMode="External"/><Relationship Id="rId13" Type="http://schemas.openxmlformats.org/officeDocument/2006/relationships/hyperlink" Target="https://hal-pasteur.archives-ouvertes.fr/pasteur-02548181/document" TargetMode="External"/><Relationship Id="rId3" Type="http://schemas.openxmlformats.org/officeDocument/2006/relationships/hyperlink" Target="https://www.worldometers.info/coronavirus/country/italy/" TargetMode="External"/><Relationship Id="rId7" Type="http://schemas.openxmlformats.org/officeDocument/2006/relationships/hyperlink" Target="https://www.lesechos.fr/monde/enjeux-internationaux/italie-les-raisons-dun-aussi-lourd-tribut-a-lepidemie-1188000?fbclid=IwAR2LIPwvzJICrOLdoi2Fi1AzCPZOCpL_KDd3V98RKZHKikdp2KsQ0gFF1Is" TargetMode="External"/><Relationship Id="rId12" Type="http://schemas.openxmlformats.org/officeDocument/2006/relationships/hyperlink" Target="https://www.google.com/covid19/mobil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a.com.tr/en/europe/what-s-behind-germanys-low-coronavirus-death-rate/1786296" TargetMode="External"/><Relationship Id="rId11" Type="http://schemas.openxmlformats.org/officeDocument/2006/relationships/hyperlink" Target="https://edition.cnn.com/2020/04/01/europe/iceland-testing-coronavirus-intl/index.html?fbclid=IwAR1W_E_wuewOPRptrCPdiogW00Y14AIGY0dH1lj_EEg0VG3s6syIHFwRgVM" TargetMode="External"/><Relationship Id="rId5" Type="http://schemas.openxmlformats.org/officeDocument/2006/relationships/hyperlink" Target="https://www.ft.com/content/6a8d66a4-5862-4937-8d53-b2d10794e795" TargetMode="External"/><Relationship Id="rId10" Type="http://schemas.openxmlformats.org/officeDocument/2006/relationships/hyperlink" Target="https://www.statista.com/statistics/1105512/coronavirus-covid-19-deaths-by-gender-germany/" TargetMode="External"/><Relationship Id="rId4" Type="http://schemas.openxmlformats.org/officeDocument/2006/relationships/hyperlink" Target="https://www.worldometers.info/coronavirus/country/germany/" TargetMode="External"/><Relationship Id="rId9" Type="http://schemas.openxmlformats.org/officeDocument/2006/relationships/hyperlink" Target="https://www.worldometers.info/coronavirus/coronavirus-age-sex-demographi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B6F7EA-9046-436E-899B-8636370E53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8175" y="2497138"/>
            <a:ext cx="8356600" cy="1682750"/>
          </a:xfrm>
        </p:spPr>
        <p:txBody>
          <a:bodyPr/>
          <a:lstStyle/>
          <a:p>
            <a:pPr algn="ctr">
              <a:defRPr/>
            </a:pPr>
            <a:r>
              <a:rPr lang="fr-FR" sz="3600" dirty="0"/>
              <a:t>COVID </a:t>
            </a:r>
            <a:r>
              <a:rPr lang="fr-FR" sz="3600" dirty="0" err="1"/>
              <a:t>Simplistic</a:t>
            </a:r>
            <a:r>
              <a:rPr lang="fr-FR" sz="3600" dirty="0"/>
              <a:t> Model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5EA05FC-62BD-48E2-AC37-CE60173D69C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99637" y="3849688"/>
            <a:ext cx="7604717" cy="1752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fr-FR" sz="1800" b="1" dirty="0">
                <a:latin typeface="Trebuchet MS" pitchFamily="34" charset="0"/>
              </a:rPr>
              <a:t>April 22</a:t>
            </a:r>
            <a:r>
              <a:rPr lang="en-US" sz="1800" b="1" baseline="30000" dirty="0" err="1">
                <a:latin typeface="Trebuchet MS" pitchFamily="34" charset="0"/>
              </a:rPr>
              <a:t>nd</a:t>
            </a:r>
            <a:r>
              <a:rPr lang="en-US" sz="1800" b="1" dirty="0">
                <a:latin typeface="Trebuchet MS" pitchFamily="34" charset="0"/>
              </a:rPr>
              <a:t> </a:t>
            </a:r>
            <a:r>
              <a:rPr lang="fr-FR" sz="1800" b="1" dirty="0">
                <a:latin typeface="Trebuchet MS" pitchFamily="34" charset="0"/>
              </a:rPr>
              <a:t>2020 – v0.2</a:t>
            </a:r>
          </a:p>
          <a:p>
            <a:pPr algn="ctr">
              <a:buNone/>
              <a:defRPr/>
            </a:pPr>
            <a:r>
              <a:rPr lang="fr-FR" sz="1800" dirty="0">
                <a:hlinkClick r:id="rId3"/>
              </a:rPr>
              <a:t>https://github.com/ycaseau/KnomeeQuest/blob/master/Coronavirus.xlsx</a:t>
            </a:r>
            <a:endParaRPr lang="fr-FR" sz="1800" b="1" dirty="0">
              <a:latin typeface="Trebuchet MS" pitchFamily="34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fr-FR" sz="2400" i="1" dirty="0">
              <a:latin typeface="Trebuchet MS" pitchFamily="34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fr-FR" sz="2400" i="1" dirty="0">
                <a:latin typeface="Trebuchet MS" pitchFamily="34" charset="0"/>
              </a:rPr>
              <a:t>Yves Caseau  </a:t>
            </a:r>
          </a:p>
          <a:p>
            <a:pPr algn="ctr">
              <a:defRPr/>
            </a:pPr>
            <a:endParaRPr lang="fr-FR" sz="2000" b="1" dirty="0">
              <a:latin typeface="Trebuchet MS" pitchFamily="34" charset="0"/>
            </a:endParaRPr>
          </a:p>
        </p:txBody>
      </p:sp>
      <p:grpSp>
        <p:nvGrpSpPr>
          <p:cNvPr id="3076" name="Group 5">
            <a:extLst>
              <a:ext uri="{FF2B5EF4-FFF2-40B4-BE49-F238E27FC236}">
                <a16:creationId xmlns:a16="http://schemas.microsoft.com/office/drawing/2014/main" id="{B3808791-B427-4CB7-9F89-DB2A23C34845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290513"/>
            <a:ext cx="1717675" cy="1574800"/>
            <a:chOff x="992" y="1972"/>
            <a:chExt cx="1952" cy="1968"/>
          </a:xfrm>
        </p:grpSpPr>
        <p:grpSp>
          <p:nvGrpSpPr>
            <p:cNvPr id="3078" name="Group 6">
              <a:extLst>
                <a:ext uri="{FF2B5EF4-FFF2-40B4-BE49-F238E27FC236}">
                  <a16:creationId xmlns:a16="http://schemas.microsoft.com/office/drawing/2014/main" id="{F645EDF8-90CD-40F3-AE62-9E8014EDA9F9}"/>
                </a:ext>
              </a:extLst>
            </p:cNvPr>
            <p:cNvGrpSpPr>
              <a:grpSpLocks/>
            </p:cNvGrpSpPr>
            <p:nvPr/>
          </p:nvGrpSpPr>
          <p:grpSpPr bwMode="auto">
            <a:xfrm rot="-583414">
              <a:off x="2036" y="2088"/>
              <a:ext cx="908" cy="908"/>
              <a:chOff x="1968" y="2156"/>
              <a:chExt cx="908" cy="908"/>
            </a:xfrm>
          </p:grpSpPr>
          <p:sp>
            <p:nvSpPr>
              <p:cNvPr id="3104" name="Arc 7">
                <a:extLst>
                  <a:ext uri="{FF2B5EF4-FFF2-40B4-BE49-F238E27FC236}">
                    <a16:creationId xmlns:a16="http://schemas.microsoft.com/office/drawing/2014/main" id="{0E9D540B-C2EC-475F-9F08-CDD85894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5" name="Arc 8">
                <a:extLst>
                  <a:ext uri="{FF2B5EF4-FFF2-40B4-BE49-F238E27FC236}">
                    <a16:creationId xmlns:a16="http://schemas.microsoft.com/office/drawing/2014/main" id="{D2411E5C-9013-40C3-B94C-4E05F0B7F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6" name="Line 9">
                <a:extLst>
                  <a:ext uri="{FF2B5EF4-FFF2-40B4-BE49-F238E27FC236}">
                    <a16:creationId xmlns:a16="http://schemas.microsoft.com/office/drawing/2014/main" id="{EF3D7C1A-FBED-4715-BA90-8D68197FE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7" name="Line 10">
                <a:extLst>
                  <a:ext uri="{FF2B5EF4-FFF2-40B4-BE49-F238E27FC236}">
                    <a16:creationId xmlns:a16="http://schemas.microsoft.com/office/drawing/2014/main" id="{A2A61FE8-2F06-4DB9-BF8F-90AB67F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8" name="Line 11">
                <a:extLst>
                  <a:ext uri="{FF2B5EF4-FFF2-40B4-BE49-F238E27FC236}">
                    <a16:creationId xmlns:a16="http://schemas.microsoft.com/office/drawing/2014/main" id="{B45A37F4-B9E6-41C8-A758-FE82E1B4F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9" name="Line 12">
                <a:extLst>
                  <a:ext uri="{FF2B5EF4-FFF2-40B4-BE49-F238E27FC236}">
                    <a16:creationId xmlns:a16="http://schemas.microsoft.com/office/drawing/2014/main" id="{D91A286A-7CBE-4A6C-9652-E5A1E1017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79" name="Group 13">
              <a:extLst>
                <a:ext uri="{FF2B5EF4-FFF2-40B4-BE49-F238E27FC236}">
                  <a16:creationId xmlns:a16="http://schemas.microsoft.com/office/drawing/2014/main" id="{BAEDA9AA-3679-4770-A665-7C3BC6D7FD7B}"/>
                </a:ext>
              </a:extLst>
            </p:cNvPr>
            <p:cNvGrpSpPr>
              <a:grpSpLocks/>
            </p:cNvGrpSpPr>
            <p:nvPr/>
          </p:nvGrpSpPr>
          <p:grpSpPr bwMode="auto">
            <a:xfrm rot="-585573" flipH="1" flipV="1">
              <a:off x="992" y="2908"/>
              <a:ext cx="908" cy="908"/>
              <a:chOff x="1968" y="2156"/>
              <a:chExt cx="908" cy="908"/>
            </a:xfrm>
          </p:grpSpPr>
          <p:sp>
            <p:nvSpPr>
              <p:cNvPr id="3098" name="Arc 14">
                <a:extLst>
                  <a:ext uri="{FF2B5EF4-FFF2-40B4-BE49-F238E27FC236}">
                    <a16:creationId xmlns:a16="http://schemas.microsoft.com/office/drawing/2014/main" id="{F729AB7F-2BCF-491B-98BC-4DB7ED54D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9" name="Arc 15">
                <a:extLst>
                  <a:ext uri="{FF2B5EF4-FFF2-40B4-BE49-F238E27FC236}">
                    <a16:creationId xmlns:a16="http://schemas.microsoft.com/office/drawing/2014/main" id="{6CB49891-881B-4BB7-824A-480C240FB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0" name="Line 16">
                <a:extLst>
                  <a:ext uri="{FF2B5EF4-FFF2-40B4-BE49-F238E27FC236}">
                    <a16:creationId xmlns:a16="http://schemas.microsoft.com/office/drawing/2014/main" id="{C00C6F40-71AD-4216-ABEA-B89F7E7AF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1" name="Line 17">
                <a:extLst>
                  <a:ext uri="{FF2B5EF4-FFF2-40B4-BE49-F238E27FC236}">
                    <a16:creationId xmlns:a16="http://schemas.microsoft.com/office/drawing/2014/main" id="{F3971232-6568-4654-AB81-2D3738ED8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2" name="Line 18">
                <a:extLst>
                  <a:ext uri="{FF2B5EF4-FFF2-40B4-BE49-F238E27FC236}">
                    <a16:creationId xmlns:a16="http://schemas.microsoft.com/office/drawing/2014/main" id="{8FB3A3A3-8D6C-4DB0-994B-B09346ADE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3" name="Line 19">
                <a:extLst>
                  <a:ext uri="{FF2B5EF4-FFF2-40B4-BE49-F238E27FC236}">
                    <a16:creationId xmlns:a16="http://schemas.microsoft.com/office/drawing/2014/main" id="{2526CE88-6495-4649-B5FC-B41715626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80" name="Group 20">
              <a:extLst>
                <a:ext uri="{FF2B5EF4-FFF2-40B4-BE49-F238E27FC236}">
                  <a16:creationId xmlns:a16="http://schemas.microsoft.com/office/drawing/2014/main" id="{543FAB47-84E6-457A-8EA3-72C98EF47016}"/>
                </a:ext>
              </a:extLst>
            </p:cNvPr>
            <p:cNvGrpSpPr>
              <a:grpSpLocks/>
            </p:cNvGrpSpPr>
            <p:nvPr/>
          </p:nvGrpSpPr>
          <p:grpSpPr bwMode="auto">
            <a:xfrm rot="20967818" flipV="1">
              <a:off x="1932" y="3032"/>
              <a:ext cx="908" cy="908"/>
              <a:chOff x="1968" y="2156"/>
              <a:chExt cx="908" cy="908"/>
            </a:xfrm>
          </p:grpSpPr>
          <p:sp>
            <p:nvSpPr>
              <p:cNvPr id="3092" name="Arc 21">
                <a:extLst>
                  <a:ext uri="{FF2B5EF4-FFF2-40B4-BE49-F238E27FC236}">
                    <a16:creationId xmlns:a16="http://schemas.microsoft.com/office/drawing/2014/main" id="{FBEB74D6-87B7-4C84-A82A-A0F837450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3" name="Arc 22">
                <a:extLst>
                  <a:ext uri="{FF2B5EF4-FFF2-40B4-BE49-F238E27FC236}">
                    <a16:creationId xmlns:a16="http://schemas.microsoft.com/office/drawing/2014/main" id="{07496C8A-DCD3-4E9F-B0BA-F9FB4F319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4" name="Line 23">
                <a:extLst>
                  <a:ext uri="{FF2B5EF4-FFF2-40B4-BE49-F238E27FC236}">
                    <a16:creationId xmlns:a16="http://schemas.microsoft.com/office/drawing/2014/main" id="{2A898B1B-C6A1-4746-9253-FA1B5932F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5" name="Line 24">
                <a:extLst>
                  <a:ext uri="{FF2B5EF4-FFF2-40B4-BE49-F238E27FC236}">
                    <a16:creationId xmlns:a16="http://schemas.microsoft.com/office/drawing/2014/main" id="{E2B589D0-76BB-4B42-A6DC-0AD2F450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6" name="Line 25">
                <a:extLst>
                  <a:ext uri="{FF2B5EF4-FFF2-40B4-BE49-F238E27FC236}">
                    <a16:creationId xmlns:a16="http://schemas.microsoft.com/office/drawing/2014/main" id="{7736DF24-3CDA-4A88-9D7D-4FAB8E6B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7" name="Line 26">
                <a:extLst>
                  <a:ext uri="{FF2B5EF4-FFF2-40B4-BE49-F238E27FC236}">
                    <a16:creationId xmlns:a16="http://schemas.microsoft.com/office/drawing/2014/main" id="{084D273D-5CEE-4215-A68A-410E52DC3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81" name="Group 27">
              <a:extLst>
                <a:ext uri="{FF2B5EF4-FFF2-40B4-BE49-F238E27FC236}">
                  <a16:creationId xmlns:a16="http://schemas.microsoft.com/office/drawing/2014/main" id="{C90F178A-64FC-401F-AE3B-15C5677526C8}"/>
                </a:ext>
              </a:extLst>
            </p:cNvPr>
            <p:cNvGrpSpPr>
              <a:grpSpLocks/>
            </p:cNvGrpSpPr>
            <p:nvPr/>
          </p:nvGrpSpPr>
          <p:grpSpPr bwMode="auto">
            <a:xfrm rot="20991189" flipH="1">
              <a:off x="1096" y="1972"/>
              <a:ext cx="908" cy="908"/>
              <a:chOff x="1968" y="2156"/>
              <a:chExt cx="908" cy="908"/>
            </a:xfrm>
          </p:grpSpPr>
          <p:sp>
            <p:nvSpPr>
              <p:cNvPr id="3086" name="Arc 28">
                <a:extLst>
                  <a:ext uri="{FF2B5EF4-FFF2-40B4-BE49-F238E27FC236}">
                    <a16:creationId xmlns:a16="http://schemas.microsoft.com/office/drawing/2014/main" id="{F594AF01-846A-41B7-994D-4C9B10138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87" name="Arc 29">
                <a:extLst>
                  <a:ext uri="{FF2B5EF4-FFF2-40B4-BE49-F238E27FC236}">
                    <a16:creationId xmlns:a16="http://schemas.microsoft.com/office/drawing/2014/main" id="{D473BA53-85B3-4846-AC2B-07306F926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88" name="Line 30">
                <a:extLst>
                  <a:ext uri="{FF2B5EF4-FFF2-40B4-BE49-F238E27FC236}">
                    <a16:creationId xmlns:a16="http://schemas.microsoft.com/office/drawing/2014/main" id="{AFB40A69-0E65-4D16-B22E-7328C195C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89" name="Line 31">
                <a:extLst>
                  <a:ext uri="{FF2B5EF4-FFF2-40B4-BE49-F238E27FC236}">
                    <a16:creationId xmlns:a16="http://schemas.microsoft.com/office/drawing/2014/main" id="{4DECDC27-AC15-4ED6-A421-E61A5D7AB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0" name="Line 32">
                <a:extLst>
                  <a:ext uri="{FF2B5EF4-FFF2-40B4-BE49-F238E27FC236}">
                    <a16:creationId xmlns:a16="http://schemas.microsoft.com/office/drawing/2014/main" id="{C92B3E6F-E66F-4403-8A07-41ED3F72C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1" name="Line 33">
                <a:extLst>
                  <a:ext uri="{FF2B5EF4-FFF2-40B4-BE49-F238E27FC236}">
                    <a16:creationId xmlns:a16="http://schemas.microsoft.com/office/drawing/2014/main" id="{609EDCCC-E083-4D67-8B38-31E8EFF17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82" name="Line 34">
              <a:extLst>
                <a:ext uri="{FF2B5EF4-FFF2-40B4-BE49-F238E27FC236}">
                  <a16:creationId xmlns:a16="http://schemas.microsoft.com/office/drawing/2014/main" id="{F54388FF-6D00-43FD-A2B4-AA019393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4" y="2096"/>
              <a:ext cx="968" cy="9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3" name="Line 35">
              <a:extLst>
                <a:ext uri="{FF2B5EF4-FFF2-40B4-BE49-F238E27FC236}">
                  <a16:creationId xmlns:a16="http://schemas.microsoft.com/office/drawing/2014/main" id="{C19CC08B-DE56-4BA2-82AE-1A9DC29F5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2156"/>
              <a:ext cx="912" cy="90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4" name="Line 36">
              <a:extLst>
                <a:ext uri="{FF2B5EF4-FFF2-40B4-BE49-F238E27FC236}">
                  <a16:creationId xmlns:a16="http://schemas.microsoft.com/office/drawing/2014/main" id="{536EF15E-0131-43EF-AB8F-8D5E38421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6" y="2880"/>
              <a:ext cx="968" cy="9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5" name="Line 37">
              <a:extLst>
                <a:ext uri="{FF2B5EF4-FFF2-40B4-BE49-F238E27FC236}">
                  <a16:creationId xmlns:a16="http://schemas.microsoft.com/office/drawing/2014/main" id="{1287CC75-AD71-4CEE-BADF-9177733E2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4" y="2892"/>
              <a:ext cx="912" cy="90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87661-780D-431C-A8F2-5151B78752C7}"/>
              </a:ext>
            </a:extLst>
          </p:cNvPr>
          <p:cNvSpPr/>
          <p:nvPr/>
        </p:nvSpPr>
        <p:spPr bwMode="auto">
          <a:xfrm rot="3128152">
            <a:off x="6756398" y="1280386"/>
            <a:ext cx="2125133" cy="50034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Work in Progress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Concluding</a:t>
            </a:r>
            <a:r>
              <a:rPr lang="fr-FR" dirty="0"/>
              <a:t> </a:t>
            </a:r>
            <a:r>
              <a:rPr lang="fr-FR" dirty="0" err="1"/>
              <a:t>Thoughts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FE511-9179-404C-A9BA-C5DA0A85F308}"/>
              </a:ext>
            </a:extLst>
          </p:cNvPr>
          <p:cNvSpPr txBox="1"/>
          <p:nvPr/>
        </p:nvSpPr>
        <p:spPr>
          <a:xfrm>
            <a:off x="641013" y="999733"/>
            <a:ext cx="80027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tells nothing or says nothing.</a:t>
            </a:r>
          </a:p>
          <a:p>
            <a:r>
              <a:rPr lang="en-US" dirty="0"/>
              <a:t>However, « playing » the model has led me to develop the following ideas: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“Oxford’s hypothesis” (high ratio of already infected people) does not hold scrutiny.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50% asymptomatic rate, I get 2% of France population exposure to COVID on April 19</a:t>
            </a:r>
            <a:r>
              <a:rPr lang="en-US" sz="1600" baseline="30000" dirty="0"/>
              <a:t>th</a:t>
            </a:r>
            <a:r>
              <a:rPr lang="en-US" sz="1600" dirty="0"/>
              <a:t> (less than Pasteur’s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Germany difference with France is mostly due to the testing policy.</a:t>
            </a:r>
            <a:br>
              <a:rPr lang="en-US" sz="1600" dirty="0"/>
            </a:br>
            <a:r>
              <a:rPr lang="en-US" sz="1600" dirty="0"/>
              <a:t>It accounts for a ratio of 5 in COVID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Sociology of contacts, differentiated by age, is enough to explain the difference between France, Germany and Italy.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&amp; isolation has small effects when the pandemic is growing, but it helps to decrease (ratio of tested/untested infectious)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usual, the delays between phases and the non-linear behavior makes intuition a poor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sensitivity to confinement parameters is such that there is absolutely no forecasting capability with such a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sensitivity to initial conditions (such as the existence of clusters) is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decisive actions are necessary: simulation of starting confinement in France on March 11</a:t>
            </a:r>
            <a:r>
              <a:rPr lang="en-US" sz="1600" baseline="30000" dirty="0"/>
              <a:t>th</a:t>
            </a:r>
            <a:r>
              <a:rPr lang="en-US" sz="1600" dirty="0"/>
              <a:t> reduces the number of death one month later by 4000.</a:t>
            </a:r>
          </a:p>
        </p:txBody>
      </p:sp>
    </p:spTree>
    <p:extLst>
      <p:ext uri="{BB962C8B-B14F-4D97-AF65-F5344CB8AC3E}">
        <p14:creationId xmlns:p14="http://schemas.microsoft.com/office/powerpoint/2010/main" val="79664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B51D-C330-4F17-BF5F-C4B8C077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72" y="222318"/>
            <a:ext cx="7712075" cy="725488"/>
          </a:xfrm>
        </p:spPr>
        <p:txBody>
          <a:bodyPr/>
          <a:lstStyle/>
          <a:p>
            <a:r>
              <a:rPr lang="fr-FR" dirty="0"/>
              <a:t>Key graphs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influenced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50981-5393-4D37-89FB-B2E1DF30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83" y="1448350"/>
            <a:ext cx="4305925" cy="4541187"/>
          </a:xfrm>
        </p:spPr>
        <p:txBody>
          <a:bodyPr/>
          <a:lstStyle/>
          <a:p>
            <a:pPr marL="0" indent="0">
              <a:buNone/>
            </a:pPr>
            <a:r>
              <a:rPr lang="fr-FR" sz="1400" b="1" dirty="0"/>
              <a:t>Social Distance </a:t>
            </a:r>
            <a:r>
              <a:rPr lang="fr-FR" sz="1400" b="1" dirty="0" err="1"/>
              <a:t>is</a:t>
            </a:r>
            <a:r>
              <a:rPr lang="fr-FR" sz="1400" b="1" dirty="0"/>
              <a:t> a Culture </a:t>
            </a:r>
            <a:r>
              <a:rPr lang="fr-FR" sz="1400" b="1" dirty="0" err="1"/>
              <a:t>Matter</a:t>
            </a:r>
            <a:endParaRPr lang="fr-FR" sz="1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9CFB62-532B-454A-9EB6-62BB000F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24"/>
          <a:stretch/>
        </p:blipFill>
        <p:spPr>
          <a:xfrm>
            <a:off x="843305" y="1786070"/>
            <a:ext cx="3304134" cy="3550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7B4646A-CAB7-49A2-9CBD-87E8E8A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32" y="1786070"/>
            <a:ext cx="3583963" cy="355077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34CA0E-A7FD-48A3-8FD0-1C5D4255AC38}"/>
              </a:ext>
            </a:extLst>
          </p:cNvPr>
          <p:cNvSpPr txBox="1">
            <a:spLocks/>
          </p:cNvSpPr>
          <p:nvPr/>
        </p:nvSpPr>
        <p:spPr bwMode="auto">
          <a:xfrm>
            <a:off x="4673109" y="1441205"/>
            <a:ext cx="4305925" cy="454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Arial" charset="0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è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1717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289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0861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5433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400" b="1" kern="0" dirty="0"/>
              <a:t>Modeling </a:t>
            </a:r>
            <a:r>
              <a:rPr lang="fr-FR" sz="1400" b="1" kern="0" dirty="0" err="1"/>
              <a:t>needs</a:t>
            </a:r>
            <a:r>
              <a:rPr lang="fr-FR" sz="1400" b="1" kern="0" dirty="0"/>
              <a:t> to </a:t>
            </a:r>
            <a:r>
              <a:rPr lang="fr-FR" sz="1400" b="1" kern="0" dirty="0" err="1"/>
              <a:t>take</a:t>
            </a:r>
            <a:r>
              <a:rPr lang="fr-FR" sz="1400" b="1" kern="0" dirty="0"/>
              <a:t> </a:t>
            </a:r>
            <a:r>
              <a:rPr lang="fr-FR" sz="1400" b="1" kern="0" dirty="0" err="1"/>
              <a:t>age</a:t>
            </a:r>
            <a:r>
              <a:rPr lang="fr-FR" sz="1400" b="1" kern="0" dirty="0"/>
              <a:t> groups </a:t>
            </a:r>
            <a:r>
              <a:rPr lang="fr-FR" sz="1400" b="1" kern="0" dirty="0" err="1"/>
              <a:t>into</a:t>
            </a:r>
            <a:r>
              <a:rPr lang="fr-FR" sz="1400" b="1" kern="0" dirty="0"/>
              <a:t> </a:t>
            </a:r>
            <a:r>
              <a:rPr lang="fr-FR" sz="1400" b="1" kern="0" dirty="0" err="1"/>
              <a:t>account</a:t>
            </a:r>
            <a:endParaRPr lang="fr-FR" sz="1400" b="1" kern="0" dirty="0"/>
          </a:p>
        </p:txBody>
      </p:sp>
    </p:spTree>
    <p:extLst>
      <p:ext uri="{BB962C8B-B14F-4D97-AF65-F5344CB8AC3E}">
        <p14:creationId xmlns:p14="http://schemas.microsoft.com/office/powerpoint/2010/main" val="19765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EA8F6-3294-4E22-801E-DD4DAE6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2B5A81EC-3223-4E60-9F03-AED32488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5888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Simplistic COVID Model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Sociology and Age Groups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Assumptions</a:t>
            </a:r>
            <a:endParaRPr lang="en-US" altLang="fr-FR" b="1" i="1" dirty="0"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Tuning Protocol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Sources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France Simulation</a:t>
            </a:r>
          </a:p>
          <a:p>
            <a:pPr marL="0" indent="0">
              <a:buNone/>
            </a:pPr>
            <a:endParaRPr lang="fr-FR" altLang="fr-FR" b="1" dirty="0"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fr-FR" altLang="fr-FR" b="1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DF17F-2D17-4186-B0BA-7969A0197972}"/>
              </a:ext>
            </a:extLst>
          </p:cNvPr>
          <p:cNvSpPr/>
          <p:nvPr/>
        </p:nvSpPr>
        <p:spPr bwMode="auto">
          <a:xfrm>
            <a:off x="1193521" y="3723039"/>
            <a:ext cx="7142814" cy="2461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Disclaimer: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« </a:t>
            </a:r>
            <a:r>
              <a:rPr lang="en-US" sz="1600" i="1" dirty="0">
                <a:solidFill>
                  <a:schemeClr val="bg1"/>
                </a:solidFill>
              </a:rPr>
              <a:t>All model are wrong but some models are useful </a:t>
            </a:r>
            <a:r>
              <a:rPr lang="en-US" sz="1600" dirty="0">
                <a:solidFill>
                  <a:schemeClr val="bg1"/>
                </a:solidFill>
              </a:rPr>
              <a:t>». Georges Box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</a:rPr>
              <a:t>This is a false model operating with false data.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The only purpose of the model is to break false intuitions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bg1"/>
                </a:solidFill>
              </a:rPr>
              <a:t>Explore exponential growth with R = 4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bg1"/>
                </a:solidFill>
              </a:rPr>
              <a:t>Understand delays (COVID incubation and development)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« </a:t>
            </a:r>
            <a:r>
              <a:rPr lang="en-US" sz="1600" b="1" i="1" dirty="0">
                <a:solidFill>
                  <a:schemeClr val="bg1"/>
                </a:solidFill>
              </a:rPr>
              <a:t>It </a:t>
            </a:r>
            <a:r>
              <a:rPr lang="en-US" sz="1600" b="1" i="1" dirty="0" err="1">
                <a:solidFill>
                  <a:schemeClr val="bg1"/>
                </a:solidFill>
              </a:rPr>
              <a:t>Ain’t</a:t>
            </a:r>
            <a:r>
              <a:rPr lang="en-US" sz="1600" b="1" i="1" dirty="0">
                <a:solidFill>
                  <a:schemeClr val="bg1"/>
                </a:solidFill>
              </a:rPr>
              <a:t> What You Don’t Know That Gets You Into Trouble. It’s What You Know for Sure That Just </a:t>
            </a:r>
            <a:r>
              <a:rPr lang="en-US" sz="1600" b="1" i="1" dirty="0" err="1">
                <a:solidFill>
                  <a:schemeClr val="bg1"/>
                </a:solidFill>
              </a:rPr>
              <a:t>Ain’t</a:t>
            </a:r>
            <a:r>
              <a:rPr lang="en-US" sz="1600" b="1" i="1" dirty="0">
                <a:solidFill>
                  <a:schemeClr val="bg1"/>
                </a:solidFill>
              </a:rPr>
              <a:t> So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». Mark Twain (</a:t>
            </a:r>
            <a:r>
              <a:rPr lang="en-US" sz="1600" dirty="0" err="1">
                <a:solidFill>
                  <a:schemeClr val="bg1"/>
                </a:solidFill>
              </a:rPr>
              <a:t>attr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  <a:endParaRPr lang="en-US" sz="1600" b="1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1600" dirty="0">
                <a:solidFill>
                  <a:schemeClr val="bg1"/>
                </a:solidFill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Simplistic</a:t>
            </a:r>
            <a:r>
              <a:rPr lang="fr-FR" dirty="0"/>
              <a:t> COVID Model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03ECE6-A09B-4D1F-9F2D-1D709285F26C}"/>
              </a:ext>
            </a:extLst>
          </p:cNvPr>
          <p:cNvSpPr txBox="1"/>
          <p:nvPr/>
        </p:nvSpPr>
        <p:spPr>
          <a:xfrm>
            <a:off x="786983" y="1281658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Crude</a:t>
            </a:r>
            <a:r>
              <a:rPr lang="fr-FR" dirty="0"/>
              <a:t> model </a:t>
            </a:r>
            <a:r>
              <a:rPr lang="fr-FR" dirty="0" err="1"/>
              <a:t>based</a:t>
            </a:r>
            <a:r>
              <a:rPr lang="fr-FR" dirty="0"/>
              <a:t> on 3 1-week phases</a:t>
            </a:r>
          </a:p>
          <a:p>
            <a:r>
              <a:rPr lang="fr-FR" dirty="0"/>
              <a:t>Variation on the SEIR model</a:t>
            </a:r>
          </a:p>
          <a:p>
            <a:r>
              <a:rPr lang="fr-FR" sz="1400" dirty="0"/>
              <a:t>(durations are </a:t>
            </a:r>
            <a:r>
              <a:rPr lang="fr-FR" sz="1400" dirty="0" err="1"/>
              <a:t>simplistic</a:t>
            </a:r>
            <a:r>
              <a:rPr lang="fr-FR" sz="1400" dirty="0"/>
              <a:t>, the graph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similar</a:t>
            </a:r>
            <a:r>
              <a:rPr lang="fr-FR" sz="1400" dirty="0"/>
              <a:t> to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many</a:t>
            </a:r>
            <a:r>
              <a:rPr lang="fr-FR" sz="1400" dirty="0"/>
              <a:t> « </a:t>
            </a:r>
            <a:r>
              <a:rPr lang="fr-FR" sz="1400" dirty="0" err="1"/>
              <a:t>serious</a:t>
            </a:r>
            <a:r>
              <a:rPr lang="fr-FR" sz="1400" dirty="0"/>
              <a:t> » </a:t>
            </a:r>
            <a:r>
              <a:rPr lang="fr-FR" sz="1400" dirty="0" err="1"/>
              <a:t>models</a:t>
            </a:r>
            <a:r>
              <a:rPr lang="fr-FR" sz="1400" dirty="0"/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8D54A-5767-4777-998F-E25D7667A932}"/>
              </a:ext>
            </a:extLst>
          </p:cNvPr>
          <p:cNvSpPr/>
          <p:nvPr/>
        </p:nvSpPr>
        <p:spPr bwMode="auto">
          <a:xfrm>
            <a:off x="1732868" y="4028607"/>
            <a:ext cx="1180658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Incubation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/>
              <a:t>1 </a:t>
            </a:r>
            <a:r>
              <a:rPr lang="fr-FR" sz="1600" dirty="0" err="1"/>
              <a:t>week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3EA3A-B182-4507-8F25-456CD0E732C2}"/>
              </a:ext>
            </a:extLst>
          </p:cNvPr>
          <p:cNvSpPr/>
          <p:nvPr/>
        </p:nvSpPr>
        <p:spPr bwMode="auto">
          <a:xfrm>
            <a:off x="3447087" y="3205134"/>
            <a:ext cx="1406162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err="1"/>
              <a:t>S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ymptomatic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BF73B5-E194-4F39-B1A9-D7C3A2383298}"/>
              </a:ext>
            </a:extLst>
          </p:cNvPr>
          <p:cNvSpPr/>
          <p:nvPr/>
        </p:nvSpPr>
        <p:spPr bwMode="auto">
          <a:xfrm>
            <a:off x="3447087" y="4905960"/>
            <a:ext cx="1406162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Asymptomatic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10382-D867-4085-919D-E623BAAB8667}"/>
              </a:ext>
            </a:extLst>
          </p:cNvPr>
          <p:cNvSpPr/>
          <p:nvPr/>
        </p:nvSpPr>
        <p:spPr bwMode="auto">
          <a:xfrm>
            <a:off x="5517633" y="1759897"/>
            <a:ext cx="1556478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err="1"/>
              <a:t>Sick</a:t>
            </a:r>
            <a:r>
              <a:rPr lang="fr-FR" sz="1400" dirty="0"/>
              <a:t> at home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572DF-75AC-44F4-A8B5-F03A73750869}"/>
              </a:ext>
            </a:extLst>
          </p:cNvPr>
          <p:cNvSpPr/>
          <p:nvPr/>
        </p:nvSpPr>
        <p:spPr bwMode="auto">
          <a:xfrm>
            <a:off x="5531375" y="2791687"/>
            <a:ext cx="1556478" cy="89753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Hospital </a:t>
            </a:r>
            <a:br>
              <a:rPr lang="fr-FR" sz="1400" dirty="0"/>
            </a:br>
            <a:r>
              <a:rPr lang="fr-FR" sz="1400" dirty="0"/>
              <a:t>to </a:t>
            </a:r>
            <a:r>
              <a:rPr lang="fr-FR" sz="1400" dirty="0" err="1"/>
              <a:t>death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79E8844-DDE8-4330-B7A0-30EAA6BB8F9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 bwMode="auto">
          <a:xfrm flipV="1">
            <a:off x="2913526" y="3514306"/>
            <a:ext cx="533561" cy="8234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9B4139D-CFFE-45A3-9CA8-0612AAB974F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913526" y="4337779"/>
            <a:ext cx="533561" cy="8773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0830E-CA35-4196-ADAE-56CC5A3EEE94}"/>
              </a:ext>
            </a:extLst>
          </p:cNvPr>
          <p:cNvSpPr/>
          <p:nvPr/>
        </p:nvSpPr>
        <p:spPr bwMode="auto">
          <a:xfrm>
            <a:off x="5531375" y="3988882"/>
            <a:ext cx="1556478" cy="8885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Hospital cure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lang="fr-FR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(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length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does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not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matter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34F1DD8-A489-440A-B78C-6A93FFB96024}"/>
              </a:ext>
            </a:extLst>
          </p:cNvPr>
          <p:cNvSpPr/>
          <p:nvPr/>
        </p:nvSpPr>
        <p:spPr bwMode="auto">
          <a:xfrm>
            <a:off x="105025" y="4049218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Susceptible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population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6A627B-DD75-4DB0-94D1-0DD9C8575C9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 bwMode="auto">
          <a:xfrm>
            <a:off x="1199307" y="4337779"/>
            <a:ext cx="5335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D67150D-0D8F-4961-B251-7E0C845D72B8}"/>
              </a:ext>
            </a:extLst>
          </p:cNvPr>
          <p:cNvSpPr/>
          <p:nvPr/>
        </p:nvSpPr>
        <p:spPr bwMode="auto">
          <a:xfrm>
            <a:off x="7765979" y="2951894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A40A984-1212-421A-83C8-A4623C4520BA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 bwMode="auto">
          <a:xfrm>
            <a:off x="7087853" y="3240455"/>
            <a:ext cx="67812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AFDAEC5-F169-4576-8204-641F6995776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>
            <a:off x="7074111" y="2069069"/>
            <a:ext cx="691868" cy="11713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69" name="Bulle narrative : rectangle à coins arrondis 7168">
            <a:extLst>
              <a:ext uri="{FF2B5EF4-FFF2-40B4-BE49-F238E27FC236}">
                <a16:creationId xmlns:a16="http://schemas.microsoft.com/office/drawing/2014/main" id="{6A69501B-6CF7-45BC-9745-FFB8B1297930}"/>
              </a:ext>
            </a:extLst>
          </p:cNvPr>
          <p:cNvSpPr/>
          <p:nvPr/>
        </p:nvSpPr>
        <p:spPr bwMode="auto">
          <a:xfrm>
            <a:off x="7647576" y="2096012"/>
            <a:ext cx="850869" cy="445406"/>
          </a:xfrm>
          <a:prstGeom prst="wedgeRoundRectCallout">
            <a:avLst>
              <a:gd name="adj1" fmla="val -76328"/>
              <a:gd name="adj2" fmla="val 70914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EHPAD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/>
              <a:t>flow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9" name="Bulle narrative : rectangle à coins arrondis 38">
            <a:extLst>
              <a:ext uri="{FF2B5EF4-FFF2-40B4-BE49-F238E27FC236}">
                <a16:creationId xmlns:a16="http://schemas.microsoft.com/office/drawing/2014/main" id="{F4035E9D-BE9C-45B7-92BA-0061E29EFDEF}"/>
              </a:ext>
            </a:extLst>
          </p:cNvPr>
          <p:cNvSpPr/>
          <p:nvPr/>
        </p:nvSpPr>
        <p:spPr bwMode="auto">
          <a:xfrm>
            <a:off x="184412" y="4776455"/>
            <a:ext cx="1406162" cy="786493"/>
          </a:xfrm>
          <a:prstGeom prst="wedgeRoundRectCallout">
            <a:avLst>
              <a:gd name="adj1" fmla="val 40739"/>
              <a:gd name="adj2" fmla="val -86545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Contagion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from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Phase 1 + un-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isolated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Phase 2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861D5CD-5BF7-4CEF-8DC7-A4E73427BA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 flipV="1">
            <a:off x="4853249" y="2069069"/>
            <a:ext cx="664384" cy="14452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0D8C092-0E7A-4825-B105-95AAC447018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 bwMode="auto">
          <a:xfrm>
            <a:off x="4853249" y="3514306"/>
            <a:ext cx="678126" cy="9188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B6F7CF1-E496-4679-9539-427E6863C5E2}"/>
              </a:ext>
            </a:extLst>
          </p:cNvPr>
          <p:cNvSpPr txBox="1"/>
          <p:nvPr/>
        </p:nvSpPr>
        <p:spPr>
          <a:xfrm>
            <a:off x="1842745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9D25D5-D499-46CA-8FF4-061A7AED2CE1}"/>
              </a:ext>
            </a:extLst>
          </p:cNvPr>
          <p:cNvSpPr txBox="1"/>
          <p:nvPr/>
        </p:nvSpPr>
        <p:spPr>
          <a:xfrm>
            <a:off x="3492546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D06AA15-F114-4ABC-8D7D-FE947774D7A7}"/>
              </a:ext>
            </a:extLst>
          </p:cNvPr>
          <p:cNvSpPr txBox="1"/>
          <p:nvPr/>
        </p:nvSpPr>
        <p:spPr>
          <a:xfrm>
            <a:off x="5698598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2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D1790BB-E5E0-4F15-9933-B23A5F0ADE6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 bwMode="auto">
          <a:xfrm flipV="1">
            <a:off x="4853249" y="3240455"/>
            <a:ext cx="678126" cy="2738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331F1C6-D6CA-45BB-9CC6-AF364B29C310}"/>
              </a:ext>
            </a:extLst>
          </p:cNvPr>
          <p:cNvSpPr/>
          <p:nvPr/>
        </p:nvSpPr>
        <p:spPr bwMode="auto">
          <a:xfrm>
            <a:off x="7647576" y="5169701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Cured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28A51F7-1D3E-4FF2-91B9-65DE039C0516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 bwMode="auto">
          <a:xfrm>
            <a:off x="4853249" y="5215132"/>
            <a:ext cx="2794327" cy="24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F8CC076-CCD5-4F4B-B4A7-A074B305662C}"/>
              </a:ext>
            </a:extLst>
          </p:cNvPr>
          <p:cNvCxnSpPr>
            <a:cxnSpLocks/>
            <a:stCxn id="18" idx="3"/>
            <a:endCxn id="56" idx="1"/>
          </p:cNvCxnSpPr>
          <p:nvPr/>
        </p:nvCxnSpPr>
        <p:spPr bwMode="auto">
          <a:xfrm>
            <a:off x="7087853" y="4433180"/>
            <a:ext cx="559723" cy="10250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278D344-DD2F-43BA-85AF-A63BEA70357A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 bwMode="auto">
          <a:xfrm>
            <a:off x="7074111" y="2069069"/>
            <a:ext cx="573465" cy="3389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2" y="106906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Sociology</a:t>
            </a:r>
            <a:r>
              <a:rPr lang="fr-FR" dirty="0"/>
              <a:t> and Age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D6DCA-E017-49F6-9A06-8A618E72A3C4}"/>
              </a:ext>
            </a:extLst>
          </p:cNvPr>
          <p:cNvSpPr/>
          <p:nvPr/>
        </p:nvSpPr>
        <p:spPr bwMode="auto">
          <a:xfrm>
            <a:off x="1087180" y="3459296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/>
              <a:t>b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78B53-7258-4A86-AFE6-34E1C0D5334A}"/>
              </a:ext>
            </a:extLst>
          </p:cNvPr>
          <p:cNvSpPr/>
          <p:nvPr/>
        </p:nvSpPr>
        <p:spPr bwMode="auto">
          <a:xfrm>
            <a:off x="1087180" y="4357631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29%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60-80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AEBCF-A08A-4770-B256-2698CD4A7CFA}"/>
              </a:ext>
            </a:extLst>
          </p:cNvPr>
          <p:cNvSpPr/>
          <p:nvPr/>
        </p:nvSpPr>
        <p:spPr bwMode="auto">
          <a:xfrm>
            <a:off x="1087180" y="5274530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FC491-9ACC-4070-AC8E-1D8E2EA98FB1}"/>
              </a:ext>
            </a:extLst>
          </p:cNvPr>
          <p:cNvSpPr txBox="1"/>
          <p:nvPr/>
        </p:nvSpPr>
        <p:spPr>
          <a:xfrm>
            <a:off x="2958125" y="6120567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Incubated</a:t>
            </a:r>
            <a:r>
              <a:rPr lang="fr-FR" sz="1400" i="1" dirty="0"/>
              <a:t> + Phase1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87B143-BF67-4218-B17F-BB492ACE4B72}"/>
              </a:ext>
            </a:extLst>
          </p:cNvPr>
          <p:cNvSpPr txBox="1"/>
          <p:nvPr/>
        </p:nvSpPr>
        <p:spPr>
          <a:xfrm>
            <a:off x="5752125" y="6120567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Hospital+</a:t>
            </a:r>
          </a:p>
          <a:p>
            <a:r>
              <a:rPr lang="fr-FR" sz="1400" i="1" dirty="0" err="1"/>
              <a:t>Sick</a:t>
            </a:r>
            <a:r>
              <a:rPr lang="fr-FR" sz="1400" i="1" dirty="0"/>
              <a:t> @ 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0B092-3E40-4CEE-B7A2-80A8725CD3FC}"/>
              </a:ext>
            </a:extLst>
          </p:cNvPr>
          <p:cNvSpPr/>
          <p:nvPr/>
        </p:nvSpPr>
        <p:spPr bwMode="auto">
          <a:xfrm>
            <a:off x="3320026" y="3459296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3FD2D-7CC2-4D96-B8D2-9793DE2D2DC7}"/>
              </a:ext>
            </a:extLst>
          </p:cNvPr>
          <p:cNvSpPr/>
          <p:nvPr/>
        </p:nvSpPr>
        <p:spPr bwMode="auto">
          <a:xfrm>
            <a:off x="3305257" y="4357631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854C7-42A1-453A-AD35-1E040E47ECF4}"/>
              </a:ext>
            </a:extLst>
          </p:cNvPr>
          <p:cNvSpPr/>
          <p:nvPr/>
        </p:nvSpPr>
        <p:spPr bwMode="auto">
          <a:xfrm>
            <a:off x="3326724" y="5304147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7ECCFB5D-1B1D-4C81-9761-AB2C4D0A55EC}"/>
              </a:ext>
            </a:extLst>
          </p:cNvPr>
          <p:cNvSpPr/>
          <p:nvPr/>
        </p:nvSpPr>
        <p:spPr bwMode="auto">
          <a:xfrm>
            <a:off x="205604" y="2214660"/>
            <a:ext cx="1406162" cy="786493"/>
          </a:xfrm>
          <a:prstGeom prst="wedgeRoundRectCallout">
            <a:avLst>
              <a:gd name="adj1" fmla="val 34718"/>
              <a:gd name="adj2" fmla="val 85696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Distribution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is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known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and varies by country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883DFDF-B10B-4193-90DF-FF08D0B07E33}"/>
              </a:ext>
            </a:extLst>
          </p:cNvPr>
          <p:cNvSpPr/>
          <p:nvPr/>
        </p:nvSpPr>
        <p:spPr bwMode="auto">
          <a:xfrm>
            <a:off x="2388606" y="3901835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Contact 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37A9D59-2536-4955-A335-F5A2E00E595C}"/>
              </a:ext>
            </a:extLst>
          </p:cNvPr>
          <p:cNvSpPr/>
          <p:nvPr/>
        </p:nvSpPr>
        <p:spPr bwMode="auto">
          <a:xfrm>
            <a:off x="4738311" y="3901835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Hospitalization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CDC94-C37E-41CA-81CB-61918CACCAA8}"/>
              </a:ext>
            </a:extLst>
          </p:cNvPr>
          <p:cNvSpPr/>
          <p:nvPr/>
        </p:nvSpPr>
        <p:spPr bwMode="auto">
          <a:xfrm>
            <a:off x="5738931" y="3417604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69A02-8E25-4FBC-8A36-304979FFA8F7}"/>
              </a:ext>
            </a:extLst>
          </p:cNvPr>
          <p:cNvSpPr/>
          <p:nvPr/>
        </p:nvSpPr>
        <p:spPr bwMode="auto">
          <a:xfrm>
            <a:off x="5709791" y="4425364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753E9-E53D-46D4-A265-9EE6CA20B620}"/>
              </a:ext>
            </a:extLst>
          </p:cNvPr>
          <p:cNvSpPr/>
          <p:nvPr/>
        </p:nvSpPr>
        <p:spPr bwMode="auto">
          <a:xfrm>
            <a:off x="5709791" y="5304147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8E83F50-EA1C-454E-8F61-0586B124E0D7}"/>
              </a:ext>
            </a:extLst>
          </p:cNvPr>
          <p:cNvSpPr/>
          <p:nvPr/>
        </p:nvSpPr>
        <p:spPr bwMode="auto">
          <a:xfrm>
            <a:off x="7176711" y="3969568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52CB734-6C8E-48BB-BEFC-99323B0E81AE}"/>
              </a:ext>
            </a:extLst>
          </p:cNvPr>
          <p:cNvSpPr/>
          <p:nvPr/>
        </p:nvSpPr>
        <p:spPr bwMode="auto">
          <a:xfrm>
            <a:off x="8258856" y="4418807"/>
            <a:ext cx="795883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59CB4EEF-C741-4704-BA3B-E59845E1849E}"/>
              </a:ext>
            </a:extLst>
          </p:cNvPr>
          <p:cNvSpPr/>
          <p:nvPr/>
        </p:nvSpPr>
        <p:spPr bwMode="auto">
          <a:xfrm>
            <a:off x="7370144" y="2064900"/>
            <a:ext cx="1406162" cy="786493"/>
          </a:xfrm>
          <a:prstGeom prst="wedgeRoundRectCallout">
            <a:avLst>
              <a:gd name="adj1" fmla="val -26697"/>
              <a:gd name="adj2" fmla="val 119068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Lots of data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available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85683611-6694-4924-8181-6DBC68BDF0FE}"/>
              </a:ext>
            </a:extLst>
          </p:cNvPr>
          <p:cNvSpPr/>
          <p:nvPr/>
        </p:nvSpPr>
        <p:spPr bwMode="auto">
          <a:xfrm>
            <a:off x="2612457" y="2031280"/>
            <a:ext cx="2305921" cy="786493"/>
          </a:xfrm>
          <a:prstGeom prst="wedgeRoundRectCallout">
            <a:avLst>
              <a:gd name="adj1" fmla="val -37269"/>
              <a:gd name="adj2" fmla="val 17719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Sociology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hypothesis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Elderly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Social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Distancing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/>
              <a:t>(e.g. 3 </a:t>
            </a:r>
            <a:r>
              <a:rPr lang="fr-FR" sz="1100" dirty="0" err="1"/>
              <a:t>generations</a:t>
            </a:r>
            <a:r>
              <a:rPr lang="fr-FR" sz="1100" dirty="0"/>
              <a:t> </a:t>
            </a:r>
            <a:r>
              <a:rPr lang="fr-FR" sz="1100" dirty="0" err="1"/>
              <a:t>under</a:t>
            </a:r>
            <a:r>
              <a:rPr lang="fr-FR" sz="1100" dirty="0"/>
              <a:t> the </a:t>
            </a:r>
            <a:r>
              <a:rPr lang="fr-FR" sz="1100" dirty="0" err="1"/>
              <a:t>same</a:t>
            </a:r>
            <a:r>
              <a:rPr lang="fr-FR" sz="1100" dirty="0"/>
              <a:t> roof)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24363D-EA07-4C62-A6FA-C49CF7B22E35}"/>
              </a:ext>
            </a:extLst>
          </p:cNvPr>
          <p:cNvSpPr txBox="1"/>
          <p:nvPr/>
        </p:nvSpPr>
        <p:spPr>
          <a:xfrm>
            <a:off x="594515" y="805473"/>
            <a:ext cx="945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This </a:t>
            </a:r>
            <a:r>
              <a:rPr lang="fr-FR" sz="1400" i="1" dirty="0" err="1"/>
              <a:t>is</a:t>
            </a:r>
            <a:r>
              <a:rPr lang="fr-FR" sz="1400" i="1" dirty="0"/>
              <a:t> the </a:t>
            </a:r>
            <a:r>
              <a:rPr lang="fr-FR" sz="1400" i="1" dirty="0" err="1"/>
              <a:t>only</a:t>
            </a:r>
            <a:r>
              <a:rPr lang="fr-FR" sz="1400" i="1" dirty="0"/>
              <a:t> original part of </a:t>
            </a:r>
            <a:r>
              <a:rPr lang="fr-FR" sz="1400" i="1" dirty="0" err="1"/>
              <a:t>this</a:t>
            </a:r>
            <a:r>
              <a:rPr lang="fr-FR" sz="1400" i="1" dirty="0"/>
              <a:t> </a:t>
            </a:r>
            <a:r>
              <a:rPr lang="fr-FR" sz="1400" i="1" dirty="0" err="1"/>
              <a:t>naive</a:t>
            </a:r>
            <a:r>
              <a:rPr lang="fr-FR" sz="1400" i="1" dirty="0"/>
              <a:t> model </a:t>
            </a:r>
            <a:r>
              <a:rPr lang="fr-FR" sz="1400" dirty="0">
                <a:sym typeface="Wingdings" panose="05000000000000000000" pitchFamily="2" charset="2"/>
              </a:rPr>
              <a:t> Country population </a:t>
            </a:r>
            <a:r>
              <a:rPr lang="fr-FR" sz="1400" dirty="0" err="1">
                <a:sym typeface="Wingdings" panose="05000000000000000000" pitchFamily="2" charset="2"/>
              </a:rPr>
              <a:t>is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divided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three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age</a:t>
            </a:r>
            <a:r>
              <a:rPr lang="fr-FR" sz="1400" dirty="0">
                <a:sym typeface="Wingdings" panose="05000000000000000000" pitchFamily="2" charset="2"/>
              </a:rPr>
              <a:t> groups.</a:t>
            </a:r>
          </a:p>
          <a:p>
            <a:r>
              <a:rPr lang="fr-FR" sz="1400" dirty="0">
                <a:sym typeface="Wingdings" panose="05000000000000000000" pitchFamily="2" charset="2"/>
              </a:rPr>
              <a:t>This </a:t>
            </a:r>
            <a:r>
              <a:rPr lang="fr-FR" sz="1400" dirty="0" err="1">
                <a:sym typeface="Wingdings" panose="05000000000000000000" pitchFamily="2" charset="2"/>
              </a:rPr>
              <a:t>is</a:t>
            </a:r>
            <a:r>
              <a:rPr lang="fr-FR" sz="1400" dirty="0">
                <a:sym typeface="Wingdings" panose="05000000000000000000" pitchFamily="2" charset="2"/>
              </a:rPr>
              <a:t> the </a:t>
            </a:r>
            <a:r>
              <a:rPr lang="fr-FR" sz="1400" dirty="0" err="1">
                <a:sym typeface="Wingdings" panose="05000000000000000000" pitchFamily="2" charset="2"/>
              </a:rPr>
              <a:t>same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principle</a:t>
            </a:r>
            <a:r>
              <a:rPr lang="fr-FR" sz="1400" dirty="0">
                <a:sym typeface="Wingdings" panose="05000000000000000000" pitchFamily="2" charset="2"/>
              </a:rPr>
              <a:t> as </a:t>
            </a:r>
            <a:r>
              <a:rPr lang="fr-FR" sz="1400" dirty="0" err="1">
                <a:sym typeface="Wingdings" panose="05000000000000000000" pitchFamily="2" charset="2"/>
              </a:rPr>
              <a:t>Pasteur’s</a:t>
            </a:r>
            <a:r>
              <a:rPr lang="fr-FR" sz="1400" dirty="0">
                <a:sym typeface="Wingdings" panose="05000000000000000000" pitchFamily="2" charset="2"/>
              </a:rPr>
              <a:t> model </a:t>
            </a:r>
          </a:p>
          <a:p>
            <a:r>
              <a:rPr lang="fr-FR" sz="1400" dirty="0">
                <a:hlinkClick r:id="rId3"/>
              </a:rPr>
              <a:t>https://hal-pasteur.archives-ouvertes.fr/pasteur-02548181/document</a:t>
            </a:r>
            <a:r>
              <a:rPr lang="fr-FR" sz="1400" dirty="0">
                <a:sym typeface="Wingdings" panose="05000000000000000000" pitchFamily="2" charset="2"/>
              </a:rPr>
              <a:t>, </a:t>
            </a:r>
          </a:p>
          <a:p>
            <a:r>
              <a:rPr lang="fr-FR" sz="1400" dirty="0">
                <a:sym typeface="Wingdings" panose="05000000000000000000" pitchFamily="2" charset="2"/>
              </a:rPr>
              <a:t>… in a </a:t>
            </a:r>
            <a:r>
              <a:rPr lang="fr-FR" sz="1400" dirty="0" err="1">
                <a:sym typeface="Wingdings" panose="05000000000000000000" pitchFamily="2" charset="2"/>
              </a:rPr>
              <a:t>simplistic</a:t>
            </a:r>
            <a:r>
              <a:rPr lang="fr-FR" sz="1400" dirty="0">
                <a:sym typeface="Wingdings" panose="05000000000000000000" pitchFamily="2" charset="2"/>
              </a:rPr>
              <a:t> version (no </a:t>
            </a:r>
            <a:r>
              <a:rPr lang="fr-FR" sz="1400" dirty="0" err="1">
                <a:sym typeface="Wingdings" panose="05000000000000000000" pitchFamily="2" charset="2"/>
              </a:rPr>
              <a:t>regions</a:t>
            </a:r>
            <a:r>
              <a:rPr lang="fr-FR" sz="1400" dirty="0">
                <a:sym typeface="Wingdings" panose="05000000000000000000" pitchFamily="2" charset="2"/>
              </a:rPr>
              <a:t>, 3 </a:t>
            </a:r>
            <a:r>
              <a:rPr lang="fr-FR" sz="1400" dirty="0" err="1">
                <a:sym typeface="Wingdings" panose="05000000000000000000" pitchFamily="2" charset="2"/>
              </a:rPr>
              <a:t>age</a:t>
            </a:r>
            <a:r>
              <a:rPr lang="fr-FR" sz="1400" dirty="0">
                <a:sym typeface="Wingdings" panose="05000000000000000000" pitchFamily="2" charset="2"/>
              </a:rPr>
              <a:t> groups, and </a:t>
            </a:r>
            <a:r>
              <a:rPr lang="fr-FR" sz="1400" dirty="0" err="1">
                <a:sym typeface="Wingdings" panose="05000000000000000000" pitchFamily="2" charset="2"/>
              </a:rPr>
              <a:t>fixed</a:t>
            </a:r>
            <a:r>
              <a:rPr lang="fr-FR" sz="1400" dirty="0">
                <a:sym typeface="Wingdings" panose="05000000000000000000" pitchFamily="2" charset="2"/>
              </a:rPr>
              <a:t> duration for the </a:t>
            </a:r>
            <a:r>
              <a:rPr lang="fr-FR" sz="1400" dirty="0" err="1">
                <a:sym typeface="Wingdings" panose="05000000000000000000" pitchFamily="2" charset="2"/>
              </a:rPr>
              <a:t>steps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previous</a:t>
            </a:r>
            <a:r>
              <a:rPr lang="fr-FR" sz="1400" dirty="0">
                <a:sym typeface="Wingdings" panose="05000000000000000000" pitchFamily="2" charset="2"/>
              </a:rPr>
              <a:t> slide)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261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/>
              <a:t>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4254F-A6CC-44B1-B933-A7B7FA2AB620}"/>
              </a:ext>
            </a:extLst>
          </p:cNvPr>
          <p:cNvSpPr/>
          <p:nvPr/>
        </p:nvSpPr>
        <p:spPr>
          <a:xfrm>
            <a:off x="715963" y="1399106"/>
            <a:ext cx="78861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Humans bodies are the same everywhere in Europe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contagion and death rates are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no overload is present, </a:t>
            </a:r>
            <a:r>
              <a:rPr lang="en-US" b="1" dirty="0"/>
              <a:t>European hospital should do a similar job at curing the sick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combination of the two says that </a:t>
            </a:r>
            <a:r>
              <a:rPr lang="en-US" dirty="0" err="1"/>
              <a:t>dM</a:t>
            </a:r>
            <a:r>
              <a:rPr lang="en-US" dirty="0"/>
              <a:t>/dC</a:t>
            </a:r>
            <a:r>
              <a:rPr lang="en-US" baseline="-25000" dirty="0"/>
              <a:t>-6</a:t>
            </a:r>
            <a:r>
              <a:rPr lang="en-US" dirty="0"/>
              <a:t> should be more-or-less the same (without hospital congestion)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Testing, when largely available, should detect all phase2 patients</a:t>
            </a:r>
            <a:r>
              <a:rPr lang="en-US" dirty="0"/>
              <a:t> (Germany)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Propagation follows a SEIR model </a:t>
            </a:r>
            <a:r>
              <a:rPr lang="en-US" dirty="0"/>
              <a:t>: infections is the product of the susceptible population, the contagious rate, the frequency of contact and the virality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Confinement reduces the number of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data gives a sense of what is achievable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death rise when hospitals are too crowded (congestion factor)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quite visible on M/C</a:t>
            </a:r>
            <a:r>
              <a:rPr lang="en-US" baseline="-25000" dirty="0"/>
              <a:t>-6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EHPAD deaths come from a fraction of the “sick at home”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not enough data to create a proper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/>
              <a:t>Tuning Protocol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91ED7-36FE-4EA8-8582-765DC9CC63E7}"/>
              </a:ext>
            </a:extLst>
          </p:cNvPr>
          <p:cNvSpPr/>
          <p:nvPr/>
        </p:nvSpPr>
        <p:spPr>
          <a:xfrm>
            <a:off x="715963" y="1215241"/>
            <a:ext cx="74506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First step (no confinement, no virality)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create the seed population for the first week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classical retro-propagation computation assuming constant exponential rate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exponential rate is adjusted to reflect the case history of first 3 weeks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Second step: adjust virality factor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Adjust to reflect case growth before confinement effect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Third step: adjust confinement factor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Adjust to reflect observed case growth.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Fourth Step: adjust death model parameter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Hospital deaths: Congestion should be adjusted to reflect death tolls.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EHPAD deaths:  same, when EHPAD death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16299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en-ZA"/>
              <a:t>Main Sources </a:t>
            </a:r>
            <a:r>
              <a:rPr lang="en-ZA" sz="1400"/>
              <a:t>(more on the Google doc)</a:t>
            </a:r>
            <a:endParaRPr lang="en-Z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4BBE2A-D4BC-4584-866B-E46FA60DE153}"/>
              </a:ext>
            </a:extLst>
          </p:cNvPr>
          <p:cNvSpPr txBox="1"/>
          <p:nvPr/>
        </p:nvSpPr>
        <p:spPr>
          <a:xfrm>
            <a:off x="830903" y="903288"/>
            <a:ext cx="80272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Data (Cases &amp; Deaths) is captured from </a:t>
            </a:r>
            <a:r>
              <a:rPr lang="en-ZA" sz="1200" dirty="0" err="1"/>
              <a:t>Wikepedia</a:t>
            </a:r>
            <a:r>
              <a:rPr lang="en-ZA" sz="1200" dirty="0"/>
              <a:t>, with additional sources</a:t>
            </a:r>
          </a:p>
          <a:p>
            <a:pPr lvl="1"/>
            <a:r>
              <a:rPr lang="en-ZA" sz="1200" u="sng" dirty="0">
                <a:hlinkClick r:id="rId3"/>
              </a:rPr>
              <a:t>https://www.worldometers.info/coronavirus/country/italy/</a:t>
            </a:r>
            <a:endParaRPr lang="en-ZA" sz="1050" b="0" dirty="0">
              <a:effectLst/>
            </a:endParaRPr>
          </a:p>
          <a:p>
            <a:pPr lvl="1"/>
            <a:r>
              <a:rPr lang="en-ZA" sz="1200" u="sng" dirty="0">
                <a:hlinkClick r:id="rId4"/>
              </a:rPr>
              <a:t>https://www.worldometers.info/coronavirus/country/germany/</a:t>
            </a:r>
            <a:endParaRPr lang="en-ZA" sz="1050" b="0" dirty="0">
              <a:effectLst/>
            </a:endParaRPr>
          </a:p>
          <a:p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Testing rates:</a:t>
            </a:r>
            <a:br>
              <a:rPr lang="en-ZA" sz="1200" dirty="0"/>
            </a:br>
            <a:r>
              <a:rPr lang="en-ZA" sz="1200" u="sng" dirty="0">
                <a:hlinkClick r:id="rId5"/>
              </a:rPr>
              <a:t>https://www.ft.com/content/6a8d66a4-5862-4937-8d53-b2d10794e795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Sociology of contacts:</a:t>
            </a:r>
            <a:br>
              <a:rPr lang="en-ZA" sz="1200" dirty="0"/>
            </a:br>
            <a:r>
              <a:rPr lang="en-ZA" sz="1200" dirty="0">
                <a:hlinkClick r:id="rId6"/>
              </a:rPr>
              <a:t>https://www.aa.com.tr/en/europe/what-s-behind-germanys-low-coronavirus-death-rate/1786296</a:t>
            </a:r>
            <a:br>
              <a:rPr lang="en-ZA" sz="1200" dirty="0"/>
            </a:br>
            <a:r>
              <a:rPr lang="en-ZA" sz="1200" dirty="0">
                <a:hlinkClick r:id="rId7"/>
              </a:rPr>
              <a:t>https://www.lesechos.fr/monde/enjeux-internationaux/italie-les-raisons-dun-aussi-lourd-tribut-a-lepidemie-1188000?fbclid=IwAR2LIPwvzJICrOLdoi2Fi1AzCPZOCpL_KDd3V98RKZHKikdp2KsQ0gFF1Is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Case repartition by age:</a:t>
            </a:r>
            <a:br>
              <a:rPr lang="en-ZA" sz="1200" dirty="0"/>
            </a:br>
            <a:r>
              <a:rPr lang="en-ZA" sz="1200" dirty="0">
                <a:hlinkClick r:id="rId8"/>
              </a:rPr>
              <a:t>https://www.statista.com/statistics/1105465/coronavirus-covid-19-cases-age-group-germany/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Death repartition by age: </a:t>
            </a:r>
            <a:br>
              <a:rPr lang="en-ZA" sz="1200" dirty="0"/>
            </a:br>
            <a:r>
              <a:rPr lang="en-ZA" sz="1200" dirty="0">
                <a:hlinkClick r:id="rId9"/>
              </a:rPr>
              <a:t>https://www.worldometers.info/coronavirus/coronavirus-age-sex-demographics/</a:t>
            </a:r>
            <a:br>
              <a:rPr lang="en-ZA" sz="1200" dirty="0"/>
            </a:br>
            <a:r>
              <a:rPr lang="en-ZA" sz="1200" u="sng" dirty="0">
                <a:hlinkClick r:id="rId10"/>
              </a:rPr>
              <a:t>https://www.statista.com/statistics/1105512/coronavirus-covid-19-deaths-by-gender-germany/</a:t>
            </a:r>
            <a:endParaRPr lang="en-ZA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Asymptomatic rate (50%): </a:t>
            </a:r>
            <a:br>
              <a:rPr lang="en-ZA" sz="1200" dirty="0"/>
            </a:br>
            <a:r>
              <a:rPr lang="en-ZA" sz="1200" dirty="0">
                <a:hlinkClick r:id="rId11"/>
              </a:rPr>
              <a:t>https://edition.cnn.com/2020/04/01/europe/iceland-testing-coronavirus-intl/index.html?fbclid=IwAR1W_E_wuewOPRptrCPdiogW00Y14AIGY0dH1lj_EEg0VG3s6syIHFwRgVM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Reduction of contacts due to Confinement: </a:t>
            </a:r>
            <a:br>
              <a:rPr lang="en-ZA" sz="1200" dirty="0"/>
            </a:br>
            <a:r>
              <a:rPr lang="en-ZA" sz="1200" dirty="0">
                <a:hlinkClick r:id="rId12"/>
              </a:rPr>
              <a:t>https://www.google.com/covid19/mobility/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  <a:p>
            <a:r>
              <a:rPr lang="en-ZA" sz="1200" b="1" dirty="0"/>
              <a:t>To go further, read the Pasteur paper about their model </a:t>
            </a:r>
            <a:r>
              <a:rPr lang="en-ZA" sz="1200" dirty="0"/>
              <a:t>: </a:t>
            </a:r>
          </a:p>
          <a:p>
            <a:r>
              <a:rPr lang="en-ZA" sz="1050" dirty="0">
                <a:hlinkClick r:id="rId13"/>
              </a:rPr>
              <a:t>https://hal-pasteur.archives-ouvertes.fr/pasteur-02548181/document</a:t>
            </a:r>
            <a:endParaRPr lang="en-ZA" sz="1050" dirty="0"/>
          </a:p>
          <a:p>
            <a:pPr marL="228600" indent="-228600">
              <a:buAutoNum type="arabicParenBoth"/>
            </a:pPr>
            <a:r>
              <a:rPr lang="en-ZA" sz="1050" dirty="0"/>
              <a:t>Same overall principles</a:t>
            </a:r>
          </a:p>
          <a:p>
            <a:pPr marL="228600" indent="-228600">
              <a:buAutoNum type="arabicParenBoth"/>
            </a:pPr>
            <a:r>
              <a:rPr lang="en-ZA" sz="1050" dirty="0"/>
              <a:t>Lots of relevant data (Markov chain probabilities by age group)</a:t>
            </a:r>
          </a:p>
          <a:p>
            <a:pPr marL="228600" indent="-228600">
              <a:buAutoNum type="arabicParenBoth"/>
            </a:pPr>
            <a:r>
              <a:rPr lang="en-ZA" sz="1050" dirty="0"/>
              <a:t>Much more realistic modelling of step duration (for instance, Poisson distribution versus fixed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51753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0E80C-9410-4F5A-B362-C6154D68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Country-</a:t>
            </a:r>
            <a:r>
              <a:rPr lang="fr-FR" dirty="0" err="1"/>
              <a:t>specific</a:t>
            </a:r>
            <a:r>
              <a:rPr lang="fr-FR" dirty="0"/>
              <a:t> Tuning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67AB-BB13-4E6E-B032-1987C51A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58" y="902835"/>
            <a:ext cx="8300803" cy="5196114"/>
          </a:xfrm>
        </p:spPr>
        <p:txBody>
          <a:bodyPr/>
          <a:lstStyle/>
          <a:p>
            <a:r>
              <a:rPr lang="en-US" sz="1600" dirty="0"/>
              <a:t>France</a:t>
            </a:r>
          </a:p>
          <a:p>
            <a:pPr lvl="1"/>
            <a:r>
              <a:rPr lang="en-US" sz="1400" dirty="0"/>
              <a:t>Confinement : 14% of previous social contacts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 is adjusted from 4 to 0.5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Hospital congestion reflects what was seen in the D/C-6 mortality rate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Italy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age-dependent probability of contagion is adjusted to reflect what we know from sociology (cf. previous slide &amp; appendix)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There is no need to differentiate anything else (considering the age distribution) to retrofit the data (no hypothesis is made that Italy healthcare is less efficient)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Germany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Same about age-dependent probability adjustment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Assume that all sick cases are tested (approx. 5 times more cases detected for the same sick population) – explains most of Case/Death ratio discrepancy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Less hospital congestion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Test &amp; Isolation : Patients that are tested positive are assumed to be isolated. It does not make much difference during the growth phase (exponential) but it helps when COVID contagion slows down.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USA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initial population reflects the very high growth that was observed in March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Adjusting the confinement factor yields a congestion at 20% which is definitely lower than France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021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Simplistic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1FCDC6F-2310-4484-B041-D2E04CCB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82" y="1676093"/>
            <a:ext cx="8015808" cy="479349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9B47C4-786E-4F20-BE88-3E21198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5555"/>
              </p:ext>
            </p:extLst>
          </p:nvPr>
        </p:nvGraphicFramePr>
        <p:xfrm>
          <a:off x="3552669" y="237222"/>
          <a:ext cx="5486402" cy="1332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36">
                  <a:extLst>
                    <a:ext uri="{9D8B030D-6E8A-4147-A177-3AD203B41FA5}">
                      <a16:colId xmlns:a16="http://schemas.microsoft.com/office/drawing/2014/main" val="3208265140"/>
                    </a:ext>
                  </a:extLst>
                </a:gridCol>
                <a:gridCol w="432568">
                  <a:extLst>
                    <a:ext uri="{9D8B030D-6E8A-4147-A177-3AD203B41FA5}">
                      <a16:colId xmlns:a16="http://schemas.microsoft.com/office/drawing/2014/main" val="564196850"/>
                    </a:ext>
                  </a:extLst>
                </a:gridCol>
                <a:gridCol w="383903">
                  <a:extLst>
                    <a:ext uri="{9D8B030D-6E8A-4147-A177-3AD203B41FA5}">
                      <a16:colId xmlns:a16="http://schemas.microsoft.com/office/drawing/2014/main" val="1811522673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350967140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4382117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839589982"/>
                    </a:ext>
                  </a:extLst>
                </a:gridCol>
                <a:gridCol w="382102">
                  <a:extLst>
                    <a:ext uri="{9D8B030D-6E8A-4147-A177-3AD203B41FA5}">
                      <a16:colId xmlns:a16="http://schemas.microsoft.com/office/drawing/2014/main" val="2611166114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1668451108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45183106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3698592661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743486161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1204719519"/>
                    </a:ext>
                  </a:extLst>
                </a:gridCol>
                <a:gridCol w="346054">
                  <a:extLst>
                    <a:ext uri="{9D8B030D-6E8A-4147-A177-3AD203B41FA5}">
                      <a16:colId xmlns:a16="http://schemas.microsoft.com/office/drawing/2014/main" val="3567775000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1707440120"/>
                    </a:ext>
                  </a:extLst>
                </a:gridCol>
              </a:tblGrid>
              <a:tr h="23018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Weekly extract to tune the France model on observables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700720857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652432141"/>
                  </a:ext>
                </a:extLst>
              </a:tr>
              <a:tr h="100177"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 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08/03/2020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15/03/2020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22/03/2020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29/03/2020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05/04/2020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12/04/2020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19/04/2020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26/04/2020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03/05/2020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10/05/2020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17/05/2020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24/05/2020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31/05/2020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3169805292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Observed cases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44,5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70,4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112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344549356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cummul hostpital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953457245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Real death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18,2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1204244189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cases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40,1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69,3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95,1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111,733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126,1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137,2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146,1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153,2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158,9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163,0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1034954740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hopital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10,2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24,3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41,5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56,6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66,0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74,1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80,2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85,0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88,8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91,8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93,9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779029843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deaths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0,583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1,088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3,366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8,535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14,667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19,067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21,558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23,430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25,249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26,513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27,505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28,296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340061142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EHPAD deaths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0,000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5,117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7,116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8,241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9,087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412567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86388"/>
      </p:ext>
    </p:extLst>
  </p:cSld>
  <p:clrMapOvr>
    <a:masterClrMapping/>
  </p:clrMapOvr>
</p:sld>
</file>

<file path=ppt/theme/theme1.xml><?xml version="1.0" encoding="utf-8"?>
<a:theme xmlns:a="http://schemas.openxmlformats.org/drawingml/2006/main" name="2_InnovationCOMSIMars0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InnovationCOMSIMars0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InnovationCOMSIMars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COMSIMars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InnovationCOMSIMars05</Template>
  <TotalTime>68013</TotalTime>
  <Words>1602</Words>
  <Application>Microsoft Office PowerPoint</Application>
  <PresentationFormat>Affichage à l'écran (4:3)</PresentationFormat>
  <Paragraphs>282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2_InnovationCOMSIMars05</vt:lpstr>
      <vt:lpstr>COVID Simplistic Model</vt:lpstr>
      <vt:lpstr>Outline</vt:lpstr>
      <vt:lpstr>Simplistic COVID Model </vt:lpstr>
      <vt:lpstr>Sociology and Age Groups</vt:lpstr>
      <vt:lpstr>Assumptions</vt:lpstr>
      <vt:lpstr>Tuning Protocol</vt:lpstr>
      <vt:lpstr>Main Sources (more on the Google doc)</vt:lpstr>
      <vt:lpstr>Country-specific Tuning </vt:lpstr>
      <vt:lpstr>Simplistic Results</vt:lpstr>
      <vt:lpstr>Concluding Thoughts</vt:lpstr>
      <vt:lpstr>Key graphs that have influenced this model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SIFOA - 2006</dc:title>
  <dc:creator>Yves Caseau</dc:creator>
  <cp:lastModifiedBy>Yves Caseau</cp:lastModifiedBy>
  <cp:revision>193</cp:revision>
  <cp:lastPrinted>2013-02-20T06:05:06Z</cp:lastPrinted>
  <dcterms:created xsi:type="dcterms:W3CDTF">2005-09-11T13:11:18Z</dcterms:created>
  <dcterms:modified xsi:type="dcterms:W3CDTF">2020-04-24T15:55:47Z</dcterms:modified>
</cp:coreProperties>
</file>