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1"/>
  </p:sldMasterIdLst>
  <p:notesMasterIdLst>
    <p:notesMasterId r:id="rId13"/>
  </p:notesMasterIdLst>
  <p:handoutMasterIdLst>
    <p:handoutMasterId r:id="rId14"/>
  </p:handoutMasterIdLst>
  <p:sldIdLst>
    <p:sldId id="329" r:id="rId2"/>
    <p:sldId id="586" r:id="rId3"/>
    <p:sldId id="582" r:id="rId4"/>
    <p:sldId id="625" r:id="rId5"/>
    <p:sldId id="626" r:id="rId6"/>
    <p:sldId id="627" r:id="rId7"/>
    <p:sldId id="629" r:id="rId8"/>
    <p:sldId id="632" r:id="rId9"/>
    <p:sldId id="628" r:id="rId10"/>
    <p:sldId id="630" r:id="rId11"/>
    <p:sldId id="631" r:id="rId12"/>
  </p:sldIdLst>
  <p:sldSz cx="9144000" cy="6858000" type="screen4x3"/>
  <p:notesSz cx="6797675" cy="992822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4DFFA"/>
    <a:srgbClr val="A8CBF6"/>
    <a:srgbClr val="0066FF"/>
    <a:srgbClr val="008000"/>
    <a:srgbClr val="FDB1EF"/>
    <a:srgbClr val="1BC3D5"/>
    <a:srgbClr val="FF9933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4937" autoAdjust="0"/>
    <p:restoredTop sz="90592" autoAdjust="0"/>
  </p:normalViewPr>
  <p:slideViewPr>
    <p:cSldViewPr snapToGrid="0">
      <p:cViewPr varScale="1">
        <p:scale>
          <a:sx n="128" d="100"/>
          <a:sy n="128" d="100"/>
        </p:scale>
        <p:origin x="534" y="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68" y="182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-2010" y="-108"/>
      </p:cViewPr>
      <p:guideLst>
        <p:guide orient="horz" pos="3127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0E447C25-50CE-4AA3-969B-A7B970C42161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3488" y="9466263"/>
            <a:ext cx="2927350" cy="4619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72" tIns="45788" rIns="91572" bIns="45788" numCol="1" anchor="b" anchorCtr="0" compatLnSpc="1">
            <a:prstTxWarp prst="textNoShape">
              <a:avLst/>
            </a:prstTxWarp>
          </a:bodyPr>
          <a:lstStyle>
            <a:lvl1pPr algn="r" defTabSz="912813" eaLnBrk="0" hangingPunct="0">
              <a:defRPr sz="1200">
                <a:latin typeface="Arial" panose="020B0604020202020204" pitchFamily="34" charset="0"/>
              </a:defRPr>
            </a:lvl1pPr>
          </a:lstStyle>
          <a:p>
            <a:fld id="{14FAFF15-955C-4088-B8A0-C081D46A2396}" type="slidenum">
              <a:rPr lang="fr-FR" altLang="fr-FR"/>
              <a:pPr/>
              <a:t>‹N°›</a:t>
            </a:fld>
            <a:endParaRPr lang="fr-FR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EDAC5EE3-BE8D-4640-ACF5-B559EE6AD29B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87438" y="873125"/>
            <a:ext cx="4624387" cy="34671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F6644959-3D45-4308-8B97-A31464BD560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1550" y="4718050"/>
            <a:ext cx="5340350" cy="4462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6340" tIns="48171" rIns="96340" bIns="4817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9509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76250" algn="l" defTabSz="9509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50913" algn="l" defTabSz="9509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427163" algn="l" defTabSz="9509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901825" algn="l" defTabSz="9509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E06A1A3C-74CC-4E7A-A96E-9B1F4B70CD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29D5AD73-4E3A-4C22-B469-2A38F62BBA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Espace réservé de l'image des diapositives 1">
            <a:extLst>
              <a:ext uri="{FF2B5EF4-FFF2-40B4-BE49-F238E27FC236}">
                <a16:creationId xmlns:a16="http://schemas.microsoft.com/office/drawing/2014/main" id="{D6331C10-DAC9-42D4-9523-976610A5CD5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Espace réservé des commentaires 2">
            <a:extLst>
              <a:ext uri="{FF2B5EF4-FFF2-40B4-BE49-F238E27FC236}">
                <a16:creationId xmlns:a16="http://schemas.microsoft.com/office/drawing/2014/main" id="{AF2FB46C-1D10-478C-A21C-FDEBDBA036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Espace réservé de l'image des diapositives 1">
            <a:extLst>
              <a:ext uri="{FF2B5EF4-FFF2-40B4-BE49-F238E27FC236}">
                <a16:creationId xmlns:a16="http://schemas.microsoft.com/office/drawing/2014/main" id="{DF97DC2C-427D-41CF-8702-AFD5DF77134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Espace réservé des commentaires 2">
            <a:extLst>
              <a:ext uri="{FF2B5EF4-FFF2-40B4-BE49-F238E27FC236}">
                <a16:creationId xmlns:a16="http://schemas.microsoft.com/office/drawing/2014/main" id="{AD26683B-4313-436B-B97F-C1EE5C8ED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r-FR" altLang="fr-FR"/>
              <a:t>innovation digitale / lean startup /</a:t>
            </a:r>
            <a:br>
              <a:rPr lang="fr-FR" altLang="fr-FR"/>
            </a:br>
            <a:r>
              <a:rPr lang="fr-FR" altLang="fr-FR"/>
              <a:t>agile / lean SW Factory</a:t>
            </a:r>
            <a:br>
              <a:rPr lang="fr-FR" altLang="fr-FR"/>
            </a:br>
            <a:r>
              <a:rPr lang="fr-FR" altLang="fr-FR"/>
              <a:t>Cloud Computing</a:t>
            </a:r>
            <a:br>
              <a:rPr lang="fr-FR" altLang="fr-FR"/>
            </a:br>
            <a:r>
              <a:rPr lang="fr-FR" altLang="fr-FR"/>
              <a:t>MapReduce &amp; massive parallel</a:t>
            </a:r>
            <a:br>
              <a:rPr lang="fr-FR" altLang="fr-FR"/>
            </a:br>
            <a:r>
              <a:rPr lang="fr-FR" altLang="fr-FR"/>
              <a:t>Big Data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Espace réservé de l'image des diapositives 1">
            <a:extLst>
              <a:ext uri="{FF2B5EF4-FFF2-40B4-BE49-F238E27FC236}">
                <a16:creationId xmlns:a16="http://schemas.microsoft.com/office/drawing/2014/main" id="{DF97DC2C-427D-41CF-8702-AFD5DF77134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Espace réservé des commentaires 2">
            <a:extLst>
              <a:ext uri="{FF2B5EF4-FFF2-40B4-BE49-F238E27FC236}">
                <a16:creationId xmlns:a16="http://schemas.microsoft.com/office/drawing/2014/main" id="{AD26683B-4313-436B-B97F-C1EE5C8ED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fr-FR" dirty="0"/>
          </a:p>
        </p:txBody>
      </p:sp>
    </p:spTree>
    <p:extLst>
      <p:ext uri="{BB962C8B-B14F-4D97-AF65-F5344CB8AC3E}">
        <p14:creationId xmlns:p14="http://schemas.microsoft.com/office/powerpoint/2010/main" val="7840115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Espace réservé de l'image des diapositives 1">
            <a:extLst>
              <a:ext uri="{FF2B5EF4-FFF2-40B4-BE49-F238E27FC236}">
                <a16:creationId xmlns:a16="http://schemas.microsoft.com/office/drawing/2014/main" id="{DF97DC2C-427D-41CF-8702-AFD5DF77134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Espace réservé des commentaires 2">
            <a:extLst>
              <a:ext uri="{FF2B5EF4-FFF2-40B4-BE49-F238E27FC236}">
                <a16:creationId xmlns:a16="http://schemas.microsoft.com/office/drawing/2014/main" id="{AD26683B-4313-436B-B97F-C1EE5C8ED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r-FR" altLang="fr-FR"/>
              <a:t>innovation digitale / lean startup /</a:t>
            </a:r>
            <a:br>
              <a:rPr lang="fr-FR" altLang="fr-FR"/>
            </a:br>
            <a:r>
              <a:rPr lang="fr-FR" altLang="fr-FR"/>
              <a:t>agile / lean SW Factory</a:t>
            </a:r>
            <a:br>
              <a:rPr lang="fr-FR" altLang="fr-FR"/>
            </a:br>
            <a:r>
              <a:rPr lang="fr-FR" altLang="fr-FR"/>
              <a:t>Cloud Computing</a:t>
            </a:r>
            <a:br>
              <a:rPr lang="fr-FR" altLang="fr-FR"/>
            </a:br>
            <a:r>
              <a:rPr lang="fr-FR" altLang="fr-FR"/>
              <a:t>MapReduce &amp; massive parallel</a:t>
            </a:r>
            <a:br>
              <a:rPr lang="fr-FR" altLang="fr-FR"/>
            </a:br>
            <a:r>
              <a:rPr lang="fr-FR" altLang="fr-FR"/>
              <a:t>Big Data</a:t>
            </a:r>
          </a:p>
        </p:txBody>
      </p:sp>
    </p:spTree>
    <p:extLst>
      <p:ext uri="{BB962C8B-B14F-4D97-AF65-F5344CB8AC3E}">
        <p14:creationId xmlns:p14="http://schemas.microsoft.com/office/powerpoint/2010/main" val="4511530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Espace réservé de l'image des diapositives 1">
            <a:extLst>
              <a:ext uri="{FF2B5EF4-FFF2-40B4-BE49-F238E27FC236}">
                <a16:creationId xmlns:a16="http://schemas.microsoft.com/office/drawing/2014/main" id="{DF97DC2C-427D-41CF-8702-AFD5DF77134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Espace réservé des commentaires 2">
            <a:extLst>
              <a:ext uri="{FF2B5EF4-FFF2-40B4-BE49-F238E27FC236}">
                <a16:creationId xmlns:a16="http://schemas.microsoft.com/office/drawing/2014/main" id="{AD26683B-4313-436B-B97F-C1EE5C8ED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r-FR" altLang="fr-FR"/>
              <a:t>innovation digitale / lean startup /</a:t>
            </a:r>
            <a:br>
              <a:rPr lang="fr-FR" altLang="fr-FR"/>
            </a:br>
            <a:r>
              <a:rPr lang="fr-FR" altLang="fr-FR"/>
              <a:t>agile / lean SW Factory</a:t>
            </a:r>
            <a:br>
              <a:rPr lang="fr-FR" altLang="fr-FR"/>
            </a:br>
            <a:r>
              <a:rPr lang="fr-FR" altLang="fr-FR"/>
              <a:t>Cloud Computing</a:t>
            </a:r>
            <a:br>
              <a:rPr lang="fr-FR" altLang="fr-FR"/>
            </a:br>
            <a:r>
              <a:rPr lang="fr-FR" altLang="fr-FR"/>
              <a:t>MapReduce &amp; massive parallel</a:t>
            </a:r>
            <a:br>
              <a:rPr lang="fr-FR" altLang="fr-FR"/>
            </a:br>
            <a:r>
              <a:rPr lang="fr-FR" altLang="fr-FR"/>
              <a:t>Big Data</a:t>
            </a:r>
          </a:p>
        </p:txBody>
      </p:sp>
    </p:spTree>
    <p:extLst>
      <p:ext uri="{BB962C8B-B14F-4D97-AF65-F5344CB8AC3E}">
        <p14:creationId xmlns:p14="http://schemas.microsoft.com/office/powerpoint/2010/main" val="9616532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Espace réservé de l'image des diapositives 1">
            <a:extLst>
              <a:ext uri="{FF2B5EF4-FFF2-40B4-BE49-F238E27FC236}">
                <a16:creationId xmlns:a16="http://schemas.microsoft.com/office/drawing/2014/main" id="{DF97DC2C-427D-41CF-8702-AFD5DF77134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Espace réservé des commentaires 2">
            <a:extLst>
              <a:ext uri="{FF2B5EF4-FFF2-40B4-BE49-F238E27FC236}">
                <a16:creationId xmlns:a16="http://schemas.microsoft.com/office/drawing/2014/main" id="{AD26683B-4313-436B-B97F-C1EE5C8ED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r-FR" altLang="fr-FR"/>
              <a:t>innovation digitale / lean startup /</a:t>
            </a:r>
            <a:br>
              <a:rPr lang="fr-FR" altLang="fr-FR"/>
            </a:br>
            <a:r>
              <a:rPr lang="fr-FR" altLang="fr-FR"/>
              <a:t>agile / lean SW Factory</a:t>
            </a:r>
            <a:br>
              <a:rPr lang="fr-FR" altLang="fr-FR"/>
            </a:br>
            <a:r>
              <a:rPr lang="fr-FR" altLang="fr-FR"/>
              <a:t>Cloud Computing</a:t>
            </a:r>
            <a:br>
              <a:rPr lang="fr-FR" altLang="fr-FR"/>
            </a:br>
            <a:r>
              <a:rPr lang="fr-FR" altLang="fr-FR"/>
              <a:t>MapReduce &amp; massive parallel</a:t>
            </a:r>
            <a:br>
              <a:rPr lang="fr-FR" altLang="fr-FR"/>
            </a:br>
            <a:r>
              <a:rPr lang="fr-FR" altLang="fr-FR"/>
              <a:t>Big Data</a:t>
            </a:r>
          </a:p>
        </p:txBody>
      </p:sp>
    </p:spTree>
    <p:extLst>
      <p:ext uri="{BB962C8B-B14F-4D97-AF65-F5344CB8AC3E}">
        <p14:creationId xmlns:p14="http://schemas.microsoft.com/office/powerpoint/2010/main" val="2092740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Espace réservé de l'image des diapositives 1">
            <a:extLst>
              <a:ext uri="{FF2B5EF4-FFF2-40B4-BE49-F238E27FC236}">
                <a16:creationId xmlns:a16="http://schemas.microsoft.com/office/drawing/2014/main" id="{DF97DC2C-427D-41CF-8702-AFD5DF77134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Espace réservé des commentaires 2">
            <a:extLst>
              <a:ext uri="{FF2B5EF4-FFF2-40B4-BE49-F238E27FC236}">
                <a16:creationId xmlns:a16="http://schemas.microsoft.com/office/drawing/2014/main" id="{AD26683B-4313-436B-B97F-C1EE5C8ED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r-FR" altLang="fr-FR"/>
              <a:t>innovation digitale / lean startup /</a:t>
            </a:r>
            <a:br>
              <a:rPr lang="fr-FR" altLang="fr-FR"/>
            </a:br>
            <a:r>
              <a:rPr lang="fr-FR" altLang="fr-FR"/>
              <a:t>agile / lean SW Factory</a:t>
            </a:r>
            <a:br>
              <a:rPr lang="fr-FR" altLang="fr-FR"/>
            </a:br>
            <a:r>
              <a:rPr lang="fr-FR" altLang="fr-FR"/>
              <a:t>Cloud Computing</a:t>
            </a:r>
            <a:br>
              <a:rPr lang="fr-FR" altLang="fr-FR"/>
            </a:br>
            <a:r>
              <a:rPr lang="fr-FR" altLang="fr-FR"/>
              <a:t>MapReduce &amp; massive parallel</a:t>
            </a:r>
            <a:br>
              <a:rPr lang="fr-FR" altLang="fr-FR"/>
            </a:br>
            <a:r>
              <a:rPr lang="fr-FR" altLang="fr-FR"/>
              <a:t>Big Data</a:t>
            </a:r>
          </a:p>
        </p:txBody>
      </p:sp>
    </p:spTree>
    <p:extLst>
      <p:ext uri="{BB962C8B-B14F-4D97-AF65-F5344CB8AC3E}">
        <p14:creationId xmlns:p14="http://schemas.microsoft.com/office/powerpoint/2010/main" val="32504911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Espace réservé de l'image des diapositives 1">
            <a:extLst>
              <a:ext uri="{FF2B5EF4-FFF2-40B4-BE49-F238E27FC236}">
                <a16:creationId xmlns:a16="http://schemas.microsoft.com/office/drawing/2014/main" id="{DF97DC2C-427D-41CF-8702-AFD5DF77134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Espace réservé des commentaires 2">
            <a:extLst>
              <a:ext uri="{FF2B5EF4-FFF2-40B4-BE49-F238E27FC236}">
                <a16:creationId xmlns:a16="http://schemas.microsoft.com/office/drawing/2014/main" id="{AD26683B-4313-436B-B97F-C1EE5C8ED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r-FR" altLang="fr-FR" dirty="0"/>
              <a:t>innovation digitale / </a:t>
            </a:r>
            <a:r>
              <a:rPr lang="fr-FR" altLang="fr-FR" dirty="0" err="1"/>
              <a:t>lean</a:t>
            </a:r>
            <a:r>
              <a:rPr lang="fr-FR" altLang="fr-FR" dirty="0"/>
              <a:t> startup /</a:t>
            </a:r>
            <a:br>
              <a:rPr lang="fr-FR" altLang="fr-FR" dirty="0"/>
            </a:br>
            <a:r>
              <a:rPr lang="fr-FR" altLang="fr-FR" dirty="0"/>
              <a:t>agile / </a:t>
            </a:r>
            <a:r>
              <a:rPr lang="fr-FR" altLang="fr-FR" dirty="0" err="1"/>
              <a:t>lean</a:t>
            </a:r>
            <a:r>
              <a:rPr lang="fr-FR" altLang="fr-FR" dirty="0"/>
              <a:t> SW </a:t>
            </a:r>
            <a:r>
              <a:rPr lang="fr-FR" altLang="fr-FR" dirty="0" err="1"/>
              <a:t>Factory</a:t>
            </a:r>
            <a:br>
              <a:rPr lang="fr-FR" altLang="fr-FR" dirty="0"/>
            </a:br>
            <a:r>
              <a:rPr lang="fr-FR" altLang="fr-FR" dirty="0"/>
              <a:t>Cloud </a:t>
            </a:r>
            <a:r>
              <a:rPr lang="fr-FR" altLang="fr-FR" dirty="0" err="1"/>
              <a:t>Computing</a:t>
            </a:r>
            <a:br>
              <a:rPr lang="fr-FR" altLang="fr-FR" dirty="0"/>
            </a:br>
            <a:r>
              <a:rPr lang="fr-FR" altLang="fr-FR" dirty="0"/>
              <a:t>MapReduce &amp; massive </a:t>
            </a:r>
            <a:r>
              <a:rPr lang="fr-FR" altLang="fr-FR" dirty="0" err="1"/>
              <a:t>parallel</a:t>
            </a:r>
            <a:br>
              <a:rPr lang="fr-FR" altLang="fr-FR" dirty="0"/>
            </a:br>
            <a:r>
              <a:rPr lang="fr-FR" altLang="fr-FR" dirty="0"/>
              <a:t>Big Data</a:t>
            </a:r>
          </a:p>
        </p:txBody>
      </p:sp>
    </p:spTree>
    <p:extLst>
      <p:ext uri="{BB962C8B-B14F-4D97-AF65-F5344CB8AC3E}">
        <p14:creationId xmlns:p14="http://schemas.microsoft.com/office/powerpoint/2010/main" val="3317001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72886" y="195943"/>
            <a:ext cx="7772400" cy="762000"/>
          </a:xfrm>
        </p:spPr>
        <p:txBody>
          <a:bodyPr/>
          <a:lstStyle>
            <a:lvl1pPr algn="l">
              <a:defRPr sz="2400"/>
            </a:lvl1pPr>
          </a:lstStyle>
          <a:p>
            <a:r>
              <a:rPr lang="fr-FR" dirty="0"/>
              <a:t>Cliquez pour modifier le style du titre du masque</a:t>
            </a:r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685800" y="1117600"/>
            <a:ext cx="7772400" cy="5196114"/>
          </a:xfrm>
          <a:noFill/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61222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6D65F1E-4366-4EFA-B8DD-08B2F90B88BE}"/>
              </a:ext>
            </a:extLst>
          </p:cNvPr>
          <p:cNvSpPr/>
          <p:nvPr userDrawn="1"/>
        </p:nvSpPr>
        <p:spPr bwMode="auto">
          <a:xfrm>
            <a:off x="0" y="0"/>
            <a:ext cx="652463" cy="6858000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0" scaled="0"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fr-FR"/>
          </a:p>
        </p:txBody>
      </p:sp>
      <p:grpSp>
        <p:nvGrpSpPr>
          <p:cNvPr id="5" name="Group 5">
            <a:extLst>
              <a:ext uri="{FF2B5EF4-FFF2-40B4-BE49-F238E27FC236}">
                <a16:creationId xmlns:a16="http://schemas.microsoft.com/office/drawing/2014/main" id="{094328EF-7703-472B-A179-9CDE32C6FB56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07950" y="115888"/>
            <a:ext cx="441325" cy="457200"/>
            <a:chOff x="992" y="1972"/>
            <a:chExt cx="1952" cy="1968"/>
          </a:xfrm>
        </p:grpSpPr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CDD6031E-E6A9-40C4-9F08-968B1A848138}"/>
                </a:ext>
              </a:extLst>
            </p:cNvPr>
            <p:cNvGrpSpPr>
              <a:grpSpLocks/>
            </p:cNvGrpSpPr>
            <p:nvPr/>
          </p:nvGrpSpPr>
          <p:grpSpPr bwMode="auto">
            <a:xfrm rot="-583414">
              <a:off x="2032" y="2069"/>
              <a:ext cx="910" cy="929"/>
              <a:chOff x="1966" y="2137"/>
              <a:chExt cx="910" cy="929"/>
            </a:xfrm>
          </p:grpSpPr>
          <p:sp>
            <p:nvSpPr>
              <p:cNvPr id="32" name="Arc 7">
                <a:extLst>
                  <a:ext uri="{FF2B5EF4-FFF2-40B4-BE49-F238E27FC236}">
                    <a16:creationId xmlns:a16="http://schemas.microsoft.com/office/drawing/2014/main" id="{E16B518A-6C09-46DA-9D1B-C8B9D3035F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4" y="2136"/>
                <a:ext cx="899" cy="909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>
                <a:solidFill>
                  <a:srgbClr val="06CFD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3" name="Arc 8">
                <a:extLst>
                  <a:ext uri="{FF2B5EF4-FFF2-40B4-BE49-F238E27FC236}">
                    <a16:creationId xmlns:a16="http://schemas.microsoft.com/office/drawing/2014/main" id="{37F3D2AB-09AA-4C2B-8F6E-12C035F34E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67" y="2388"/>
                <a:ext cx="639" cy="629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>
                <a:solidFill>
                  <a:srgbClr val="06CFD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4" name="Line 9">
                <a:extLst>
                  <a:ext uri="{FF2B5EF4-FFF2-40B4-BE49-F238E27FC236}">
                    <a16:creationId xmlns:a16="http://schemas.microsoft.com/office/drawing/2014/main" id="{FA130AE7-C9E9-4ADB-913A-057B31E85E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3" y="3045"/>
                <a:ext cx="906" cy="0"/>
              </a:xfrm>
              <a:prstGeom prst="line">
                <a:avLst/>
              </a:prstGeom>
              <a:noFill/>
              <a:ln w="635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5" name="Line 10">
                <a:extLst>
                  <a:ext uri="{FF2B5EF4-FFF2-40B4-BE49-F238E27FC236}">
                    <a16:creationId xmlns:a16="http://schemas.microsoft.com/office/drawing/2014/main" id="{56E1F590-DF94-4AF4-BF0F-C90480F356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55" y="2127"/>
                <a:ext cx="0" cy="909"/>
              </a:xfrm>
              <a:prstGeom prst="line">
                <a:avLst/>
              </a:prstGeom>
              <a:noFill/>
              <a:ln w="635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6" name="Line 11">
                <a:extLst>
                  <a:ext uri="{FF2B5EF4-FFF2-40B4-BE49-F238E27FC236}">
                    <a16:creationId xmlns:a16="http://schemas.microsoft.com/office/drawing/2014/main" id="{447F07AC-AED0-41E5-A93D-03AC9BB850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11" y="3035"/>
                <a:ext cx="260" cy="0"/>
              </a:xfrm>
              <a:prstGeom prst="line">
                <a:avLst/>
              </a:prstGeom>
              <a:noFill/>
              <a:ln w="28575">
                <a:solidFill>
                  <a:srgbClr val="06CFD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7" name="Line 12">
                <a:extLst>
                  <a:ext uri="{FF2B5EF4-FFF2-40B4-BE49-F238E27FC236}">
                    <a16:creationId xmlns:a16="http://schemas.microsoft.com/office/drawing/2014/main" id="{BB422D25-EB7C-4AEF-A607-CB4AEEF980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48" y="2121"/>
                <a:ext cx="0" cy="273"/>
              </a:xfrm>
              <a:prstGeom prst="line">
                <a:avLst/>
              </a:prstGeom>
              <a:noFill/>
              <a:ln w="28575">
                <a:solidFill>
                  <a:srgbClr val="06CFD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</p:grpSp>
        <p:grpSp>
          <p:nvGrpSpPr>
            <p:cNvPr id="7" name="Group 13">
              <a:extLst>
                <a:ext uri="{FF2B5EF4-FFF2-40B4-BE49-F238E27FC236}">
                  <a16:creationId xmlns:a16="http://schemas.microsoft.com/office/drawing/2014/main" id="{CE7BCC60-239F-4690-BD26-DC07C54C63A3}"/>
                </a:ext>
              </a:extLst>
            </p:cNvPr>
            <p:cNvGrpSpPr>
              <a:grpSpLocks/>
            </p:cNvGrpSpPr>
            <p:nvPr/>
          </p:nvGrpSpPr>
          <p:grpSpPr bwMode="auto">
            <a:xfrm rot="-585573" flipH="1" flipV="1">
              <a:off x="972" y="2900"/>
              <a:ext cx="918" cy="919"/>
              <a:chOff x="1977" y="2156"/>
              <a:chExt cx="918" cy="919"/>
            </a:xfrm>
          </p:grpSpPr>
          <p:sp>
            <p:nvSpPr>
              <p:cNvPr id="26" name="Arc 14">
                <a:extLst>
                  <a:ext uri="{FF2B5EF4-FFF2-40B4-BE49-F238E27FC236}">
                    <a16:creationId xmlns:a16="http://schemas.microsoft.com/office/drawing/2014/main" id="{01CA4781-4A0D-4DA2-A61A-23D15C7516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8" y="2172"/>
                <a:ext cx="899" cy="909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>
                <a:solidFill>
                  <a:srgbClr val="06CFD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27" name="Arc 15">
                <a:extLst>
                  <a:ext uri="{FF2B5EF4-FFF2-40B4-BE49-F238E27FC236}">
                    <a16:creationId xmlns:a16="http://schemas.microsoft.com/office/drawing/2014/main" id="{9C466BE7-0743-4069-9F84-F15F8E9B54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7" y="2433"/>
                <a:ext cx="646" cy="629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>
                <a:solidFill>
                  <a:srgbClr val="06CFD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28" name="Line 16">
                <a:extLst>
                  <a:ext uri="{FF2B5EF4-FFF2-40B4-BE49-F238E27FC236}">
                    <a16:creationId xmlns:a16="http://schemas.microsoft.com/office/drawing/2014/main" id="{D7E4109E-3C4D-4C81-AC94-495ABB3203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7" y="3072"/>
                <a:ext cx="899" cy="0"/>
              </a:xfrm>
              <a:prstGeom prst="line">
                <a:avLst/>
              </a:prstGeom>
              <a:noFill/>
              <a:ln w="635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29" name="Line 17">
                <a:extLst>
                  <a:ext uri="{FF2B5EF4-FFF2-40B4-BE49-F238E27FC236}">
                    <a16:creationId xmlns:a16="http://schemas.microsoft.com/office/drawing/2014/main" id="{C8D1DE7F-1FEC-4FA2-B8FD-F614D4D5D0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81" y="2179"/>
                <a:ext cx="0" cy="909"/>
              </a:xfrm>
              <a:prstGeom prst="line">
                <a:avLst/>
              </a:prstGeom>
              <a:noFill/>
              <a:ln w="635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0" name="Line 18">
                <a:extLst>
                  <a:ext uri="{FF2B5EF4-FFF2-40B4-BE49-F238E27FC236}">
                    <a16:creationId xmlns:a16="http://schemas.microsoft.com/office/drawing/2014/main" id="{7DB5C3EC-3295-4EE5-B1AD-70B1CBCD56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10" y="3076"/>
                <a:ext cx="260" cy="0"/>
              </a:xfrm>
              <a:prstGeom prst="line">
                <a:avLst/>
              </a:prstGeom>
              <a:noFill/>
              <a:ln w="28575">
                <a:solidFill>
                  <a:srgbClr val="06CFD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1" name="Line 19">
                <a:extLst>
                  <a:ext uri="{FF2B5EF4-FFF2-40B4-BE49-F238E27FC236}">
                    <a16:creationId xmlns:a16="http://schemas.microsoft.com/office/drawing/2014/main" id="{EB0DF4E5-A422-4DF9-A9C9-5C6FA7C29E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9" y="2191"/>
                <a:ext cx="0" cy="273"/>
              </a:xfrm>
              <a:prstGeom prst="line">
                <a:avLst/>
              </a:prstGeom>
              <a:noFill/>
              <a:ln w="28575">
                <a:solidFill>
                  <a:srgbClr val="06CFD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</p:grpSp>
        <p:grpSp>
          <p:nvGrpSpPr>
            <p:cNvPr id="8" name="Group 20">
              <a:extLst>
                <a:ext uri="{FF2B5EF4-FFF2-40B4-BE49-F238E27FC236}">
                  <a16:creationId xmlns:a16="http://schemas.microsoft.com/office/drawing/2014/main" id="{98DE1ED4-1B6C-4114-B0E2-F9E7CC160381}"/>
                </a:ext>
              </a:extLst>
            </p:cNvPr>
            <p:cNvGrpSpPr>
              <a:grpSpLocks/>
            </p:cNvGrpSpPr>
            <p:nvPr/>
          </p:nvGrpSpPr>
          <p:grpSpPr bwMode="auto">
            <a:xfrm rot="20967818" flipV="1">
              <a:off x="1920" y="3012"/>
              <a:ext cx="919" cy="930"/>
              <a:chOff x="1956" y="2155"/>
              <a:chExt cx="919" cy="930"/>
            </a:xfrm>
          </p:grpSpPr>
          <p:sp>
            <p:nvSpPr>
              <p:cNvPr id="20" name="Arc 21">
                <a:extLst>
                  <a:ext uri="{FF2B5EF4-FFF2-40B4-BE49-F238E27FC236}">
                    <a16:creationId xmlns:a16="http://schemas.microsoft.com/office/drawing/2014/main" id="{60F5D0AF-8245-4732-A55D-B0E306CC96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1" y="2177"/>
                <a:ext cx="899" cy="909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>
                <a:solidFill>
                  <a:srgbClr val="06CFD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21" name="Arc 22">
                <a:extLst>
                  <a:ext uri="{FF2B5EF4-FFF2-40B4-BE49-F238E27FC236}">
                    <a16:creationId xmlns:a16="http://schemas.microsoft.com/office/drawing/2014/main" id="{69472A2D-1523-48A5-9007-A3851CFF2A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5" y="2454"/>
                <a:ext cx="625" cy="629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>
                <a:solidFill>
                  <a:srgbClr val="06CFD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22" name="Line 23">
                <a:extLst>
                  <a:ext uri="{FF2B5EF4-FFF2-40B4-BE49-F238E27FC236}">
                    <a16:creationId xmlns:a16="http://schemas.microsoft.com/office/drawing/2014/main" id="{93CA2E6A-C209-4ABB-AE5A-D6F1105D1C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38" y="3093"/>
                <a:ext cx="899" cy="0"/>
              </a:xfrm>
              <a:prstGeom prst="line">
                <a:avLst/>
              </a:prstGeom>
              <a:noFill/>
              <a:ln w="635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23" name="Line 24">
                <a:extLst>
                  <a:ext uri="{FF2B5EF4-FFF2-40B4-BE49-F238E27FC236}">
                    <a16:creationId xmlns:a16="http://schemas.microsoft.com/office/drawing/2014/main" id="{233ED768-F898-4028-BF5A-18F1FA56E9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44" y="2187"/>
                <a:ext cx="0" cy="909"/>
              </a:xfrm>
              <a:prstGeom prst="line">
                <a:avLst/>
              </a:prstGeom>
              <a:noFill/>
              <a:ln w="635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24" name="Line 25">
                <a:extLst>
                  <a:ext uri="{FF2B5EF4-FFF2-40B4-BE49-F238E27FC236}">
                    <a16:creationId xmlns:a16="http://schemas.microsoft.com/office/drawing/2014/main" id="{FB2335C4-1737-4FE3-94C5-53C23ED39D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3" y="3073"/>
                <a:ext cx="260" cy="0"/>
              </a:xfrm>
              <a:prstGeom prst="line">
                <a:avLst/>
              </a:prstGeom>
              <a:noFill/>
              <a:ln w="28575">
                <a:solidFill>
                  <a:srgbClr val="06CFD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25" name="Line 26">
                <a:extLst>
                  <a:ext uri="{FF2B5EF4-FFF2-40B4-BE49-F238E27FC236}">
                    <a16:creationId xmlns:a16="http://schemas.microsoft.com/office/drawing/2014/main" id="{FC18ED45-4014-4463-BEF2-B8B4B63983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1" y="2197"/>
                <a:ext cx="0" cy="273"/>
              </a:xfrm>
              <a:prstGeom prst="line">
                <a:avLst/>
              </a:prstGeom>
              <a:noFill/>
              <a:ln w="28575">
                <a:solidFill>
                  <a:srgbClr val="06CFD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</p:grpSp>
        <p:grpSp>
          <p:nvGrpSpPr>
            <p:cNvPr id="9" name="Group 27">
              <a:extLst>
                <a:ext uri="{FF2B5EF4-FFF2-40B4-BE49-F238E27FC236}">
                  <a16:creationId xmlns:a16="http://schemas.microsoft.com/office/drawing/2014/main" id="{2A9A446A-E250-4B81-9B40-BFC35530BECD}"/>
                </a:ext>
              </a:extLst>
            </p:cNvPr>
            <p:cNvGrpSpPr>
              <a:grpSpLocks/>
            </p:cNvGrpSpPr>
            <p:nvPr/>
          </p:nvGrpSpPr>
          <p:grpSpPr bwMode="auto">
            <a:xfrm rot="20991189" flipH="1">
              <a:off x="1077" y="1959"/>
              <a:ext cx="925" cy="923"/>
              <a:chOff x="1969" y="2141"/>
              <a:chExt cx="925" cy="923"/>
            </a:xfrm>
          </p:grpSpPr>
          <p:sp>
            <p:nvSpPr>
              <p:cNvPr id="14" name="Arc 28">
                <a:extLst>
                  <a:ext uri="{FF2B5EF4-FFF2-40B4-BE49-F238E27FC236}">
                    <a16:creationId xmlns:a16="http://schemas.microsoft.com/office/drawing/2014/main" id="{906F5A1F-1E33-4FA7-B4D9-A4683B0E00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7" y="2139"/>
                <a:ext cx="899" cy="909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>
                <a:solidFill>
                  <a:srgbClr val="06CFD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5" name="Arc 29">
                <a:extLst>
                  <a:ext uri="{FF2B5EF4-FFF2-40B4-BE49-F238E27FC236}">
                    <a16:creationId xmlns:a16="http://schemas.microsoft.com/office/drawing/2014/main" id="{7BC1C110-2BB7-4F06-A285-A04D265551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68" y="2420"/>
                <a:ext cx="639" cy="629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>
                <a:solidFill>
                  <a:srgbClr val="06CFD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6" name="Line 30">
                <a:extLst>
                  <a:ext uri="{FF2B5EF4-FFF2-40B4-BE49-F238E27FC236}">
                    <a16:creationId xmlns:a16="http://schemas.microsoft.com/office/drawing/2014/main" id="{5E1AF9A3-AB9A-4C0E-9990-35786D9F96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3" y="3044"/>
                <a:ext cx="899" cy="0"/>
              </a:xfrm>
              <a:prstGeom prst="line">
                <a:avLst/>
              </a:prstGeom>
              <a:noFill/>
              <a:ln w="635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7" name="Line 31">
                <a:extLst>
                  <a:ext uri="{FF2B5EF4-FFF2-40B4-BE49-F238E27FC236}">
                    <a16:creationId xmlns:a16="http://schemas.microsoft.com/office/drawing/2014/main" id="{C98C9E23-57D0-457C-B909-5B8A109EFA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1" y="2120"/>
                <a:ext cx="0" cy="909"/>
              </a:xfrm>
              <a:prstGeom prst="line">
                <a:avLst/>
              </a:prstGeom>
              <a:noFill/>
              <a:ln w="635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8" name="Line 32">
                <a:extLst>
                  <a:ext uri="{FF2B5EF4-FFF2-40B4-BE49-F238E27FC236}">
                    <a16:creationId xmlns:a16="http://schemas.microsoft.com/office/drawing/2014/main" id="{52186BFB-D74B-4B27-BC0A-5448DD36FD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40" y="3025"/>
                <a:ext cx="260" cy="0"/>
              </a:xfrm>
              <a:prstGeom prst="line">
                <a:avLst/>
              </a:prstGeom>
              <a:noFill/>
              <a:ln w="28575">
                <a:solidFill>
                  <a:srgbClr val="06CFD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9" name="Line 33">
                <a:extLst>
                  <a:ext uri="{FF2B5EF4-FFF2-40B4-BE49-F238E27FC236}">
                    <a16:creationId xmlns:a16="http://schemas.microsoft.com/office/drawing/2014/main" id="{7E12BE9B-674C-409C-BF68-4BB165869A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7" y="2121"/>
                <a:ext cx="0" cy="273"/>
              </a:xfrm>
              <a:prstGeom prst="line">
                <a:avLst/>
              </a:prstGeom>
              <a:noFill/>
              <a:ln w="28575">
                <a:solidFill>
                  <a:srgbClr val="06CFD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</p:grpSp>
        <p:sp>
          <p:nvSpPr>
            <p:cNvPr id="10" name="Line 34">
              <a:extLst>
                <a:ext uri="{FF2B5EF4-FFF2-40B4-BE49-F238E27FC236}">
                  <a16:creationId xmlns:a16="http://schemas.microsoft.com/office/drawing/2014/main" id="{2A05874B-33F9-4A00-A3AD-42700C02F9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905" y="2095"/>
              <a:ext cx="969" cy="97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" name="Line 35">
              <a:extLst>
                <a:ext uri="{FF2B5EF4-FFF2-40B4-BE49-F238E27FC236}">
                  <a16:creationId xmlns:a16="http://schemas.microsoft.com/office/drawing/2014/main" id="{0D4B0DB5-FC18-4DF5-B466-745CBA19F0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62" y="2156"/>
              <a:ext cx="913" cy="909"/>
            </a:xfrm>
            <a:prstGeom prst="line">
              <a:avLst/>
            </a:prstGeom>
            <a:noFill/>
            <a:ln w="317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" name="Line 36">
              <a:extLst>
                <a:ext uri="{FF2B5EF4-FFF2-40B4-BE49-F238E27FC236}">
                  <a16:creationId xmlns:a16="http://schemas.microsoft.com/office/drawing/2014/main" id="{25D46402-A9A1-4DB7-BF20-68AF1F87AA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118" y="2881"/>
              <a:ext cx="969" cy="97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Line 37">
              <a:extLst>
                <a:ext uri="{FF2B5EF4-FFF2-40B4-BE49-F238E27FC236}">
                  <a16:creationId xmlns:a16="http://schemas.microsoft.com/office/drawing/2014/main" id="{8CFA5D03-CD32-49AD-A149-AEC8C9C79C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05" y="2894"/>
              <a:ext cx="913" cy="909"/>
            </a:xfrm>
            <a:prstGeom prst="line">
              <a:avLst/>
            </a:prstGeom>
            <a:noFill/>
            <a:ln w="317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5963" y="177347"/>
            <a:ext cx="7712075" cy="725488"/>
          </a:xfrm>
        </p:spPr>
        <p:txBody>
          <a:bodyPr rtlCol="0"/>
          <a:lstStyle>
            <a:lvl1pPr>
              <a:defRPr sz="2400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5800" y="1117600"/>
            <a:ext cx="7772400" cy="5196114"/>
          </a:xfrm>
          <a:noFill/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505119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>
            <a:extLst>
              <a:ext uri="{FF2B5EF4-FFF2-40B4-BE49-F238E27FC236}">
                <a16:creationId xmlns:a16="http://schemas.microsoft.com/office/drawing/2014/main" id="{BA18BB87-FBCB-4615-879E-75E59E0826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15963" y="231775"/>
            <a:ext cx="7712075" cy="7254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et modifiez le titre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E9F5621A-F08D-4F80-A44B-C7ABC6CE6C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17600"/>
            <a:ext cx="7772400" cy="497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53B78E-B136-4AC0-88CB-4C41EEB27870}"/>
              </a:ext>
            </a:extLst>
          </p:cNvPr>
          <p:cNvSpPr/>
          <p:nvPr userDrawn="1"/>
        </p:nvSpPr>
        <p:spPr bwMode="auto">
          <a:xfrm>
            <a:off x="0" y="0"/>
            <a:ext cx="652463" cy="6858000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0" scaled="0"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1029" name="TextBox 4">
            <a:extLst>
              <a:ext uri="{FF2B5EF4-FFF2-40B4-BE49-F238E27FC236}">
                <a16:creationId xmlns:a16="http://schemas.microsoft.com/office/drawing/2014/main" id="{0C91C596-2A95-4993-94C0-1D8F48C9233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08025" y="6477000"/>
            <a:ext cx="3374642" cy="24622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pPr eaLnBrk="1" hangingPunct="1">
              <a:defRPr/>
            </a:pPr>
            <a:r>
              <a:rPr lang="en-US" sz="1000" i="1" dirty="0">
                <a:solidFill>
                  <a:srgbClr val="7575D1"/>
                </a:solidFill>
              </a:rPr>
              <a:t>Yves Caseau – 2020 –  COVID Simplistic Pandemic Model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4D3A58-F1BD-45B6-91E2-E2A083F156DD}"/>
              </a:ext>
            </a:extLst>
          </p:cNvPr>
          <p:cNvSpPr txBox="1"/>
          <p:nvPr userDrawn="1"/>
        </p:nvSpPr>
        <p:spPr>
          <a:xfrm>
            <a:off x="8034338" y="6423025"/>
            <a:ext cx="728084" cy="276999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0" scaled="0"/>
          </a:gradFill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/>
            <a:fld id="{B7D4BCFA-C961-4600-97DC-B4B88D5AFF0C}" type="slidenum">
              <a:rPr lang="fr-FR" altLang="fr-FR" sz="1200" b="1"/>
              <a:pPr eaLnBrk="1" hangingPunct="1"/>
              <a:t>‹N°›</a:t>
            </a:fld>
            <a:r>
              <a:rPr lang="fr-FR" altLang="fr-FR" sz="1200" b="1" dirty="0"/>
              <a:t>/11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6486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6486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6486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6486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6486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6486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6486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6486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6486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</a:defRPr>
      </a:lvl9pPr>
    </p:titleStyle>
    <p:bodyStyle>
      <a:lvl1pPr marL="190500" indent="-190500" algn="l" rtl="0" eaLnBrk="0" fontAlgn="base" hangingPunct="0">
        <a:spcBef>
          <a:spcPct val="20000"/>
        </a:spcBef>
        <a:spcAft>
          <a:spcPct val="0"/>
        </a:spcAft>
        <a:buClr>
          <a:srgbClr val="00B1C1"/>
        </a:buClr>
        <a:buSzPct val="60000"/>
        <a:buFont typeface="Wingdings" panose="05000000000000000000" pitchFamily="2" charset="2"/>
        <a:buChar char="l"/>
        <a:defRPr sz="2200">
          <a:solidFill>
            <a:schemeClr val="tx1"/>
          </a:solidFill>
          <a:latin typeface="Arial" charset="0"/>
          <a:ea typeface="+mn-ea"/>
          <a:cs typeface="+mn-cs"/>
        </a:defRPr>
      </a:lvl1pPr>
      <a:lvl2pPr marL="571500" indent="-190500" algn="l" rtl="0" eaLnBrk="0" fontAlgn="base" hangingPunct="0">
        <a:spcBef>
          <a:spcPct val="20000"/>
        </a:spcBef>
        <a:spcAft>
          <a:spcPct val="0"/>
        </a:spcAft>
        <a:buClr>
          <a:srgbClr val="00B1C1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Arial" charset="0"/>
        </a:defRPr>
      </a:lvl2pPr>
      <a:lvl3pPr marL="952500" indent="-190500" algn="l" rtl="0" eaLnBrk="0" fontAlgn="base" hangingPunct="0">
        <a:spcBef>
          <a:spcPct val="20000"/>
        </a:spcBef>
        <a:spcAft>
          <a:spcPct val="0"/>
        </a:spcAft>
        <a:buClr>
          <a:srgbClr val="00B1C1"/>
        </a:buClr>
        <a:buSzPct val="60000"/>
        <a:buFont typeface="Wingdings" panose="05000000000000000000" pitchFamily="2" charset="2"/>
        <a:buChar char="è"/>
        <a:defRPr sz="2400">
          <a:solidFill>
            <a:schemeClr val="tx1"/>
          </a:solidFill>
          <a:latin typeface="Arial" charset="0"/>
        </a:defRPr>
      </a:lvl3pPr>
      <a:lvl4pPr marL="1333500" indent="-190500" algn="l" rtl="0" eaLnBrk="0" fontAlgn="base" hangingPunct="0">
        <a:spcBef>
          <a:spcPct val="20000"/>
        </a:spcBef>
        <a:spcAft>
          <a:spcPct val="0"/>
        </a:spcAft>
        <a:buClr>
          <a:srgbClr val="00B1C1"/>
        </a:buClr>
        <a:buSzPct val="100000"/>
        <a:buChar char="–"/>
        <a:defRPr sz="1600">
          <a:solidFill>
            <a:schemeClr val="tx1"/>
          </a:solidFill>
          <a:latin typeface="Arial" charset="0"/>
        </a:defRPr>
      </a:lvl4pPr>
      <a:lvl5pPr marL="1714500" indent="-190500" algn="l" rtl="0" eaLnBrk="0" fontAlgn="base" hangingPunct="0">
        <a:spcBef>
          <a:spcPct val="20000"/>
        </a:spcBef>
        <a:spcAft>
          <a:spcPct val="0"/>
        </a:spcAft>
        <a:buClr>
          <a:srgbClr val="00B1C1"/>
        </a:buClr>
        <a:buSzPct val="100000"/>
        <a:buChar char="•"/>
        <a:defRPr sz="1600">
          <a:solidFill>
            <a:schemeClr val="tx1"/>
          </a:solidFill>
          <a:latin typeface="Arial" charset="0"/>
        </a:defRPr>
      </a:lvl5pPr>
      <a:lvl6pPr marL="2171700" indent="-190500" algn="l" rtl="0" eaLnBrk="0" fontAlgn="base" hangingPunct="0">
        <a:spcBef>
          <a:spcPct val="20000"/>
        </a:spcBef>
        <a:spcAft>
          <a:spcPct val="0"/>
        </a:spcAft>
        <a:buClr>
          <a:srgbClr val="00B1C1"/>
        </a:buClr>
        <a:buSzPct val="100000"/>
        <a:buChar char="•"/>
        <a:defRPr sz="1600">
          <a:solidFill>
            <a:schemeClr val="tx1"/>
          </a:solidFill>
          <a:latin typeface="+mn-lt"/>
        </a:defRPr>
      </a:lvl6pPr>
      <a:lvl7pPr marL="2628900" indent="-190500" algn="l" rtl="0" eaLnBrk="0" fontAlgn="base" hangingPunct="0">
        <a:spcBef>
          <a:spcPct val="20000"/>
        </a:spcBef>
        <a:spcAft>
          <a:spcPct val="0"/>
        </a:spcAft>
        <a:buClr>
          <a:srgbClr val="00B1C1"/>
        </a:buClr>
        <a:buSzPct val="100000"/>
        <a:buChar char="•"/>
        <a:defRPr sz="1600">
          <a:solidFill>
            <a:schemeClr val="tx1"/>
          </a:solidFill>
          <a:latin typeface="+mn-lt"/>
        </a:defRPr>
      </a:lvl7pPr>
      <a:lvl8pPr marL="3086100" indent="-190500" algn="l" rtl="0" eaLnBrk="0" fontAlgn="base" hangingPunct="0">
        <a:spcBef>
          <a:spcPct val="20000"/>
        </a:spcBef>
        <a:spcAft>
          <a:spcPct val="0"/>
        </a:spcAft>
        <a:buClr>
          <a:srgbClr val="00B1C1"/>
        </a:buClr>
        <a:buSzPct val="100000"/>
        <a:buChar char="•"/>
        <a:defRPr sz="1600">
          <a:solidFill>
            <a:schemeClr val="tx1"/>
          </a:solidFill>
          <a:latin typeface="+mn-lt"/>
        </a:defRPr>
      </a:lvl8pPr>
      <a:lvl9pPr marL="3543300" indent="-190500" algn="l" rtl="0" eaLnBrk="0" fontAlgn="base" hangingPunct="0">
        <a:spcBef>
          <a:spcPct val="20000"/>
        </a:spcBef>
        <a:spcAft>
          <a:spcPct val="0"/>
        </a:spcAft>
        <a:buClr>
          <a:srgbClr val="00B1C1"/>
        </a:buClr>
        <a:buSzPct val="10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caseau/KnomeeQuest/blob/master/Coronavirus.xlsx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hal-pasteur.archives-ouvertes.fr/pasteur-02548181/documen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tatista.com/statistics/1105465/coronavirus-covid-19-cases-age-group-germany/" TargetMode="External"/><Relationship Id="rId13" Type="http://schemas.openxmlformats.org/officeDocument/2006/relationships/hyperlink" Target="https://hal-pasteur.archives-ouvertes.fr/pasteur-02548181/document" TargetMode="External"/><Relationship Id="rId3" Type="http://schemas.openxmlformats.org/officeDocument/2006/relationships/hyperlink" Target="https://www.worldometers.info/coronavirus/country/italy/" TargetMode="External"/><Relationship Id="rId7" Type="http://schemas.openxmlformats.org/officeDocument/2006/relationships/hyperlink" Target="https://www.lesechos.fr/monde/enjeux-internationaux/italie-les-raisons-dun-aussi-lourd-tribut-a-lepidemie-1188000?fbclid=IwAR2LIPwvzJICrOLdoi2Fi1AzCPZOCpL_KDd3V98RKZHKikdp2KsQ0gFF1Is" TargetMode="External"/><Relationship Id="rId12" Type="http://schemas.openxmlformats.org/officeDocument/2006/relationships/hyperlink" Target="https://www.google.com/covid19/mobility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a.com.tr/en/europe/what-s-behind-germanys-low-coronavirus-death-rate/1786296" TargetMode="External"/><Relationship Id="rId11" Type="http://schemas.openxmlformats.org/officeDocument/2006/relationships/hyperlink" Target="https://edition.cnn.com/2020/04/01/europe/iceland-testing-coronavirus-intl/index.html?fbclid=IwAR1W_E_wuewOPRptrCPdiogW00Y14AIGY0dH1lj_EEg0VG3s6syIHFwRgVM" TargetMode="External"/><Relationship Id="rId5" Type="http://schemas.openxmlformats.org/officeDocument/2006/relationships/hyperlink" Target="https://www.ft.com/content/6a8d66a4-5862-4937-8d53-b2d10794e795" TargetMode="External"/><Relationship Id="rId10" Type="http://schemas.openxmlformats.org/officeDocument/2006/relationships/hyperlink" Target="https://www.statista.com/statistics/1105512/coronavirus-covid-19-deaths-by-gender-germany/" TargetMode="External"/><Relationship Id="rId4" Type="http://schemas.openxmlformats.org/officeDocument/2006/relationships/hyperlink" Target="https://www.worldometers.info/coronavirus/country/germany/" TargetMode="External"/><Relationship Id="rId9" Type="http://schemas.openxmlformats.org/officeDocument/2006/relationships/hyperlink" Target="https://www.worldometers.info/coronavirus/coronavirus-age-sex-demographics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19B6F7EA-9046-436E-899B-8636370E532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38175" y="2497138"/>
            <a:ext cx="8356600" cy="1682750"/>
          </a:xfrm>
        </p:spPr>
        <p:txBody>
          <a:bodyPr/>
          <a:lstStyle/>
          <a:p>
            <a:pPr algn="ctr">
              <a:defRPr/>
            </a:pPr>
            <a:r>
              <a:rPr lang="fr-FR" sz="3600" dirty="0"/>
              <a:t>COVID </a:t>
            </a:r>
            <a:r>
              <a:rPr lang="fr-FR" sz="3600" dirty="0" err="1"/>
              <a:t>Simplistic</a:t>
            </a:r>
            <a:r>
              <a:rPr lang="fr-FR" sz="3600" dirty="0"/>
              <a:t> Model</a:t>
            </a:r>
            <a:endParaRPr lang="fr-FR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</a:endParaRP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15EA05FC-62BD-48E2-AC37-CE60173D69C3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999637" y="3849688"/>
            <a:ext cx="7604717" cy="1752600"/>
          </a:xfrm>
        </p:spPr>
        <p:txBody>
          <a:bodyPr/>
          <a:lstStyle/>
          <a:p>
            <a:pPr algn="ctr">
              <a:buFont typeface="Wingdings" panose="05000000000000000000" pitchFamily="2" charset="2"/>
              <a:buNone/>
              <a:defRPr/>
            </a:pPr>
            <a:r>
              <a:rPr lang="fr-FR" sz="1800" b="1" dirty="0">
                <a:latin typeface="Trebuchet MS" pitchFamily="34" charset="0"/>
              </a:rPr>
              <a:t>April 25</a:t>
            </a:r>
            <a:r>
              <a:rPr lang="en-US" sz="1800" b="1" baseline="30000" dirty="0" err="1">
                <a:latin typeface="Trebuchet MS" pitchFamily="34" charset="0"/>
              </a:rPr>
              <a:t>th</a:t>
            </a:r>
            <a:r>
              <a:rPr lang="en-US" sz="1800" b="1" dirty="0">
                <a:latin typeface="Trebuchet MS" pitchFamily="34" charset="0"/>
              </a:rPr>
              <a:t> </a:t>
            </a:r>
            <a:r>
              <a:rPr lang="fr-FR" sz="1800" b="1" dirty="0">
                <a:latin typeface="Trebuchet MS" pitchFamily="34" charset="0"/>
              </a:rPr>
              <a:t>2020 – v0.2</a:t>
            </a:r>
          </a:p>
          <a:p>
            <a:pPr algn="ctr">
              <a:buNone/>
              <a:defRPr/>
            </a:pPr>
            <a:r>
              <a:rPr lang="fr-FR" sz="1800" dirty="0">
                <a:hlinkClick r:id="rId3"/>
              </a:rPr>
              <a:t>https://github.com/ycaseau/KnomeeQuest/blob/master/Coronavirus.xlsx</a:t>
            </a:r>
            <a:endParaRPr lang="fr-FR" sz="1800" b="1" dirty="0">
              <a:latin typeface="Trebuchet MS" pitchFamily="34" charset="0"/>
            </a:endParaRPr>
          </a:p>
          <a:p>
            <a:pPr algn="ctr">
              <a:buFont typeface="Wingdings" panose="05000000000000000000" pitchFamily="2" charset="2"/>
              <a:buNone/>
              <a:defRPr/>
            </a:pPr>
            <a:endParaRPr lang="fr-FR" sz="2400" i="1" dirty="0">
              <a:latin typeface="Trebuchet MS" pitchFamily="34" charset="0"/>
            </a:endParaRPr>
          </a:p>
          <a:p>
            <a:pPr algn="ctr">
              <a:buFont typeface="Wingdings" panose="05000000000000000000" pitchFamily="2" charset="2"/>
              <a:buNone/>
              <a:defRPr/>
            </a:pPr>
            <a:r>
              <a:rPr lang="fr-FR" sz="2400" i="1" dirty="0">
                <a:latin typeface="Trebuchet MS" pitchFamily="34" charset="0"/>
              </a:rPr>
              <a:t>Yves Caseau  </a:t>
            </a:r>
          </a:p>
          <a:p>
            <a:pPr algn="ctr">
              <a:defRPr/>
            </a:pPr>
            <a:endParaRPr lang="fr-FR" sz="2000" b="1" dirty="0">
              <a:latin typeface="Trebuchet MS" pitchFamily="34" charset="0"/>
            </a:endParaRPr>
          </a:p>
        </p:txBody>
      </p:sp>
      <p:grpSp>
        <p:nvGrpSpPr>
          <p:cNvPr id="3076" name="Group 5">
            <a:extLst>
              <a:ext uri="{FF2B5EF4-FFF2-40B4-BE49-F238E27FC236}">
                <a16:creationId xmlns:a16="http://schemas.microsoft.com/office/drawing/2014/main" id="{B3808791-B427-4CB7-9F89-DB2A23C34845}"/>
              </a:ext>
            </a:extLst>
          </p:cNvPr>
          <p:cNvGrpSpPr>
            <a:grpSpLocks/>
          </p:cNvGrpSpPr>
          <p:nvPr/>
        </p:nvGrpSpPr>
        <p:grpSpPr bwMode="auto">
          <a:xfrm>
            <a:off x="939800" y="290513"/>
            <a:ext cx="1717675" cy="1574800"/>
            <a:chOff x="992" y="1972"/>
            <a:chExt cx="1952" cy="1968"/>
          </a:xfrm>
        </p:grpSpPr>
        <p:grpSp>
          <p:nvGrpSpPr>
            <p:cNvPr id="3078" name="Group 6">
              <a:extLst>
                <a:ext uri="{FF2B5EF4-FFF2-40B4-BE49-F238E27FC236}">
                  <a16:creationId xmlns:a16="http://schemas.microsoft.com/office/drawing/2014/main" id="{F645EDF8-90CD-40F3-AE62-9E8014EDA9F9}"/>
                </a:ext>
              </a:extLst>
            </p:cNvPr>
            <p:cNvGrpSpPr>
              <a:grpSpLocks/>
            </p:cNvGrpSpPr>
            <p:nvPr/>
          </p:nvGrpSpPr>
          <p:grpSpPr bwMode="auto">
            <a:xfrm rot="-583414">
              <a:off x="2036" y="2088"/>
              <a:ext cx="908" cy="908"/>
              <a:chOff x="1968" y="2156"/>
              <a:chExt cx="908" cy="908"/>
            </a:xfrm>
          </p:grpSpPr>
          <p:sp>
            <p:nvSpPr>
              <p:cNvPr id="3104" name="Arc 7">
                <a:extLst>
                  <a:ext uri="{FF2B5EF4-FFF2-40B4-BE49-F238E27FC236}">
                    <a16:creationId xmlns:a16="http://schemas.microsoft.com/office/drawing/2014/main" id="{0E9D540B-C2EC-475F-9F08-CDD8589463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2" y="2156"/>
                <a:ext cx="904" cy="90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>
                <a:solidFill>
                  <a:srgbClr val="06CFD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105" name="Arc 8">
                <a:extLst>
                  <a:ext uri="{FF2B5EF4-FFF2-40B4-BE49-F238E27FC236}">
                    <a16:creationId xmlns:a16="http://schemas.microsoft.com/office/drawing/2014/main" id="{D2411E5C-9013-40C3-B94C-4E05F0B7FE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68" y="2428"/>
                <a:ext cx="640" cy="63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>
                <a:solidFill>
                  <a:srgbClr val="06CFD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106" name="Line 9">
                <a:extLst>
                  <a:ext uri="{FF2B5EF4-FFF2-40B4-BE49-F238E27FC236}">
                    <a16:creationId xmlns:a16="http://schemas.microsoft.com/office/drawing/2014/main" id="{EF3D7C1A-FBED-4715-BA90-8D68197FE6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2" y="3064"/>
                <a:ext cx="904" cy="0"/>
              </a:xfrm>
              <a:prstGeom prst="line">
                <a:avLst/>
              </a:prstGeom>
              <a:noFill/>
              <a:ln w="635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107" name="Line 10">
                <a:extLst>
                  <a:ext uri="{FF2B5EF4-FFF2-40B4-BE49-F238E27FC236}">
                    <a16:creationId xmlns:a16="http://schemas.microsoft.com/office/drawing/2014/main" id="{A2A61FE8-2F06-4DB9-BF8F-90AB67FAAA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2" y="2156"/>
                <a:ext cx="0" cy="908"/>
              </a:xfrm>
              <a:prstGeom prst="line">
                <a:avLst/>
              </a:prstGeom>
              <a:noFill/>
              <a:ln w="635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108" name="Line 11">
                <a:extLst>
                  <a:ext uri="{FF2B5EF4-FFF2-40B4-BE49-F238E27FC236}">
                    <a16:creationId xmlns:a16="http://schemas.microsoft.com/office/drawing/2014/main" id="{B45A37F4-B9E6-41C8-A758-FE82E1B4FC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08" y="3060"/>
                <a:ext cx="264" cy="0"/>
              </a:xfrm>
              <a:prstGeom prst="line">
                <a:avLst/>
              </a:prstGeom>
              <a:noFill/>
              <a:ln w="28575">
                <a:solidFill>
                  <a:srgbClr val="06CFD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109" name="Line 12">
                <a:extLst>
                  <a:ext uri="{FF2B5EF4-FFF2-40B4-BE49-F238E27FC236}">
                    <a16:creationId xmlns:a16="http://schemas.microsoft.com/office/drawing/2014/main" id="{D91A286A-7CBE-4A6C-9652-E5A1E10178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2" y="2156"/>
                <a:ext cx="0" cy="272"/>
              </a:xfrm>
              <a:prstGeom prst="line">
                <a:avLst/>
              </a:prstGeom>
              <a:noFill/>
              <a:ln w="28575">
                <a:solidFill>
                  <a:srgbClr val="06CFD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</p:grpSp>
        <p:grpSp>
          <p:nvGrpSpPr>
            <p:cNvPr id="3079" name="Group 13">
              <a:extLst>
                <a:ext uri="{FF2B5EF4-FFF2-40B4-BE49-F238E27FC236}">
                  <a16:creationId xmlns:a16="http://schemas.microsoft.com/office/drawing/2014/main" id="{BAEDA9AA-3679-4770-A665-7C3BC6D7FD7B}"/>
                </a:ext>
              </a:extLst>
            </p:cNvPr>
            <p:cNvGrpSpPr>
              <a:grpSpLocks/>
            </p:cNvGrpSpPr>
            <p:nvPr/>
          </p:nvGrpSpPr>
          <p:grpSpPr bwMode="auto">
            <a:xfrm rot="-585573" flipH="1" flipV="1">
              <a:off x="992" y="2908"/>
              <a:ext cx="908" cy="908"/>
              <a:chOff x="1968" y="2156"/>
              <a:chExt cx="908" cy="908"/>
            </a:xfrm>
          </p:grpSpPr>
          <p:sp>
            <p:nvSpPr>
              <p:cNvPr id="3098" name="Arc 14">
                <a:extLst>
                  <a:ext uri="{FF2B5EF4-FFF2-40B4-BE49-F238E27FC236}">
                    <a16:creationId xmlns:a16="http://schemas.microsoft.com/office/drawing/2014/main" id="{F729AB7F-2BCF-491B-98BC-4DB7ED54D7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2" y="2156"/>
                <a:ext cx="904" cy="90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>
                <a:solidFill>
                  <a:srgbClr val="06CFD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099" name="Arc 15">
                <a:extLst>
                  <a:ext uri="{FF2B5EF4-FFF2-40B4-BE49-F238E27FC236}">
                    <a16:creationId xmlns:a16="http://schemas.microsoft.com/office/drawing/2014/main" id="{6CB49891-881B-4BB7-824A-480C240FBB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68" y="2428"/>
                <a:ext cx="640" cy="63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>
                <a:solidFill>
                  <a:srgbClr val="06CFD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100" name="Line 16">
                <a:extLst>
                  <a:ext uri="{FF2B5EF4-FFF2-40B4-BE49-F238E27FC236}">
                    <a16:creationId xmlns:a16="http://schemas.microsoft.com/office/drawing/2014/main" id="{C00C6F40-71AD-4216-ABEA-B89F7E7AF7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2" y="3064"/>
                <a:ext cx="904" cy="0"/>
              </a:xfrm>
              <a:prstGeom prst="line">
                <a:avLst/>
              </a:prstGeom>
              <a:noFill/>
              <a:ln w="635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101" name="Line 17">
                <a:extLst>
                  <a:ext uri="{FF2B5EF4-FFF2-40B4-BE49-F238E27FC236}">
                    <a16:creationId xmlns:a16="http://schemas.microsoft.com/office/drawing/2014/main" id="{F3971232-6568-4654-AB81-2D3738ED8A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2" y="2156"/>
                <a:ext cx="0" cy="908"/>
              </a:xfrm>
              <a:prstGeom prst="line">
                <a:avLst/>
              </a:prstGeom>
              <a:noFill/>
              <a:ln w="635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102" name="Line 18">
                <a:extLst>
                  <a:ext uri="{FF2B5EF4-FFF2-40B4-BE49-F238E27FC236}">
                    <a16:creationId xmlns:a16="http://schemas.microsoft.com/office/drawing/2014/main" id="{8FB3A3A3-8D6C-4DB0-994B-B09346ADEC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08" y="3060"/>
                <a:ext cx="264" cy="0"/>
              </a:xfrm>
              <a:prstGeom prst="line">
                <a:avLst/>
              </a:prstGeom>
              <a:noFill/>
              <a:ln w="28575">
                <a:solidFill>
                  <a:srgbClr val="06CFD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103" name="Line 19">
                <a:extLst>
                  <a:ext uri="{FF2B5EF4-FFF2-40B4-BE49-F238E27FC236}">
                    <a16:creationId xmlns:a16="http://schemas.microsoft.com/office/drawing/2014/main" id="{2526CE88-6495-4649-B5FC-B417156261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2" y="2156"/>
                <a:ext cx="0" cy="272"/>
              </a:xfrm>
              <a:prstGeom prst="line">
                <a:avLst/>
              </a:prstGeom>
              <a:noFill/>
              <a:ln w="28575">
                <a:solidFill>
                  <a:srgbClr val="06CFD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</p:grpSp>
        <p:grpSp>
          <p:nvGrpSpPr>
            <p:cNvPr id="3080" name="Group 20">
              <a:extLst>
                <a:ext uri="{FF2B5EF4-FFF2-40B4-BE49-F238E27FC236}">
                  <a16:creationId xmlns:a16="http://schemas.microsoft.com/office/drawing/2014/main" id="{543FAB47-84E6-457A-8EA3-72C98EF47016}"/>
                </a:ext>
              </a:extLst>
            </p:cNvPr>
            <p:cNvGrpSpPr>
              <a:grpSpLocks/>
            </p:cNvGrpSpPr>
            <p:nvPr/>
          </p:nvGrpSpPr>
          <p:grpSpPr bwMode="auto">
            <a:xfrm rot="20967818" flipV="1">
              <a:off x="1932" y="3032"/>
              <a:ext cx="908" cy="908"/>
              <a:chOff x="1968" y="2156"/>
              <a:chExt cx="908" cy="908"/>
            </a:xfrm>
          </p:grpSpPr>
          <p:sp>
            <p:nvSpPr>
              <p:cNvPr id="3092" name="Arc 21">
                <a:extLst>
                  <a:ext uri="{FF2B5EF4-FFF2-40B4-BE49-F238E27FC236}">
                    <a16:creationId xmlns:a16="http://schemas.microsoft.com/office/drawing/2014/main" id="{FBEB74D6-87B7-4C84-A82A-A0F837450F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2" y="2156"/>
                <a:ext cx="904" cy="90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>
                <a:solidFill>
                  <a:srgbClr val="06CFD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093" name="Arc 22">
                <a:extLst>
                  <a:ext uri="{FF2B5EF4-FFF2-40B4-BE49-F238E27FC236}">
                    <a16:creationId xmlns:a16="http://schemas.microsoft.com/office/drawing/2014/main" id="{07496C8A-DCD3-4E9F-B0BA-F9FB4F3193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68" y="2428"/>
                <a:ext cx="640" cy="63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>
                <a:solidFill>
                  <a:srgbClr val="06CFD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094" name="Line 23">
                <a:extLst>
                  <a:ext uri="{FF2B5EF4-FFF2-40B4-BE49-F238E27FC236}">
                    <a16:creationId xmlns:a16="http://schemas.microsoft.com/office/drawing/2014/main" id="{2A898B1B-C6A1-4746-9253-FA1B5932F3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2" y="3064"/>
                <a:ext cx="904" cy="0"/>
              </a:xfrm>
              <a:prstGeom prst="line">
                <a:avLst/>
              </a:prstGeom>
              <a:noFill/>
              <a:ln w="635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095" name="Line 24">
                <a:extLst>
                  <a:ext uri="{FF2B5EF4-FFF2-40B4-BE49-F238E27FC236}">
                    <a16:creationId xmlns:a16="http://schemas.microsoft.com/office/drawing/2014/main" id="{E2B589D0-76BB-4B42-A6DC-0AD2F4508B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2" y="2156"/>
                <a:ext cx="0" cy="908"/>
              </a:xfrm>
              <a:prstGeom prst="line">
                <a:avLst/>
              </a:prstGeom>
              <a:noFill/>
              <a:ln w="635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096" name="Line 25">
                <a:extLst>
                  <a:ext uri="{FF2B5EF4-FFF2-40B4-BE49-F238E27FC236}">
                    <a16:creationId xmlns:a16="http://schemas.microsoft.com/office/drawing/2014/main" id="{7736DF24-3CDA-4A88-9D7D-4FAB8E6B75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08" y="3060"/>
                <a:ext cx="264" cy="0"/>
              </a:xfrm>
              <a:prstGeom prst="line">
                <a:avLst/>
              </a:prstGeom>
              <a:noFill/>
              <a:ln w="28575">
                <a:solidFill>
                  <a:srgbClr val="06CFD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097" name="Line 26">
                <a:extLst>
                  <a:ext uri="{FF2B5EF4-FFF2-40B4-BE49-F238E27FC236}">
                    <a16:creationId xmlns:a16="http://schemas.microsoft.com/office/drawing/2014/main" id="{084D273D-5CEE-4215-A68A-410E52DC39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2" y="2156"/>
                <a:ext cx="0" cy="272"/>
              </a:xfrm>
              <a:prstGeom prst="line">
                <a:avLst/>
              </a:prstGeom>
              <a:noFill/>
              <a:ln w="28575">
                <a:solidFill>
                  <a:srgbClr val="06CFD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</p:grpSp>
        <p:grpSp>
          <p:nvGrpSpPr>
            <p:cNvPr id="3081" name="Group 27">
              <a:extLst>
                <a:ext uri="{FF2B5EF4-FFF2-40B4-BE49-F238E27FC236}">
                  <a16:creationId xmlns:a16="http://schemas.microsoft.com/office/drawing/2014/main" id="{C90F178A-64FC-401F-AE3B-15C5677526C8}"/>
                </a:ext>
              </a:extLst>
            </p:cNvPr>
            <p:cNvGrpSpPr>
              <a:grpSpLocks/>
            </p:cNvGrpSpPr>
            <p:nvPr/>
          </p:nvGrpSpPr>
          <p:grpSpPr bwMode="auto">
            <a:xfrm rot="20991189" flipH="1">
              <a:off x="1096" y="1972"/>
              <a:ext cx="908" cy="908"/>
              <a:chOff x="1968" y="2156"/>
              <a:chExt cx="908" cy="908"/>
            </a:xfrm>
          </p:grpSpPr>
          <p:sp>
            <p:nvSpPr>
              <p:cNvPr id="3086" name="Arc 28">
                <a:extLst>
                  <a:ext uri="{FF2B5EF4-FFF2-40B4-BE49-F238E27FC236}">
                    <a16:creationId xmlns:a16="http://schemas.microsoft.com/office/drawing/2014/main" id="{F594AF01-846A-41B7-994D-4C9B101381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2" y="2156"/>
                <a:ext cx="904" cy="90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>
                <a:solidFill>
                  <a:srgbClr val="06CFD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087" name="Arc 29">
                <a:extLst>
                  <a:ext uri="{FF2B5EF4-FFF2-40B4-BE49-F238E27FC236}">
                    <a16:creationId xmlns:a16="http://schemas.microsoft.com/office/drawing/2014/main" id="{D473BA53-85B3-4846-AC2B-07306F926E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68" y="2428"/>
                <a:ext cx="640" cy="63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>
                <a:solidFill>
                  <a:srgbClr val="06CFD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088" name="Line 30">
                <a:extLst>
                  <a:ext uri="{FF2B5EF4-FFF2-40B4-BE49-F238E27FC236}">
                    <a16:creationId xmlns:a16="http://schemas.microsoft.com/office/drawing/2014/main" id="{AFB40A69-0E65-4D16-B22E-7328C195C7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2" y="3064"/>
                <a:ext cx="904" cy="0"/>
              </a:xfrm>
              <a:prstGeom prst="line">
                <a:avLst/>
              </a:prstGeom>
              <a:noFill/>
              <a:ln w="635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089" name="Line 31">
                <a:extLst>
                  <a:ext uri="{FF2B5EF4-FFF2-40B4-BE49-F238E27FC236}">
                    <a16:creationId xmlns:a16="http://schemas.microsoft.com/office/drawing/2014/main" id="{4DECDC27-AC15-4ED6-A421-E61A5D7ABF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2" y="2156"/>
                <a:ext cx="0" cy="908"/>
              </a:xfrm>
              <a:prstGeom prst="line">
                <a:avLst/>
              </a:prstGeom>
              <a:noFill/>
              <a:ln w="635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090" name="Line 32">
                <a:extLst>
                  <a:ext uri="{FF2B5EF4-FFF2-40B4-BE49-F238E27FC236}">
                    <a16:creationId xmlns:a16="http://schemas.microsoft.com/office/drawing/2014/main" id="{C92B3E6F-E66F-4403-8A07-41ED3F72CF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08" y="3060"/>
                <a:ext cx="264" cy="0"/>
              </a:xfrm>
              <a:prstGeom prst="line">
                <a:avLst/>
              </a:prstGeom>
              <a:noFill/>
              <a:ln w="28575">
                <a:solidFill>
                  <a:srgbClr val="06CFD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091" name="Line 33">
                <a:extLst>
                  <a:ext uri="{FF2B5EF4-FFF2-40B4-BE49-F238E27FC236}">
                    <a16:creationId xmlns:a16="http://schemas.microsoft.com/office/drawing/2014/main" id="{609EDCCC-E083-4D67-8B38-31E8EFF176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2" y="2156"/>
                <a:ext cx="0" cy="272"/>
              </a:xfrm>
              <a:prstGeom prst="line">
                <a:avLst/>
              </a:prstGeom>
              <a:noFill/>
              <a:ln w="28575">
                <a:solidFill>
                  <a:srgbClr val="06CFD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</p:grpSp>
        <p:sp>
          <p:nvSpPr>
            <p:cNvPr id="3082" name="Line 34">
              <a:extLst>
                <a:ext uri="{FF2B5EF4-FFF2-40B4-BE49-F238E27FC236}">
                  <a16:creationId xmlns:a16="http://schemas.microsoft.com/office/drawing/2014/main" id="{F54388FF-6D00-43FD-A2B4-AA019393AB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904" y="2096"/>
              <a:ext cx="968" cy="968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083" name="Line 35">
              <a:extLst>
                <a:ext uri="{FF2B5EF4-FFF2-40B4-BE49-F238E27FC236}">
                  <a16:creationId xmlns:a16="http://schemas.microsoft.com/office/drawing/2014/main" id="{C19CC08B-DE56-4BA2-82AE-1A9DC29F5E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60" y="2156"/>
              <a:ext cx="912" cy="908"/>
            </a:xfrm>
            <a:prstGeom prst="line">
              <a:avLst/>
            </a:prstGeom>
            <a:noFill/>
            <a:ln w="317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084" name="Line 36">
              <a:extLst>
                <a:ext uri="{FF2B5EF4-FFF2-40B4-BE49-F238E27FC236}">
                  <a16:creationId xmlns:a16="http://schemas.microsoft.com/office/drawing/2014/main" id="{536EF15E-0131-43EF-AB8F-8D5E384218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116" y="2880"/>
              <a:ext cx="968" cy="968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085" name="Line 37">
              <a:extLst>
                <a:ext uri="{FF2B5EF4-FFF2-40B4-BE49-F238E27FC236}">
                  <a16:creationId xmlns:a16="http://schemas.microsoft.com/office/drawing/2014/main" id="{1287CC75-AD71-4CEE-BADF-9177733E21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04" y="2892"/>
              <a:ext cx="912" cy="908"/>
            </a:xfrm>
            <a:prstGeom prst="line">
              <a:avLst/>
            </a:prstGeom>
            <a:noFill/>
            <a:ln w="317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18487661-780D-431C-A8F2-5151B78752C7}"/>
              </a:ext>
            </a:extLst>
          </p:cNvPr>
          <p:cNvSpPr/>
          <p:nvPr/>
        </p:nvSpPr>
        <p:spPr bwMode="auto">
          <a:xfrm rot="3128152">
            <a:off x="6756398" y="1280386"/>
            <a:ext cx="2125133" cy="500348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rebuchet MS" pitchFamily="34" charset="0"/>
              </a:rPr>
              <a:t>Work in Progress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1FB122-294F-41F9-B3B7-F92BBB667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963" y="177800"/>
            <a:ext cx="7712075" cy="725488"/>
          </a:xfrm>
        </p:spPr>
        <p:txBody>
          <a:bodyPr/>
          <a:lstStyle/>
          <a:p>
            <a:pPr>
              <a:defRPr/>
            </a:pPr>
            <a:r>
              <a:rPr lang="fr-FR" dirty="0" err="1"/>
              <a:t>Concluding</a:t>
            </a:r>
            <a:r>
              <a:rPr lang="fr-FR" dirty="0"/>
              <a:t> </a:t>
            </a:r>
            <a:r>
              <a:rPr lang="fr-FR" dirty="0" err="1"/>
              <a:t>Thoughts</a:t>
            </a:r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E0FE511-9179-404C-A9BA-C5DA0A85F308}"/>
              </a:ext>
            </a:extLst>
          </p:cNvPr>
          <p:cNvSpPr txBox="1"/>
          <p:nvPr/>
        </p:nvSpPr>
        <p:spPr>
          <a:xfrm>
            <a:off x="641013" y="999733"/>
            <a:ext cx="800274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The model tells nothing or says nothing.</a:t>
            </a:r>
          </a:p>
          <a:p>
            <a:r>
              <a:rPr lang="en-US" dirty="0"/>
              <a:t>However, « playing » the model has led me to develop the following ideas: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“Oxford’s hypothesis” (high ratio of already infected people) does not hold scrutiny.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With 50% asymptomatic rate, I get 2% of France population exposure to COVID on April 19</a:t>
            </a:r>
            <a:r>
              <a:rPr lang="en-US" sz="1600" baseline="30000" dirty="0"/>
              <a:t>th</a:t>
            </a:r>
            <a:r>
              <a:rPr lang="en-US" sz="1600" dirty="0"/>
              <a:t> (less than Pasteur’s results)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Germany difference with France is mostly due to the testing policy.</a:t>
            </a:r>
            <a:br>
              <a:rPr lang="en-US" sz="1600" dirty="0"/>
            </a:br>
            <a:r>
              <a:rPr lang="en-US" sz="1600" dirty="0"/>
              <a:t>It accounts for a ratio of 5 in COVID cases.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Sociology of contacts, differentiated by age, is enough to explain the difference between France, Germany and Italy.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Test &amp; isolation has small effects when the pandemic is growing, but it helps to decrease (ratio of tested/untested infectious)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As usual, the delays between phases and the non-linear behavior makes intuition a poor help.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sensitivity to confinement parameters is such that there is absolutely no forecasting capability with such a model.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The sensitivity to initial conditions (such as the existence of clusters) is very high.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Quick decisive actions are necessary: simulation of starting confinement in France on March 11</a:t>
            </a:r>
            <a:r>
              <a:rPr lang="en-US" sz="1600" baseline="30000" dirty="0"/>
              <a:t>th</a:t>
            </a:r>
            <a:r>
              <a:rPr lang="en-US" sz="1600" dirty="0"/>
              <a:t> reduces the number of death one month later by 4000.</a:t>
            </a:r>
          </a:p>
        </p:txBody>
      </p:sp>
    </p:spTree>
    <p:extLst>
      <p:ext uri="{BB962C8B-B14F-4D97-AF65-F5344CB8AC3E}">
        <p14:creationId xmlns:p14="http://schemas.microsoft.com/office/powerpoint/2010/main" val="796647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ECB51D-C330-4F17-BF5F-C4B8C077D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072" y="222318"/>
            <a:ext cx="7712075" cy="725488"/>
          </a:xfrm>
        </p:spPr>
        <p:txBody>
          <a:bodyPr/>
          <a:lstStyle/>
          <a:p>
            <a:r>
              <a:rPr lang="fr-FR" dirty="0"/>
              <a:t>Key graphs </a:t>
            </a:r>
            <a:r>
              <a:rPr lang="fr-FR" dirty="0" err="1"/>
              <a:t>that</a:t>
            </a:r>
            <a:r>
              <a:rPr lang="fr-FR" dirty="0"/>
              <a:t> have </a:t>
            </a:r>
            <a:r>
              <a:rPr lang="fr-FR" dirty="0" err="1"/>
              <a:t>influenced</a:t>
            </a:r>
            <a:r>
              <a:rPr lang="fr-FR" dirty="0"/>
              <a:t> </a:t>
            </a:r>
            <a:r>
              <a:rPr lang="fr-FR" dirty="0" err="1"/>
              <a:t>this</a:t>
            </a:r>
            <a:r>
              <a:rPr lang="fr-FR" dirty="0"/>
              <a:t> model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650981-5393-4D37-89FB-B2E1DF30E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383" y="1448350"/>
            <a:ext cx="4305925" cy="4541187"/>
          </a:xfrm>
        </p:spPr>
        <p:txBody>
          <a:bodyPr/>
          <a:lstStyle/>
          <a:p>
            <a:pPr marL="0" indent="0">
              <a:buNone/>
            </a:pPr>
            <a:r>
              <a:rPr lang="fr-FR" sz="1400" b="1" dirty="0"/>
              <a:t>Social Distance </a:t>
            </a:r>
            <a:r>
              <a:rPr lang="fr-FR" sz="1400" b="1" dirty="0" err="1"/>
              <a:t>is</a:t>
            </a:r>
            <a:r>
              <a:rPr lang="fr-FR" sz="1400" b="1" dirty="0"/>
              <a:t> a Culture </a:t>
            </a:r>
            <a:r>
              <a:rPr lang="fr-FR" sz="1400" b="1" dirty="0" err="1"/>
              <a:t>Matter</a:t>
            </a:r>
            <a:endParaRPr lang="fr-FR" sz="1400" b="1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F9CFB62-532B-454A-9EB6-62BB000FA1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224"/>
          <a:stretch/>
        </p:blipFill>
        <p:spPr>
          <a:xfrm>
            <a:off x="843305" y="1786070"/>
            <a:ext cx="3304134" cy="3550778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47B4646A-CAB7-49A2-9CBD-87E8E8ACEF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732" y="1786070"/>
            <a:ext cx="3583963" cy="3550778"/>
          </a:xfrm>
          <a:prstGeom prst="rect">
            <a:avLst/>
          </a:prstGeom>
        </p:spPr>
      </p:pic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D234CA0E-A7FD-48A3-8FD0-1C5D4255AC38}"/>
              </a:ext>
            </a:extLst>
          </p:cNvPr>
          <p:cNvSpPr txBox="1">
            <a:spLocks/>
          </p:cNvSpPr>
          <p:nvPr/>
        </p:nvSpPr>
        <p:spPr bwMode="auto">
          <a:xfrm>
            <a:off x="4673109" y="1441205"/>
            <a:ext cx="4305925" cy="454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B1C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571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B1C1"/>
              </a:buClr>
              <a:buSzPct val="60000"/>
              <a:buFont typeface="Wingdings" panose="05000000000000000000" pitchFamily="2" charset="2"/>
              <a:buChar char="n"/>
              <a:defRPr sz="1800">
                <a:solidFill>
                  <a:schemeClr val="tx1"/>
                </a:solidFill>
                <a:latin typeface="Arial" charset="0"/>
              </a:defRPr>
            </a:lvl2pPr>
            <a:lvl3pPr marL="952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B1C1"/>
              </a:buClr>
              <a:buSzPct val="60000"/>
              <a:buFont typeface="Wingdings" panose="05000000000000000000" pitchFamily="2" charset="2"/>
              <a:buChar char="è"/>
              <a:defRPr sz="1800">
                <a:solidFill>
                  <a:schemeClr val="tx1"/>
                </a:solidFill>
                <a:latin typeface="Arial" charset="0"/>
              </a:defRPr>
            </a:lvl3pPr>
            <a:lvl4pPr marL="1333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B1C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1714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B1C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1717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B1C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6289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B1C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30861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B1C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5433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B1C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fr-FR" sz="1400" b="1" kern="0" dirty="0"/>
              <a:t>Modeling </a:t>
            </a:r>
            <a:r>
              <a:rPr lang="fr-FR" sz="1400" b="1" kern="0" dirty="0" err="1"/>
              <a:t>needs</a:t>
            </a:r>
            <a:r>
              <a:rPr lang="fr-FR" sz="1400" b="1" kern="0" dirty="0"/>
              <a:t> to </a:t>
            </a:r>
            <a:r>
              <a:rPr lang="fr-FR" sz="1400" b="1" kern="0" dirty="0" err="1"/>
              <a:t>take</a:t>
            </a:r>
            <a:r>
              <a:rPr lang="fr-FR" sz="1400" b="1" kern="0" dirty="0"/>
              <a:t> </a:t>
            </a:r>
            <a:r>
              <a:rPr lang="fr-FR" sz="1400" b="1" kern="0" dirty="0" err="1"/>
              <a:t>age</a:t>
            </a:r>
            <a:r>
              <a:rPr lang="fr-FR" sz="1400" b="1" kern="0" dirty="0"/>
              <a:t> groups </a:t>
            </a:r>
            <a:r>
              <a:rPr lang="fr-FR" sz="1400" b="1" kern="0" dirty="0" err="1"/>
              <a:t>into</a:t>
            </a:r>
            <a:r>
              <a:rPr lang="fr-FR" sz="1400" b="1" kern="0" dirty="0"/>
              <a:t> </a:t>
            </a:r>
            <a:r>
              <a:rPr lang="fr-FR" sz="1400" b="1" kern="0" dirty="0" err="1"/>
              <a:t>account</a:t>
            </a:r>
            <a:endParaRPr lang="fr-FR" sz="1400" b="1" kern="0" dirty="0"/>
          </a:p>
        </p:txBody>
      </p:sp>
    </p:spTree>
    <p:extLst>
      <p:ext uri="{BB962C8B-B14F-4D97-AF65-F5344CB8AC3E}">
        <p14:creationId xmlns:p14="http://schemas.microsoft.com/office/powerpoint/2010/main" val="1976562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1EA8F6-3294-4E22-801E-DD4DAE621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963" y="177800"/>
            <a:ext cx="7712075" cy="725488"/>
          </a:xfrm>
        </p:spPr>
        <p:txBody>
          <a:bodyPr/>
          <a:lstStyle/>
          <a:p>
            <a:pPr>
              <a:defRPr/>
            </a:pPr>
            <a:r>
              <a:rPr lang="fr-FR" dirty="0" err="1"/>
              <a:t>Outline</a:t>
            </a:r>
            <a:endParaRPr lang="fr-FR" dirty="0"/>
          </a:p>
        </p:txBody>
      </p:sp>
      <p:sp>
        <p:nvSpPr>
          <p:cNvPr id="4099" name="Espace réservé du contenu 2">
            <a:extLst>
              <a:ext uri="{FF2B5EF4-FFF2-40B4-BE49-F238E27FC236}">
                <a16:creationId xmlns:a16="http://schemas.microsoft.com/office/drawing/2014/main" id="{2B5A81EC-3223-4E60-9F03-AED324885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117600"/>
            <a:ext cx="7772400" cy="5195888"/>
          </a:xfrm>
        </p:spPr>
        <p:txBody>
          <a:bodyPr/>
          <a:lstStyle/>
          <a:p>
            <a:pPr marL="457200" indent="-457200">
              <a:buFontTx/>
              <a:buAutoNum type="arabicPeriod"/>
            </a:pPr>
            <a:r>
              <a:rPr lang="en-US" altLang="fr-FR" b="1" dirty="0">
                <a:latin typeface="Arial" panose="020B0604020202020204" pitchFamily="34" charset="0"/>
              </a:rPr>
              <a:t>Simplistic COVID Model</a:t>
            </a:r>
          </a:p>
          <a:p>
            <a:pPr marL="457200" indent="-457200">
              <a:buFontTx/>
              <a:buAutoNum type="arabicPeriod"/>
            </a:pPr>
            <a:r>
              <a:rPr lang="en-US" altLang="fr-FR" b="1" dirty="0">
                <a:latin typeface="Arial" panose="020B0604020202020204" pitchFamily="34" charset="0"/>
              </a:rPr>
              <a:t>Sociology and Age Groups</a:t>
            </a:r>
          </a:p>
          <a:p>
            <a:pPr marL="457200" indent="-457200">
              <a:buFontTx/>
              <a:buAutoNum type="arabicPeriod"/>
            </a:pPr>
            <a:r>
              <a:rPr lang="en-US" altLang="fr-FR" b="1" dirty="0">
                <a:latin typeface="Arial" panose="020B0604020202020204" pitchFamily="34" charset="0"/>
              </a:rPr>
              <a:t>Assumptions</a:t>
            </a:r>
            <a:endParaRPr lang="en-US" altLang="fr-FR" b="1" i="1" dirty="0">
              <a:latin typeface="Arial" panose="020B0604020202020204" pitchFamily="34" charset="0"/>
            </a:endParaRPr>
          </a:p>
          <a:p>
            <a:pPr marL="457200" indent="-457200">
              <a:buFontTx/>
              <a:buAutoNum type="arabicPeriod"/>
            </a:pPr>
            <a:r>
              <a:rPr lang="en-US" altLang="fr-FR" b="1" dirty="0">
                <a:latin typeface="Arial" panose="020B0604020202020204" pitchFamily="34" charset="0"/>
              </a:rPr>
              <a:t>Tuning Protocol</a:t>
            </a:r>
          </a:p>
          <a:p>
            <a:pPr marL="457200" indent="-457200">
              <a:buFontTx/>
              <a:buAutoNum type="arabicPeriod"/>
            </a:pPr>
            <a:r>
              <a:rPr lang="en-US" altLang="fr-FR" b="1" dirty="0">
                <a:latin typeface="Arial" panose="020B0604020202020204" pitchFamily="34" charset="0"/>
              </a:rPr>
              <a:t>Sources</a:t>
            </a:r>
          </a:p>
          <a:p>
            <a:pPr marL="457200" indent="-457200">
              <a:buFontTx/>
              <a:buAutoNum type="arabicPeriod"/>
            </a:pPr>
            <a:r>
              <a:rPr lang="en-US" altLang="fr-FR" b="1" dirty="0">
                <a:latin typeface="Arial" panose="020B0604020202020204" pitchFamily="34" charset="0"/>
              </a:rPr>
              <a:t>France Simulation</a:t>
            </a:r>
          </a:p>
          <a:p>
            <a:pPr marL="0" indent="0">
              <a:buNone/>
            </a:pPr>
            <a:endParaRPr lang="fr-FR" altLang="fr-FR" b="1" dirty="0">
              <a:latin typeface="Arial" panose="020B0604020202020204" pitchFamily="34" charset="0"/>
            </a:endParaRPr>
          </a:p>
          <a:p>
            <a:pPr marL="457200" indent="-457200">
              <a:buFontTx/>
              <a:buAutoNum type="arabicPeriod"/>
            </a:pPr>
            <a:endParaRPr lang="fr-FR" altLang="fr-FR" b="1" dirty="0"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25DF17F-2D17-4186-B0BA-7969A0197972}"/>
              </a:ext>
            </a:extLst>
          </p:cNvPr>
          <p:cNvSpPr/>
          <p:nvPr/>
        </p:nvSpPr>
        <p:spPr bwMode="auto">
          <a:xfrm>
            <a:off x="1193521" y="3723039"/>
            <a:ext cx="7142814" cy="24610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rebuchet MS" pitchFamily="34" charset="0"/>
              </a:rPr>
              <a:t>Disclaimer: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« </a:t>
            </a:r>
            <a:r>
              <a:rPr lang="en-US" sz="1600" i="1" dirty="0">
                <a:solidFill>
                  <a:schemeClr val="bg1"/>
                </a:solidFill>
              </a:rPr>
              <a:t>All model are wrong but some models are useful </a:t>
            </a:r>
            <a:r>
              <a:rPr lang="en-US" sz="1600" dirty="0">
                <a:solidFill>
                  <a:schemeClr val="bg1"/>
                </a:solidFill>
              </a:rPr>
              <a:t>». Georges Box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rebuchet MS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chemeClr val="bg1"/>
                </a:solidFill>
              </a:rPr>
              <a:t>This is a false model operating with false data.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600" b="1" dirty="0">
                <a:solidFill>
                  <a:schemeClr val="bg1"/>
                </a:solidFill>
              </a:rPr>
              <a:t>The only purpose of the model is to break false intuitions</a:t>
            </a:r>
            <a:endParaRPr lang="en-US" sz="1400" b="1" dirty="0">
              <a:solidFill>
                <a:schemeClr val="bg1"/>
              </a:solidFill>
            </a:endParaRPr>
          </a:p>
          <a:p>
            <a:pPr marL="285750" marR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400" dirty="0">
                <a:solidFill>
                  <a:schemeClr val="bg1"/>
                </a:solidFill>
              </a:rPr>
              <a:t>Explore exponential growth with R = 4</a:t>
            </a:r>
          </a:p>
          <a:p>
            <a:pPr marL="285750" marR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400" dirty="0">
                <a:solidFill>
                  <a:schemeClr val="bg1"/>
                </a:solidFill>
              </a:rPr>
              <a:t>Understand delays (COVID incubation and development)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« </a:t>
            </a:r>
            <a:r>
              <a:rPr lang="en-US" sz="1600" b="1" i="1" dirty="0">
                <a:solidFill>
                  <a:schemeClr val="bg1"/>
                </a:solidFill>
              </a:rPr>
              <a:t>It </a:t>
            </a:r>
            <a:r>
              <a:rPr lang="en-US" sz="1600" b="1" i="1" dirty="0" err="1">
                <a:solidFill>
                  <a:schemeClr val="bg1"/>
                </a:solidFill>
              </a:rPr>
              <a:t>Ain’t</a:t>
            </a:r>
            <a:r>
              <a:rPr lang="en-US" sz="1600" b="1" i="1" dirty="0">
                <a:solidFill>
                  <a:schemeClr val="bg1"/>
                </a:solidFill>
              </a:rPr>
              <a:t> What You Don’t Know That Gets You Into Trouble. It’s What You Know for Sure That Just </a:t>
            </a:r>
            <a:r>
              <a:rPr lang="en-US" sz="1600" b="1" i="1" dirty="0" err="1">
                <a:solidFill>
                  <a:schemeClr val="bg1"/>
                </a:solidFill>
              </a:rPr>
              <a:t>Ain’t</a:t>
            </a:r>
            <a:r>
              <a:rPr lang="en-US" sz="1600" b="1" i="1" dirty="0">
                <a:solidFill>
                  <a:schemeClr val="bg1"/>
                </a:solidFill>
              </a:rPr>
              <a:t> So</a:t>
            </a:r>
            <a:r>
              <a:rPr lang="en-US" sz="1600" i="1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</a:rPr>
              <a:t>». Mark Twain (</a:t>
            </a:r>
            <a:r>
              <a:rPr lang="en-US" sz="1600" dirty="0" err="1">
                <a:solidFill>
                  <a:schemeClr val="bg1"/>
                </a:solidFill>
              </a:rPr>
              <a:t>attr</a:t>
            </a:r>
            <a:r>
              <a:rPr lang="en-US" sz="1600" dirty="0">
                <a:solidFill>
                  <a:schemeClr val="bg1"/>
                </a:solidFill>
              </a:rPr>
              <a:t>.)</a:t>
            </a:r>
            <a:endParaRPr lang="en-US" sz="1600" b="1" dirty="0">
              <a:solidFill>
                <a:schemeClr val="bg1"/>
              </a:solidFill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lang="en-US" sz="1600" dirty="0">
                <a:solidFill>
                  <a:schemeClr val="bg1"/>
                </a:solidFill>
              </a:rPr>
            </a:b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1FB122-294F-41F9-B3B7-F92BBB667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963" y="177800"/>
            <a:ext cx="7712075" cy="725488"/>
          </a:xfrm>
        </p:spPr>
        <p:txBody>
          <a:bodyPr/>
          <a:lstStyle/>
          <a:p>
            <a:pPr>
              <a:defRPr/>
            </a:pPr>
            <a:r>
              <a:rPr lang="fr-FR" dirty="0" err="1"/>
              <a:t>Simplistic</a:t>
            </a:r>
            <a:r>
              <a:rPr lang="fr-FR" dirty="0"/>
              <a:t> COVID Model 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803ECE6-A09B-4D1F-9F2D-1D709285F26C}"/>
              </a:ext>
            </a:extLst>
          </p:cNvPr>
          <p:cNvSpPr txBox="1"/>
          <p:nvPr/>
        </p:nvSpPr>
        <p:spPr>
          <a:xfrm>
            <a:off x="786983" y="1281658"/>
            <a:ext cx="425308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Crude</a:t>
            </a:r>
            <a:r>
              <a:rPr lang="fr-FR" dirty="0"/>
              <a:t> model </a:t>
            </a:r>
            <a:r>
              <a:rPr lang="fr-FR" dirty="0" err="1"/>
              <a:t>based</a:t>
            </a:r>
            <a:r>
              <a:rPr lang="fr-FR" dirty="0"/>
              <a:t> on 3 1-week phases</a:t>
            </a:r>
          </a:p>
          <a:p>
            <a:r>
              <a:rPr lang="fr-FR" dirty="0"/>
              <a:t>Variation on the SEIR model</a:t>
            </a:r>
          </a:p>
          <a:p>
            <a:r>
              <a:rPr lang="fr-FR" sz="1400" dirty="0"/>
              <a:t>(durations are </a:t>
            </a:r>
            <a:r>
              <a:rPr lang="fr-FR" sz="1400" dirty="0" err="1"/>
              <a:t>simplistic</a:t>
            </a:r>
            <a:r>
              <a:rPr lang="fr-FR" sz="1400" dirty="0"/>
              <a:t>, the graph </a:t>
            </a:r>
            <a:r>
              <a:rPr lang="fr-FR" sz="1400" dirty="0" err="1"/>
              <a:t>is</a:t>
            </a:r>
            <a:r>
              <a:rPr lang="fr-FR" sz="1400" dirty="0"/>
              <a:t> </a:t>
            </a:r>
            <a:r>
              <a:rPr lang="fr-FR" sz="1400" dirty="0" err="1"/>
              <a:t>similar</a:t>
            </a:r>
            <a:r>
              <a:rPr lang="fr-FR" sz="1400" dirty="0"/>
              <a:t> to </a:t>
            </a:r>
          </a:p>
          <a:p>
            <a:r>
              <a:rPr lang="fr-FR" sz="1400" dirty="0"/>
              <a:t>  </a:t>
            </a:r>
            <a:r>
              <a:rPr lang="fr-FR" sz="1400" dirty="0" err="1"/>
              <a:t>many</a:t>
            </a:r>
            <a:r>
              <a:rPr lang="fr-FR" sz="1400" dirty="0"/>
              <a:t> « </a:t>
            </a:r>
            <a:r>
              <a:rPr lang="fr-FR" sz="1400" dirty="0" err="1"/>
              <a:t>serious</a:t>
            </a:r>
            <a:r>
              <a:rPr lang="fr-FR" sz="1400" dirty="0"/>
              <a:t> » </a:t>
            </a:r>
            <a:r>
              <a:rPr lang="fr-FR" sz="1400" dirty="0" err="1"/>
              <a:t>models</a:t>
            </a:r>
            <a:r>
              <a:rPr lang="fr-FR" sz="1400" dirty="0"/>
              <a:t>)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F8D54A-5767-4777-998F-E25D7667A932}"/>
              </a:ext>
            </a:extLst>
          </p:cNvPr>
          <p:cNvSpPr/>
          <p:nvPr/>
        </p:nvSpPr>
        <p:spPr bwMode="auto">
          <a:xfrm>
            <a:off x="1732868" y="4028607"/>
            <a:ext cx="1180658" cy="618344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</a:rPr>
              <a:t>Incubation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 dirty="0"/>
              <a:t>1 </a:t>
            </a:r>
            <a:r>
              <a:rPr lang="fr-FR" sz="1600" dirty="0" err="1"/>
              <a:t>week</a:t>
            </a:r>
            <a:endParaRPr kumimoji="0" 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E3EA3A-B182-4507-8F25-456CD0E732C2}"/>
              </a:ext>
            </a:extLst>
          </p:cNvPr>
          <p:cNvSpPr/>
          <p:nvPr/>
        </p:nvSpPr>
        <p:spPr bwMode="auto">
          <a:xfrm>
            <a:off x="3447087" y="3205134"/>
            <a:ext cx="1406162" cy="618344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 dirty="0" err="1"/>
              <a:t>S</a:t>
            </a:r>
            <a:r>
              <a:rPr kumimoji="0" lang="fr-F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</a:rPr>
              <a:t>ymptomatic</a:t>
            </a:r>
            <a:endParaRPr kumimoji="0" 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 dirty="0"/>
              <a:t>1 </a:t>
            </a:r>
            <a:r>
              <a:rPr lang="fr-FR" sz="1400" dirty="0" err="1"/>
              <a:t>week</a:t>
            </a:r>
            <a:endParaRPr kumimoji="0" 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BF73B5-E194-4F39-B1A9-D7C3A2383298}"/>
              </a:ext>
            </a:extLst>
          </p:cNvPr>
          <p:cNvSpPr/>
          <p:nvPr/>
        </p:nvSpPr>
        <p:spPr bwMode="auto">
          <a:xfrm>
            <a:off x="3447087" y="4905960"/>
            <a:ext cx="1406162" cy="618344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</a:rPr>
              <a:t>Asymptomatic</a:t>
            </a:r>
            <a:endParaRPr kumimoji="0" 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 dirty="0"/>
              <a:t>1 </a:t>
            </a:r>
            <a:r>
              <a:rPr lang="fr-FR" sz="1400" dirty="0" err="1"/>
              <a:t>week</a:t>
            </a:r>
            <a:endParaRPr kumimoji="0" 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5010382-D867-4085-919D-E623BAAB8667}"/>
              </a:ext>
            </a:extLst>
          </p:cNvPr>
          <p:cNvSpPr/>
          <p:nvPr/>
        </p:nvSpPr>
        <p:spPr bwMode="auto">
          <a:xfrm>
            <a:off x="5517633" y="1759897"/>
            <a:ext cx="1556478" cy="618344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 dirty="0" err="1"/>
              <a:t>Sick</a:t>
            </a:r>
            <a:r>
              <a:rPr lang="fr-FR" sz="1400" dirty="0"/>
              <a:t> at home</a:t>
            </a:r>
            <a:endParaRPr kumimoji="0" 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 dirty="0"/>
              <a:t>1 </a:t>
            </a:r>
            <a:r>
              <a:rPr lang="fr-FR" sz="1400" dirty="0" err="1"/>
              <a:t>week</a:t>
            </a:r>
            <a:endParaRPr kumimoji="0" 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9B572DF-75AC-44F4-A8B5-F03A73750869}"/>
              </a:ext>
            </a:extLst>
          </p:cNvPr>
          <p:cNvSpPr/>
          <p:nvPr/>
        </p:nvSpPr>
        <p:spPr bwMode="auto">
          <a:xfrm>
            <a:off x="5531375" y="2791687"/>
            <a:ext cx="1556478" cy="897536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 dirty="0"/>
              <a:t>Hospital </a:t>
            </a:r>
            <a:br>
              <a:rPr lang="fr-FR" sz="1400" dirty="0"/>
            </a:br>
            <a:r>
              <a:rPr lang="fr-FR" sz="1400" dirty="0"/>
              <a:t>to </a:t>
            </a:r>
            <a:r>
              <a:rPr lang="fr-FR" sz="1400" dirty="0" err="1"/>
              <a:t>death</a:t>
            </a:r>
            <a:endParaRPr kumimoji="0" 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 dirty="0"/>
              <a:t>1 </a:t>
            </a:r>
            <a:r>
              <a:rPr lang="fr-FR" sz="1400" dirty="0" err="1"/>
              <a:t>week</a:t>
            </a:r>
            <a:endParaRPr kumimoji="0" 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</a:endParaRP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479E8844-DDE8-4330-B7A0-30EAA6BB8F97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 bwMode="auto">
          <a:xfrm flipV="1">
            <a:off x="2913526" y="3514306"/>
            <a:ext cx="533561" cy="82347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49B4139D-CFFE-45A3-9CA8-0612AAB974FC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 bwMode="auto">
          <a:xfrm>
            <a:off x="2913526" y="4337779"/>
            <a:ext cx="533561" cy="87735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0FE0830E-CA35-4196-ADAE-56CC5A3EEE94}"/>
              </a:ext>
            </a:extLst>
          </p:cNvPr>
          <p:cNvSpPr/>
          <p:nvPr/>
        </p:nvSpPr>
        <p:spPr bwMode="auto">
          <a:xfrm>
            <a:off x="5531375" y="3988882"/>
            <a:ext cx="1556478" cy="88859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45720" rIns="36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 dirty="0"/>
              <a:t>Hospital cure</a:t>
            </a:r>
            <a:endParaRPr kumimoji="0" 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 dirty="0"/>
              <a:t>1 </a:t>
            </a:r>
            <a:r>
              <a:rPr lang="fr-FR" sz="1400" dirty="0" err="1"/>
              <a:t>week</a:t>
            </a:r>
            <a:endParaRPr lang="fr-FR" sz="1400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</a:rPr>
              <a:t>(</a:t>
            </a:r>
            <a:r>
              <a:rPr kumimoji="0" 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</a:rPr>
              <a:t>length</a:t>
            </a:r>
            <a:r>
              <a:rPr kumimoji="0" 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</a:rPr>
              <a:t> </a:t>
            </a:r>
            <a:r>
              <a:rPr kumimoji="0" 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</a:rPr>
              <a:t>does</a:t>
            </a:r>
            <a:r>
              <a:rPr kumimoji="0" 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</a:rPr>
              <a:t> not </a:t>
            </a:r>
            <a:r>
              <a:rPr kumimoji="0" 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</a:rPr>
              <a:t>matter</a:t>
            </a:r>
            <a:r>
              <a:rPr kumimoji="0" 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</a:rPr>
              <a:t>)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334F1DD8-A489-440A-B78C-6A93FFB96024}"/>
              </a:ext>
            </a:extLst>
          </p:cNvPr>
          <p:cNvSpPr/>
          <p:nvPr/>
        </p:nvSpPr>
        <p:spPr bwMode="auto">
          <a:xfrm>
            <a:off x="105025" y="4049218"/>
            <a:ext cx="1094282" cy="577121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</a:rPr>
              <a:t>Susceptible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</a:rPr>
              <a:t>population</a:t>
            </a:r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066A627B-DD75-4DB0-94D1-0DD9C8575C95}"/>
              </a:ext>
            </a:extLst>
          </p:cNvPr>
          <p:cNvCxnSpPr>
            <a:cxnSpLocks/>
            <a:stCxn id="17" idx="3"/>
            <a:endCxn id="4" idx="1"/>
          </p:cNvCxnSpPr>
          <p:nvPr/>
        </p:nvCxnSpPr>
        <p:spPr bwMode="auto">
          <a:xfrm>
            <a:off x="1199307" y="4337779"/>
            <a:ext cx="533561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3D67150D-0D8F-4961-B251-7E0C845D72B8}"/>
              </a:ext>
            </a:extLst>
          </p:cNvPr>
          <p:cNvSpPr/>
          <p:nvPr/>
        </p:nvSpPr>
        <p:spPr bwMode="auto">
          <a:xfrm>
            <a:off x="7765979" y="2951894"/>
            <a:ext cx="1094282" cy="577121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</a:rPr>
              <a:t>deaths</a:t>
            </a:r>
            <a:endParaRPr kumimoji="0" 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</a:endParaRPr>
          </a:p>
        </p:txBody>
      </p: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0A40A984-1212-421A-83C8-A4623C4520BA}"/>
              </a:ext>
            </a:extLst>
          </p:cNvPr>
          <p:cNvCxnSpPr>
            <a:cxnSpLocks/>
            <a:stCxn id="12" idx="3"/>
            <a:endCxn id="31" idx="1"/>
          </p:cNvCxnSpPr>
          <p:nvPr/>
        </p:nvCxnSpPr>
        <p:spPr bwMode="auto">
          <a:xfrm>
            <a:off x="7087853" y="3240455"/>
            <a:ext cx="678126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9AFDAEC5-F169-4576-8204-641F6995776D}"/>
              </a:ext>
            </a:extLst>
          </p:cNvPr>
          <p:cNvCxnSpPr>
            <a:cxnSpLocks/>
            <a:stCxn id="11" idx="3"/>
            <a:endCxn id="31" idx="1"/>
          </p:cNvCxnSpPr>
          <p:nvPr/>
        </p:nvCxnSpPr>
        <p:spPr bwMode="auto">
          <a:xfrm>
            <a:off x="7074111" y="2069069"/>
            <a:ext cx="691868" cy="117138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169" name="Bulle narrative : rectangle à coins arrondis 7168">
            <a:extLst>
              <a:ext uri="{FF2B5EF4-FFF2-40B4-BE49-F238E27FC236}">
                <a16:creationId xmlns:a16="http://schemas.microsoft.com/office/drawing/2014/main" id="{6A69501B-6CF7-45BC-9745-FFB8B1297930}"/>
              </a:ext>
            </a:extLst>
          </p:cNvPr>
          <p:cNvSpPr/>
          <p:nvPr/>
        </p:nvSpPr>
        <p:spPr bwMode="auto">
          <a:xfrm>
            <a:off x="7647576" y="2096012"/>
            <a:ext cx="850869" cy="445406"/>
          </a:xfrm>
          <a:prstGeom prst="wedgeRoundRectCallout">
            <a:avLst>
              <a:gd name="adj1" fmla="val -76328"/>
              <a:gd name="adj2" fmla="val 70914"/>
              <a:gd name="adj3" fmla="val 16667"/>
            </a:avLst>
          </a:prstGeom>
          <a:solidFill>
            <a:srgbClr val="A4DFFA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</a:rPr>
              <a:t>EHPAD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100" dirty="0"/>
              <a:t>flow</a:t>
            </a:r>
            <a:endParaRPr kumimoji="0" lang="fr-F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</a:endParaRPr>
          </a:p>
        </p:txBody>
      </p:sp>
      <p:sp>
        <p:nvSpPr>
          <p:cNvPr id="39" name="Bulle narrative : rectangle à coins arrondis 38">
            <a:extLst>
              <a:ext uri="{FF2B5EF4-FFF2-40B4-BE49-F238E27FC236}">
                <a16:creationId xmlns:a16="http://schemas.microsoft.com/office/drawing/2014/main" id="{F4035E9D-BE9C-45B7-92BA-0061E29EFDEF}"/>
              </a:ext>
            </a:extLst>
          </p:cNvPr>
          <p:cNvSpPr/>
          <p:nvPr/>
        </p:nvSpPr>
        <p:spPr bwMode="auto">
          <a:xfrm>
            <a:off x="184412" y="4776455"/>
            <a:ext cx="1406162" cy="786493"/>
          </a:xfrm>
          <a:prstGeom prst="wedgeRoundRectCallout">
            <a:avLst>
              <a:gd name="adj1" fmla="val 40739"/>
              <a:gd name="adj2" fmla="val -86545"/>
              <a:gd name="adj3" fmla="val 16667"/>
            </a:avLst>
          </a:prstGeom>
          <a:solidFill>
            <a:srgbClr val="A4DFFA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</a:rPr>
              <a:t>Contagion </a:t>
            </a:r>
            <a:r>
              <a:rPr kumimoji="0" lang="fr-F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</a:rPr>
              <a:t>from</a:t>
            </a:r>
            <a:r>
              <a:rPr kumimoji="0" 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</a:rPr>
              <a:t> Phase 1 + un-</a:t>
            </a:r>
            <a:r>
              <a:rPr kumimoji="0" lang="fr-F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</a:rPr>
              <a:t>isolated</a:t>
            </a:r>
            <a:r>
              <a:rPr kumimoji="0" 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</a:rPr>
              <a:t> Phase 2</a:t>
            </a:r>
          </a:p>
        </p:txBody>
      </p: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A861D5CD-5BF7-4CEF-8DC7-A4E73427BA25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 bwMode="auto">
          <a:xfrm flipV="1">
            <a:off x="4853249" y="2069069"/>
            <a:ext cx="664384" cy="144523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C0D8C092-0E7A-4825-B105-95AAC447018C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 bwMode="auto">
          <a:xfrm>
            <a:off x="4853249" y="3514306"/>
            <a:ext cx="678126" cy="91887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6" name="ZoneTexte 45">
            <a:extLst>
              <a:ext uri="{FF2B5EF4-FFF2-40B4-BE49-F238E27FC236}">
                <a16:creationId xmlns:a16="http://schemas.microsoft.com/office/drawing/2014/main" id="{FB6F7CF1-E496-4679-9539-427E6863C5E2}"/>
              </a:ext>
            </a:extLst>
          </p:cNvPr>
          <p:cNvSpPr txBox="1"/>
          <p:nvPr/>
        </p:nvSpPr>
        <p:spPr>
          <a:xfrm>
            <a:off x="1842745" y="6015690"/>
            <a:ext cx="960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/>
              <a:t>Phase 0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739D25D5-D499-46CA-8FF4-061A7AED2CE1}"/>
              </a:ext>
            </a:extLst>
          </p:cNvPr>
          <p:cNvSpPr txBox="1"/>
          <p:nvPr/>
        </p:nvSpPr>
        <p:spPr>
          <a:xfrm>
            <a:off x="3492546" y="6015690"/>
            <a:ext cx="960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/>
              <a:t>Phase 1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BD06AA15-F114-4ABC-8D7D-FE947774D7A7}"/>
              </a:ext>
            </a:extLst>
          </p:cNvPr>
          <p:cNvSpPr txBox="1"/>
          <p:nvPr/>
        </p:nvSpPr>
        <p:spPr>
          <a:xfrm>
            <a:off x="5698598" y="6015690"/>
            <a:ext cx="960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/>
              <a:t>Phase 2</a:t>
            </a:r>
          </a:p>
        </p:txBody>
      </p: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2D1790BB-E5E0-4F15-9933-B23A5F0ADE6C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 bwMode="auto">
          <a:xfrm flipV="1">
            <a:off x="4853249" y="3240455"/>
            <a:ext cx="678126" cy="27385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6" name="Rectangle : coins arrondis 55">
            <a:extLst>
              <a:ext uri="{FF2B5EF4-FFF2-40B4-BE49-F238E27FC236}">
                <a16:creationId xmlns:a16="http://schemas.microsoft.com/office/drawing/2014/main" id="{0331F1C6-D6CA-45BB-9CC6-AF364B29C310}"/>
              </a:ext>
            </a:extLst>
          </p:cNvPr>
          <p:cNvSpPr/>
          <p:nvPr/>
        </p:nvSpPr>
        <p:spPr bwMode="auto">
          <a:xfrm>
            <a:off x="7647576" y="5169701"/>
            <a:ext cx="1094282" cy="577121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</a:rPr>
              <a:t>Cured</a:t>
            </a:r>
            <a:endParaRPr kumimoji="0" 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</a:endParaRPr>
          </a:p>
        </p:txBody>
      </p: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E28A51F7-1D3E-4FF2-91B9-65DE039C0516}"/>
              </a:ext>
            </a:extLst>
          </p:cNvPr>
          <p:cNvCxnSpPr>
            <a:cxnSpLocks/>
            <a:stCxn id="10" idx="3"/>
            <a:endCxn id="56" idx="1"/>
          </p:cNvCxnSpPr>
          <p:nvPr/>
        </p:nvCxnSpPr>
        <p:spPr bwMode="auto">
          <a:xfrm>
            <a:off x="4853249" y="5215132"/>
            <a:ext cx="2794327" cy="24313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0" name="Connecteur droit avec flèche 59">
            <a:extLst>
              <a:ext uri="{FF2B5EF4-FFF2-40B4-BE49-F238E27FC236}">
                <a16:creationId xmlns:a16="http://schemas.microsoft.com/office/drawing/2014/main" id="{1F8CC076-CCD5-4F4B-B4A7-A074B305662C}"/>
              </a:ext>
            </a:extLst>
          </p:cNvPr>
          <p:cNvCxnSpPr>
            <a:cxnSpLocks/>
            <a:stCxn id="18" idx="3"/>
            <a:endCxn id="56" idx="1"/>
          </p:cNvCxnSpPr>
          <p:nvPr/>
        </p:nvCxnSpPr>
        <p:spPr bwMode="auto">
          <a:xfrm>
            <a:off x="7087853" y="4433180"/>
            <a:ext cx="559723" cy="102508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3" name="Connecteur droit avec flèche 62">
            <a:extLst>
              <a:ext uri="{FF2B5EF4-FFF2-40B4-BE49-F238E27FC236}">
                <a16:creationId xmlns:a16="http://schemas.microsoft.com/office/drawing/2014/main" id="{D278D344-DD2F-43BA-85AF-A63BEA70357A}"/>
              </a:ext>
            </a:extLst>
          </p:cNvPr>
          <p:cNvCxnSpPr>
            <a:cxnSpLocks/>
            <a:stCxn id="11" idx="3"/>
            <a:endCxn id="56" idx="1"/>
          </p:cNvCxnSpPr>
          <p:nvPr/>
        </p:nvCxnSpPr>
        <p:spPr bwMode="auto">
          <a:xfrm>
            <a:off x="7074111" y="2069069"/>
            <a:ext cx="573465" cy="338919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1FB122-294F-41F9-B3B7-F92BBB667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962" y="106906"/>
            <a:ext cx="7712075" cy="725488"/>
          </a:xfrm>
        </p:spPr>
        <p:txBody>
          <a:bodyPr/>
          <a:lstStyle/>
          <a:p>
            <a:pPr>
              <a:defRPr/>
            </a:pPr>
            <a:r>
              <a:rPr lang="fr-FR" dirty="0" err="1"/>
              <a:t>Sociology</a:t>
            </a:r>
            <a:r>
              <a:rPr lang="fr-FR" dirty="0"/>
              <a:t> and Age Groups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1D6DCA-E017-49F6-9A06-8A618E72A3C4}"/>
              </a:ext>
            </a:extLst>
          </p:cNvPr>
          <p:cNvSpPr/>
          <p:nvPr/>
        </p:nvSpPr>
        <p:spPr bwMode="auto">
          <a:xfrm>
            <a:off x="1087180" y="3459296"/>
            <a:ext cx="1180658" cy="618344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</a:rPr>
              <a:t>65%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200" dirty="0" err="1"/>
              <a:t>b</a:t>
            </a:r>
            <a:r>
              <a:rPr kumimoji="0" 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</a:rPr>
              <a:t>elow</a:t>
            </a:r>
            <a:r>
              <a:rPr kumimoji="0" 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</a:rPr>
              <a:t> 60</a:t>
            </a:r>
            <a:br>
              <a:rPr kumimoji="0" 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</a:rPr>
            </a:br>
            <a:r>
              <a:rPr kumimoji="0" 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</a:rPr>
              <a:t>years</a:t>
            </a:r>
            <a:r>
              <a:rPr kumimoji="0" 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</a:rPr>
              <a:t> </a:t>
            </a:r>
            <a:r>
              <a:rPr kumimoji="0" 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</a:rPr>
              <a:t>old</a:t>
            </a:r>
            <a:endParaRPr kumimoji="0" 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678B53-7258-4A86-AFE6-34E1C0D5334A}"/>
              </a:ext>
            </a:extLst>
          </p:cNvPr>
          <p:cNvSpPr/>
          <p:nvPr/>
        </p:nvSpPr>
        <p:spPr bwMode="auto">
          <a:xfrm>
            <a:off x="1087180" y="4357631"/>
            <a:ext cx="1180658" cy="618344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</a:rPr>
              <a:t>29%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</a:rPr>
              <a:t>60-80</a:t>
            </a:r>
            <a:br>
              <a:rPr kumimoji="0" 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</a:rPr>
            </a:br>
            <a:r>
              <a:rPr kumimoji="0" 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</a:rPr>
              <a:t>years</a:t>
            </a:r>
            <a:r>
              <a:rPr kumimoji="0" 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</a:rPr>
              <a:t> </a:t>
            </a:r>
            <a:r>
              <a:rPr kumimoji="0" 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</a:rPr>
              <a:t>old</a:t>
            </a:r>
            <a:endParaRPr kumimoji="0" 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3AEBCF-A08A-4770-B256-2698CD4A7CFA}"/>
              </a:ext>
            </a:extLst>
          </p:cNvPr>
          <p:cNvSpPr/>
          <p:nvPr/>
        </p:nvSpPr>
        <p:spPr bwMode="auto">
          <a:xfrm>
            <a:off x="1087180" y="5274530"/>
            <a:ext cx="1180658" cy="618344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</a:rPr>
              <a:t>6%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</a:rPr>
              <a:t>Over 80</a:t>
            </a:r>
            <a:br>
              <a:rPr kumimoji="0" 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</a:rPr>
            </a:br>
            <a:r>
              <a:rPr kumimoji="0" 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</a:rPr>
              <a:t>years</a:t>
            </a:r>
            <a:r>
              <a:rPr kumimoji="0" 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</a:rPr>
              <a:t> </a:t>
            </a:r>
            <a:r>
              <a:rPr kumimoji="0" 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</a:rPr>
              <a:t>old</a:t>
            </a:r>
            <a:endParaRPr kumimoji="0" 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3EFC491-9ACC-4070-AC8E-1D8E2EA98FB1}"/>
              </a:ext>
            </a:extLst>
          </p:cNvPr>
          <p:cNvSpPr txBox="1"/>
          <p:nvPr/>
        </p:nvSpPr>
        <p:spPr>
          <a:xfrm>
            <a:off x="2958125" y="6120567"/>
            <a:ext cx="17379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 err="1"/>
              <a:t>Incubated</a:t>
            </a:r>
            <a:r>
              <a:rPr lang="fr-FR" sz="1400" i="1" dirty="0"/>
              <a:t> + Phase1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087B143-BF67-4218-B17F-BB492ACE4B72}"/>
              </a:ext>
            </a:extLst>
          </p:cNvPr>
          <p:cNvSpPr txBox="1"/>
          <p:nvPr/>
        </p:nvSpPr>
        <p:spPr>
          <a:xfrm>
            <a:off x="5752125" y="6120567"/>
            <a:ext cx="11865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/>
              <a:t>Hospital+</a:t>
            </a:r>
          </a:p>
          <a:p>
            <a:r>
              <a:rPr lang="fr-FR" sz="1400" i="1" dirty="0" err="1"/>
              <a:t>Sick</a:t>
            </a:r>
            <a:r>
              <a:rPr lang="fr-FR" sz="1400" i="1" dirty="0"/>
              <a:t> @ home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E0B092-3E40-4CEE-B7A2-80A8725CD3FC}"/>
              </a:ext>
            </a:extLst>
          </p:cNvPr>
          <p:cNvSpPr/>
          <p:nvPr/>
        </p:nvSpPr>
        <p:spPr bwMode="auto">
          <a:xfrm>
            <a:off x="3320026" y="3459296"/>
            <a:ext cx="1180658" cy="618344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</a:rPr>
              <a:t>Below</a:t>
            </a:r>
            <a:r>
              <a:rPr kumimoji="0" 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</a:rPr>
              <a:t> 60</a:t>
            </a:r>
            <a:br>
              <a:rPr kumimoji="0" 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</a:rPr>
            </a:br>
            <a:r>
              <a:rPr kumimoji="0" 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</a:rPr>
              <a:t>years</a:t>
            </a:r>
            <a:r>
              <a:rPr kumimoji="0" 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</a:rPr>
              <a:t> </a:t>
            </a:r>
            <a:r>
              <a:rPr kumimoji="0" 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</a:rPr>
              <a:t>old</a:t>
            </a:r>
            <a:endParaRPr kumimoji="0" 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53FD2D-7CC2-4D96-B8D2-9793DE2D2DC7}"/>
              </a:ext>
            </a:extLst>
          </p:cNvPr>
          <p:cNvSpPr/>
          <p:nvPr/>
        </p:nvSpPr>
        <p:spPr bwMode="auto">
          <a:xfrm>
            <a:off x="3326724" y="4418807"/>
            <a:ext cx="1180658" cy="618344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200" dirty="0"/>
              <a:t>60-80</a:t>
            </a:r>
            <a:br>
              <a:rPr lang="fr-FR" sz="1200" dirty="0"/>
            </a:br>
            <a:r>
              <a:rPr lang="fr-FR" sz="1200" dirty="0" err="1"/>
              <a:t>years</a:t>
            </a:r>
            <a:r>
              <a:rPr lang="fr-FR" sz="1200" dirty="0"/>
              <a:t> </a:t>
            </a:r>
            <a:r>
              <a:rPr lang="fr-FR" sz="1200" dirty="0" err="1"/>
              <a:t>old</a:t>
            </a:r>
            <a:endParaRPr lang="fr-FR" sz="1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3854C7-42A1-453A-AD35-1E040E47ECF4}"/>
              </a:ext>
            </a:extLst>
          </p:cNvPr>
          <p:cNvSpPr/>
          <p:nvPr/>
        </p:nvSpPr>
        <p:spPr bwMode="auto">
          <a:xfrm>
            <a:off x="3326724" y="5304147"/>
            <a:ext cx="1180658" cy="618344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</a:rPr>
              <a:t>Over 80</a:t>
            </a:r>
            <a:br>
              <a:rPr kumimoji="0" 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</a:rPr>
            </a:br>
            <a:r>
              <a:rPr kumimoji="0" 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</a:rPr>
              <a:t>years</a:t>
            </a:r>
            <a:r>
              <a:rPr kumimoji="0" 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</a:rPr>
              <a:t> </a:t>
            </a:r>
            <a:r>
              <a:rPr kumimoji="0" 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</a:rPr>
              <a:t>old</a:t>
            </a:r>
            <a:endParaRPr kumimoji="0" 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</a:endParaRPr>
          </a:p>
        </p:txBody>
      </p:sp>
      <p:sp>
        <p:nvSpPr>
          <p:cNvPr id="12" name="Bulle narrative : rectangle à coins arrondis 11">
            <a:extLst>
              <a:ext uri="{FF2B5EF4-FFF2-40B4-BE49-F238E27FC236}">
                <a16:creationId xmlns:a16="http://schemas.microsoft.com/office/drawing/2014/main" id="{7ECCFB5D-1B1D-4C81-9761-AB2C4D0A55EC}"/>
              </a:ext>
            </a:extLst>
          </p:cNvPr>
          <p:cNvSpPr/>
          <p:nvPr/>
        </p:nvSpPr>
        <p:spPr bwMode="auto">
          <a:xfrm>
            <a:off x="205604" y="2214660"/>
            <a:ext cx="1406162" cy="786493"/>
          </a:xfrm>
          <a:prstGeom prst="wedgeRoundRectCallout">
            <a:avLst>
              <a:gd name="adj1" fmla="val 34718"/>
              <a:gd name="adj2" fmla="val 85696"/>
              <a:gd name="adj3" fmla="val 16667"/>
            </a:avLst>
          </a:prstGeom>
          <a:solidFill>
            <a:srgbClr val="A4DFFA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</a:rPr>
              <a:t>Distribution </a:t>
            </a:r>
            <a:r>
              <a:rPr kumimoji="0" lang="fr-F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</a:rPr>
              <a:t>is</a:t>
            </a:r>
            <a:r>
              <a:rPr kumimoji="0" 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</a:rPr>
              <a:t> </a:t>
            </a:r>
            <a:r>
              <a:rPr kumimoji="0" lang="fr-F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</a:rPr>
              <a:t>known</a:t>
            </a:r>
            <a:r>
              <a:rPr kumimoji="0" 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</a:rPr>
              <a:t> and varies by country</a:t>
            </a:r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7883DFDF-B10B-4193-90DF-FF08D0B07E33}"/>
              </a:ext>
            </a:extLst>
          </p:cNvPr>
          <p:cNvSpPr/>
          <p:nvPr/>
        </p:nvSpPr>
        <p:spPr bwMode="auto">
          <a:xfrm>
            <a:off x="2388606" y="3901835"/>
            <a:ext cx="795883" cy="1529936"/>
          </a:xfrm>
          <a:prstGeom prst="rightArrow">
            <a:avLst>
              <a:gd name="adj1" fmla="val 74350"/>
              <a:gd name="adj2" fmla="val 31915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</a:rPr>
              <a:t>Contact rates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</a:rPr>
              <a:t>by </a:t>
            </a:r>
            <a:r>
              <a:rPr kumimoji="0" lang="fr-FR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</a:rPr>
              <a:t>age</a:t>
            </a:r>
            <a:endParaRPr kumimoji="0" lang="fr-FR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</a:endParaRPr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837A9D59-2536-4955-A335-F5A2E00E595C}"/>
              </a:ext>
            </a:extLst>
          </p:cNvPr>
          <p:cNvSpPr/>
          <p:nvPr/>
        </p:nvSpPr>
        <p:spPr bwMode="auto">
          <a:xfrm>
            <a:off x="4738311" y="3901835"/>
            <a:ext cx="795883" cy="1529936"/>
          </a:xfrm>
          <a:prstGeom prst="rightArrow">
            <a:avLst>
              <a:gd name="adj1" fmla="val 74350"/>
              <a:gd name="adj2" fmla="val 31915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</a:rPr>
              <a:t>Hospitalization</a:t>
            </a:r>
            <a:endParaRPr kumimoji="0" lang="fr-FR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</a:rPr>
              <a:t>rates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</a:rPr>
              <a:t>by </a:t>
            </a:r>
            <a:r>
              <a:rPr kumimoji="0" lang="fr-FR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</a:rPr>
              <a:t>age</a:t>
            </a:r>
            <a:endParaRPr kumimoji="0" lang="fr-FR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42CDC94-C37E-41CA-81CB-61918CACCAA8}"/>
              </a:ext>
            </a:extLst>
          </p:cNvPr>
          <p:cNvSpPr/>
          <p:nvPr/>
        </p:nvSpPr>
        <p:spPr bwMode="auto">
          <a:xfrm>
            <a:off x="5738931" y="3417604"/>
            <a:ext cx="1180658" cy="618344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</a:rPr>
              <a:t>Below</a:t>
            </a:r>
            <a:r>
              <a:rPr kumimoji="0" 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</a:rPr>
              <a:t> 60</a:t>
            </a:r>
            <a:br>
              <a:rPr kumimoji="0" 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</a:rPr>
            </a:br>
            <a:r>
              <a:rPr kumimoji="0" 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</a:rPr>
              <a:t>years</a:t>
            </a:r>
            <a:r>
              <a:rPr kumimoji="0" 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</a:rPr>
              <a:t> </a:t>
            </a:r>
            <a:r>
              <a:rPr kumimoji="0" 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</a:rPr>
              <a:t>old</a:t>
            </a:r>
            <a:endParaRPr kumimoji="0" 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5B69A02-8E25-4FBC-8A36-304979FFA8F7}"/>
              </a:ext>
            </a:extLst>
          </p:cNvPr>
          <p:cNvSpPr/>
          <p:nvPr/>
        </p:nvSpPr>
        <p:spPr bwMode="auto">
          <a:xfrm>
            <a:off x="5709791" y="4425364"/>
            <a:ext cx="1180658" cy="618344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200" dirty="0"/>
              <a:t>60-80</a:t>
            </a:r>
            <a:br>
              <a:rPr lang="fr-FR" sz="1200" dirty="0"/>
            </a:br>
            <a:r>
              <a:rPr lang="fr-FR" sz="1200" dirty="0" err="1"/>
              <a:t>years</a:t>
            </a:r>
            <a:r>
              <a:rPr lang="fr-FR" sz="1200" dirty="0"/>
              <a:t> </a:t>
            </a:r>
            <a:r>
              <a:rPr lang="fr-FR" sz="1200" dirty="0" err="1"/>
              <a:t>old</a:t>
            </a:r>
            <a:endParaRPr lang="fr-FR" sz="12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CB753E9-E53D-46D4-A265-9EE6CA20B620}"/>
              </a:ext>
            </a:extLst>
          </p:cNvPr>
          <p:cNvSpPr/>
          <p:nvPr/>
        </p:nvSpPr>
        <p:spPr bwMode="auto">
          <a:xfrm>
            <a:off x="5709791" y="5304147"/>
            <a:ext cx="1180658" cy="618344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</a:rPr>
              <a:t>Over 80</a:t>
            </a:r>
            <a:br>
              <a:rPr kumimoji="0" 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</a:rPr>
            </a:br>
            <a:r>
              <a:rPr kumimoji="0" 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</a:rPr>
              <a:t>years</a:t>
            </a:r>
            <a:r>
              <a:rPr kumimoji="0" 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</a:rPr>
              <a:t> </a:t>
            </a:r>
            <a:r>
              <a:rPr kumimoji="0" 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</a:rPr>
              <a:t>old</a:t>
            </a:r>
            <a:endParaRPr kumimoji="0" 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</a:endParaRPr>
          </a:p>
        </p:txBody>
      </p:sp>
      <p:sp>
        <p:nvSpPr>
          <p:cNvPr id="18" name="Flèche : droite 17">
            <a:extLst>
              <a:ext uri="{FF2B5EF4-FFF2-40B4-BE49-F238E27FC236}">
                <a16:creationId xmlns:a16="http://schemas.microsoft.com/office/drawing/2014/main" id="{C8E83F50-EA1C-454E-8F61-0586B124E0D7}"/>
              </a:ext>
            </a:extLst>
          </p:cNvPr>
          <p:cNvSpPr/>
          <p:nvPr/>
        </p:nvSpPr>
        <p:spPr bwMode="auto">
          <a:xfrm>
            <a:off x="7176711" y="3969568"/>
            <a:ext cx="795883" cy="1529936"/>
          </a:xfrm>
          <a:prstGeom prst="rightArrow">
            <a:avLst>
              <a:gd name="adj1" fmla="val 74350"/>
              <a:gd name="adj2" fmla="val 31915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</a:rPr>
              <a:t>Death</a:t>
            </a:r>
            <a:endParaRPr kumimoji="0" lang="fr-FR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</a:rPr>
              <a:t>rates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</a:rPr>
              <a:t>by </a:t>
            </a:r>
            <a:r>
              <a:rPr kumimoji="0" lang="fr-FR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</a:rPr>
              <a:t>age</a:t>
            </a:r>
            <a:endParaRPr kumimoji="0" lang="fr-FR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</a:endParaRP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152CB734-6C8E-48BB-BEFC-99323B0E81AE}"/>
              </a:ext>
            </a:extLst>
          </p:cNvPr>
          <p:cNvSpPr/>
          <p:nvPr/>
        </p:nvSpPr>
        <p:spPr bwMode="auto">
          <a:xfrm>
            <a:off x="8258856" y="4418807"/>
            <a:ext cx="795883" cy="577121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</a:rPr>
              <a:t>deaths</a:t>
            </a:r>
            <a:endParaRPr kumimoji="0" 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</a:endParaRPr>
          </a:p>
        </p:txBody>
      </p:sp>
      <p:sp>
        <p:nvSpPr>
          <p:cNvPr id="20" name="Bulle narrative : rectangle à coins arrondis 19">
            <a:extLst>
              <a:ext uri="{FF2B5EF4-FFF2-40B4-BE49-F238E27FC236}">
                <a16:creationId xmlns:a16="http://schemas.microsoft.com/office/drawing/2014/main" id="{59CB4EEF-C741-4704-BA3B-E59845E1849E}"/>
              </a:ext>
            </a:extLst>
          </p:cNvPr>
          <p:cNvSpPr/>
          <p:nvPr/>
        </p:nvSpPr>
        <p:spPr bwMode="auto">
          <a:xfrm>
            <a:off x="6558197" y="2020020"/>
            <a:ext cx="2305921" cy="1199508"/>
          </a:xfrm>
          <a:prstGeom prst="wedgeRoundRectCallout">
            <a:avLst>
              <a:gd name="adj1" fmla="val -19263"/>
              <a:gd name="adj2" fmla="val 67206"/>
              <a:gd name="adj3" fmla="val 16667"/>
            </a:avLst>
          </a:prstGeom>
          <a:solidFill>
            <a:srgbClr val="A4DFFA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</a:rPr>
              <a:t>Lots of data </a:t>
            </a:r>
            <a:r>
              <a:rPr kumimoji="0" lang="fr-F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</a:rPr>
              <a:t>available</a:t>
            </a:r>
            <a:endParaRPr kumimoji="0" lang="fr-F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</a:endParaRPr>
          </a:p>
        </p:txBody>
      </p:sp>
      <p:sp>
        <p:nvSpPr>
          <p:cNvPr id="21" name="Bulle narrative : rectangle à coins arrondis 20">
            <a:extLst>
              <a:ext uri="{FF2B5EF4-FFF2-40B4-BE49-F238E27FC236}">
                <a16:creationId xmlns:a16="http://schemas.microsoft.com/office/drawing/2014/main" id="{85683611-6694-4924-8181-6DBC68BDF0FE}"/>
              </a:ext>
            </a:extLst>
          </p:cNvPr>
          <p:cNvSpPr/>
          <p:nvPr/>
        </p:nvSpPr>
        <p:spPr bwMode="auto">
          <a:xfrm>
            <a:off x="2612457" y="2031280"/>
            <a:ext cx="2305921" cy="786493"/>
          </a:xfrm>
          <a:prstGeom prst="wedgeRoundRectCallout">
            <a:avLst>
              <a:gd name="adj1" fmla="val -37269"/>
              <a:gd name="adj2" fmla="val 177199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</a:rPr>
              <a:t>Sociology</a:t>
            </a:r>
            <a:r>
              <a:rPr kumimoji="0" 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</a:rPr>
              <a:t> </a:t>
            </a:r>
            <a:r>
              <a:rPr kumimoji="0" lang="fr-F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</a:rPr>
              <a:t>hypothesis</a:t>
            </a:r>
            <a:r>
              <a:rPr kumimoji="0" 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</a:rPr>
              <a:t>: </a:t>
            </a:r>
            <a:r>
              <a:rPr kumimoji="0" lang="fr-F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</a:rPr>
              <a:t>Elderly</a:t>
            </a:r>
            <a:r>
              <a:rPr kumimoji="0" 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</a:rPr>
              <a:t> Social </a:t>
            </a:r>
            <a:r>
              <a:rPr kumimoji="0" lang="fr-F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</a:rPr>
              <a:t>Distancing</a:t>
            </a:r>
            <a:endParaRPr kumimoji="0" lang="fr-F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100" dirty="0"/>
              <a:t>(e.g. 3 </a:t>
            </a:r>
            <a:r>
              <a:rPr lang="fr-FR" sz="1100" dirty="0" err="1"/>
              <a:t>generations</a:t>
            </a:r>
            <a:r>
              <a:rPr lang="fr-FR" sz="1100" dirty="0"/>
              <a:t> </a:t>
            </a:r>
            <a:r>
              <a:rPr lang="fr-FR" sz="1100" dirty="0" err="1"/>
              <a:t>under</a:t>
            </a:r>
            <a:r>
              <a:rPr lang="fr-FR" sz="1100" dirty="0"/>
              <a:t> the </a:t>
            </a:r>
            <a:r>
              <a:rPr lang="fr-FR" sz="1100" dirty="0" err="1"/>
              <a:t>same</a:t>
            </a:r>
            <a:r>
              <a:rPr lang="fr-FR" sz="1100" dirty="0"/>
              <a:t> roof)</a:t>
            </a:r>
            <a:endParaRPr kumimoji="0" lang="fr-F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3124363D-EA07-4C62-A6FA-C49CF7B22E35}"/>
              </a:ext>
            </a:extLst>
          </p:cNvPr>
          <p:cNvSpPr txBox="1"/>
          <p:nvPr/>
        </p:nvSpPr>
        <p:spPr>
          <a:xfrm>
            <a:off x="594515" y="805473"/>
            <a:ext cx="94558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/>
              <a:t>This </a:t>
            </a:r>
            <a:r>
              <a:rPr lang="fr-FR" sz="1400" i="1" dirty="0" err="1"/>
              <a:t>is</a:t>
            </a:r>
            <a:r>
              <a:rPr lang="fr-FR" sz="1400" i="1" dirty="0"/>
              <a:t> the </a:t>
            </a:r>
            <a:r>
              <a:rPr lang="fr-FR" sz="1400" i="1" dirty="0" err="1"/>
              <a:t>only</a:t>
            </a:r>
            <a:r>
              <a:rPr lang="fr-FR" sz="1400" i="1" dirty="0"/>
              <a:t> original part of </a:t>
            </a:r>
            <a:r>
              <a:rPr lang="fr-FR" sz="1400" i="1" dirty="0" err="1"/>
              <a:t>this</a:t>
            </a:r>
            <a:r>
              <a:rPr lang="fr-FR" sz="1400" i="1" dirty="0"/>
              <a:t> </a:t>
            </a:r>
            <a:r>
              <a:rPr lang="fr-FR" sz="1400" i="1" dirty="0" err="1"/>
              <a:t>naive</a:t>
            </a:r>
            <a:r>
              <a:rPr lang="fr-FR" sz="1400" i="1" dirty="0"/>
              <a:t> model </a:t>
            </a:r>
            <a:r>
              <a:rPr lang="fr-FR" sz="1400" dirty="0">
                <a:sym typeface="Wingdings" panose="05000000000000000000" pitchFamily="2" charset="2"/>
              </a:rPr>
              <a:t> Country population </a:t>
            </a:r>
            <a:r>
              <a:rPr lang="fr-FR" sz="1400" dirty="0" err="1">
                <a:sym typeface="Wingdings" panose="05000000000000000000" pitchFamily="2" charset="2"/>
              </a:rPr>
              <a:t>is</a:t>
            </a:r>
            <a:r>
              <a:rPr lang="fr-FR" sz="1400" dirty="0">
                <a:sym typeface="Wingdings" panose="05000000000000000000" pitchFamily="2" charset="2"/>
              </a:rPr>
              <a:t> </a:t>
            </a:r>
            <a:r>
              <a:rPr lang="fr-FR" sz="1400" dirty="0" err="1">
                <a:sym typeface="Wingdings" panose="05000000000000000000" pitchFamily="2" charset="2"/>
              </a:rPr>
              <a:t>divided</a:t>
            </a:r>
            <a:r>
              <a:rPr lang="fr-FR" sz="1400" dirty="0">
                <a:sym typeface="Wingdings" panose="05000000000000000000" pitchFamily="2" charset="2"/>
              </a:rPr>
              <a:t> </a:t>
            </a:r>
            <a:r>
              <a:rPr lang="fr-FR" sz="1400" dirty="0" err="1">
                <a:sym typeface="Wingdings" panose="05000000000000000000" pitchFamily="2" charset="2"/>
              </a:rPr>
              <a:t>into</a:t>
            </a:r>
            <a:r>
              <a:rPr lang="fr-FR" sz="1400" dirty="0">
                <a:sym typeface="Wingdings" panose="05000000000000000000" pitchFamily="2" charset="2"/>
              </a:rPr>
              <a:t> </a:t>
            </a:r>
            <a:r>
              <a:rPr lang="fr-FR" sz="1400" dirty="0" err="1">
                <a:sym typeface="Wingdings" panose="05000000000000000000" pitchFamily="2" charset="2"/>
              </a:rPr>
              <a:t>three</a:t>
            </a:r>
            <a:r>
              <a:rPr lang="fr-FR" sz="1400" dirty="0">
                <a:sym typeface="Wingdings" panose="05000000000000000000" pitchFamily="2" charset="2"/>
              </a:rPr>
              <a:t> </a:t>
            </a:r>
            <a:r>
              <a:rPr lang="fr-FR" sz="1400" dirty="0" err="1">
                <a:sym typeface="Wingdings" panose="05000000000000000000" pitchFamily="2" charset="2"/>
              </a:rPr>
              <a:t>age</a:t>
            </a:r>
            <a:r>
              <a:rPr lang="fr-FR" sz="1400" dirty="0">
                <a:sym typeface="Wingdings" panose="05000000000000000000" pitchFamily="2" charset="2"/>
              </a:rPr>
              <a:t> groups.</a:t>
            </a:r>
          </a:p>
          <a:p>
            <a:r>
              <a:rPr lang="fr-FR" sz="1400" dirty="0">
                <a:sym typeface="Wingdings" panose="05000000000000000000" pitchFamily="2" charset="2"/>
              </a:rPr>
              <a:t>This </a:t>
            </a:r>
            <a:r>
              <a:rPr lang="fr-FR" sz="1400" dirty="0" err="1">
                <a:sym typeface="Wingdings" panose="05000000000000000000" pitchFamily="2" charset="2"/>
              </a:rPr>
              <a:t>is</a:t>
            </a:r>
            <a:r>
              <a:rPr lang="fr-FR" sz="1400" dirty="0">
                <a:sym typeface="Wingdings" panose="05000000000000000000" pitchFamily="2" charset="2"/>
              </a:rPr>
              <a:t> the </a:t>
            </a:r>
            <a:r>
              <a:rPr lang="fr-FR" sz="1400" dirty="0" err="1">
                <a:sym typeface="Wingdings" panose="05000000000000000000" pitchFamily="2" charset="2"/>
              </a:rPr>
              <a:t>same</a:t>
            </a:r>
            <a:r>
              <a:rPr lang="fr-FR" sz="1400" dirty="0">
                <a:sym typeface="Wingdings" panose="05000000000000000000" pitchFamily="2" charset="2"/>
              </a:rPr>
              <a:t> </a:t>
            </a:r>
            <a:r>
              <a:rPr lang="fr-FR" sz="1400" dirty="0" err="1">
                <a:sym typeface="Wingdings" panose="05000000000000000000" pitchFamily="2" charset="2"/>
              </a:rPr>
              <a:t>principle</a:t>
            </a:r>
            <a:r>
              <a:rPr lang="fr-FR" sz="1400" dirty="0">
                <a:sym typeface="Wingdings" panose="05000000000000000000" pitchFamily="2" charset="2"/>
              </a:rPr>
              <a:t> as </a:t>
            </a:r>
            <a:r>
              <a:rPr lang="fr-FR" sz="1400" dirty="0" err="1">
                <a:sym typeface="Wingdings" panose="05000000000000000000" pitchFamily="2" charset="2"/>
              </a:rPr>
              <a:t>Pasteur’s</a:t>
            </a:r>
            <a:r>
              <a:rPr lang="fr-FR" sz="1400" dirty="0">
                <a:sym typeface="Wingdings" panose="05000000000000000000" pitchFamily="2" charset="2"/>
              </a:rPr>
              <a:t> model </a:t>
            </a:r>
          </a:p>
          <a:p>
            <a:r>
              <a:rPr lang="fr-FR" sz="1400" dirty="0">
                <a:hlinkClick r:id="rId3"/>
              </a:rPr>
              <a:t>https://hal-pasteur.archives-ouvertes.fr/pasteur-02548181/document</a:t>
            </a:r>
            <a:r>
              <a:rPr lang="fr-FR" sz="1400" dirty="0">
                <a:sym typeface="Wingdings" panose="05000000000000000000" pitchFamily="2" charset="2"/>
              </a:rPr>
              <a:t>, </a:t>
            </a:r>
          </a:p>
          <a:p>
            <a:r>
              <a:rPr lang="fr-FR" sz="1400" dirty="0">
                <a:sym typeface="Wingdings" panose="05000000000000000000" pitchFamily="2" charset="2"/>
              </a:rPr>
              <a:t>… in a </a:t>
            </a:r>
            <a:r>
              <a:rPr lang="fr-FR" sz="1400" dirty="0" err="1">
                <a:sym typeface="Wingdings" panose="05000000000000000000" pitchFamily="2" charset="2"/>
              </a:rPr>
              <a:t>simplistic</a:t>
            </a:r>
            <a:r>
              <a:rPr lang="fr-FR" sz="1400" dirty="0">
                <a:sym typeface="Wingdings" panose="05000000000000000000" pitchFamily="2" charset="2"/>
              </a:rPr>
              <a:t> version (no </a:t>
            </a:r>
            <a:r>
              <a:rPr lang="fr-FR" sz="1400" dirty="0" err="1">
                <a:sym typeface="Wingdings" panose="05000000000000000000" pitchFamily="2" charset="2"/>
              </a:rPr>
              <a:t>regions</a:t>
            </a:r>
            <a:r>
              <a:rPr lang="fr-FR" sz="1400" dirty="0">
                <a:sym typeface="Wingdings" panose="05000000000000000000" pitchFamily="2" charset="2"/>
              </a:rPr>
              <a:t>, 3 </a:t>
            </a:r>
            <a:r>
              <a:rPr lang="fr-FR" sz="1400" dirty="0" err="1">
                <a:sym typeface="Wingdings" panose="05000000000000000000" pitchFamily="2" charset="2"/>
              </a:rPr>
              <a:t>age</a:t>
            </a:r>
            <a:r>
              <a:rPr lang="fr-FR" sz="1400" dirty="0">
                <a:sym typeface="Wingdings" panose="05000000000000000000" pitchFamily="2" charset="2"/>
              </a:rPr>
              <a:t> groups, and </a:t>
            </a:r>
            <a:r>
              <a:rPr lang="fr-FR" sz="1400" dirty="0" err="1">
                <a:sym typeface="Wingdings" panose="05000000000000000000" pitchFamily="2" charset="2"/>
              </a:rPr>
              <a:t>fixed</a:t>
            </a:r>
            <a:r>
              <a:rPr lang="fr-FR" sz="1400" dirty="0">
                <a:sym typeface="Wingdings" panose="05000000000000000000" pitchFamily="2" charset="2"/>
              </a:rPr>
              <a:t> duration for the </a:t>
            </a:r>
            <a:r>
              <a:rPr lang="fr-FR" sz="1400" dirty="0" err="1">
                <a:sym typeface="Wingdings" panose="05000000000000000000" pitchFamily="2" charset="2"/>
              </a:rPr>
              <a:t>steps</a:t>
            </a:r>
            <a:r>
              <a:rPr lang="fr-FR" sz="1400" dirty="0">
                <a:sym typeface="Wingdings" panose="05000000000000000000" pitchFamily="2" charset="2"/>
              </a:rPr>
              <a:t> (</a:t>
            </a:r>
            <a:r>
              <a:rPr lang="fr-FR" sz="1400" dirty="0" err="1">
                <a:sym typeface="Wingdings" panose="05000000000000000000" pitchFamily="2" charset="2"/>
              </a:rPr>
              <a:t>previous</a:t>
            </a:r>
            <a:r>
              <a:rPr lang="fr-FR" sz="1400" dirty="0">
                <a:sym typeface="Wingdings" panose="05000000000000000000" pitchFamily="2" charset="2"/>
              </a:rPr>
              <a:t> slide)</a:t>
            </a:r>
            <a:endParaRPr lang="fr-FR" sz="1400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BF3E4B25-0A3A-4608-9C5A-54BE248928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3500" y="2337524"/>
            <a:ext cx="2152806" cy="786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198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1FB122-294F-41F9-B3B7-F92BBB667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963" y="177800"/>
            <a:ext cx="7712075" cy="725488"/>
          </a:xfrm>
        </p:spPr>
        <p:txBody>
          <a:bodyPr/>
          <a:lstStyle/>
          <a:p>
            <a:pPr>
              <a:defRPr/>
            </a:pPr>
            <a:r>
              <a:rPr lang="fr-FR" dirty="0"/>
              <a:t>Assumptions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4A4254F-A6CC-44B1-B933-A7B7FA2AB620}"/>
              </a:ext>
            </a:extLst>
          </p:cNvPr>
          <p:cNvSpPr/>
          <p:nvPr/>
        </p:nvSpPr>
        <p:spPr>
          <a:xfrm>
            <a:off x="715963" y="1399106"/>
            <a:ext cx="788617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Humans bodies are the same everywhere in Europe</a:t>
            </a:r>
            <a:r>
              <a:rPr lang="en-US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contagion and death rates are constants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no overload is present, </a:t>
            </a:r>
            <a:r>
              <a:rPr lang="en-US" b="1" dirty="0"/>
              <a:t>European hospital should do a similar job at curing the sick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combination of the two says that </a:t>
            </a:r>
            <a:r>
              <a:rPr lang="en-US" dirty="0" err="1"/>
              <a:t>dM</a:t>
            </a:r>
            <a:r>
              <a:rPr lang="en-US" dirty="0"/>
              <a:t>/dC</a:t>
            </a:r>
            <a:r>
              <a:rPr lang="en-US" baseline="-25000" dirty="0"/>
              <a:t>-6</a:t>
            </a:r>
            <a:r>
              <a:rPr lang="en-US" dirty="0"/>
              <a:t> should be more-or-less the same (without hospital congestion)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Testing, when largely available, should detect all phase2 patients</a:t>
            </a:r>
            <a:r>
              <a:rPr lang="en-US" dirty="0"/>
              <a:t> (Germany)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Propagation follows a SEIR model </a:t>
            </a:r>
            <a:r>
              <a:rPr lang="en-US" dirty="0"/>
              <a:t>: infections is the product of the susceptible population, the contagious rate, the frequency of contact and the virality factor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Confinement reduces the number of contacts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Google data gives a sense of what is achievable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Hospital death rise when hospitals are too crowded (congestion factor)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This is quite visible on M/C</a:t>
            </a:r>
            <a:r>
              <a:rPr lang="en-US" baseline="-25000" dirty="0"/>
              <a:t>-6</a:t>
            </a:r>
            <a:r>
              <a:rPr lang="en-US" dirty="0"/>
              <a:t>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EHPAD deaths come from a fraction of the “sick at home” population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There is not enough data to create a proper model.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38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1FB122-294F-41F9-B3B7-F92BBB667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963" y="177800"/>
            <a:ext cx="7712075" cy="725488"/>
          </a:xfrm>
        </p:spPr>
        <p:txBody>
          <a:bodyPr/>
          <a:lstStyle/>
          <a:p>
            <a:pPr>
              <a:defRPr/>
            </a:pPr>
            <a:r>
              <a:rPr lang="fr-FR" dirty="0"/>
              <a:t>Tuning Protocol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BF91ED7-36FE-4EA8-8582-765DC9CC63E7}"/>
              </a:ext>
            </a:extLst>
          </p:cNvPr>
          <p:cNvSpPr/>
          <p:nvPr/>
        </p:nvSpPr>
        <p:spPr>
          <a:xfrm>
            <a:off x="715963" y="1215241"/>
            <a:ext cx="7450667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rgbClr val="000000"/>
                </a:solidFill>
                <a:latin typeface="Arial" panose="020B0604020202020204" pitchFamily="34" charset="0"/>
              </a:rPr>
              <a:t>First step (no confinement, no virality)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 create the seed population for the first week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 classical retro-propagation computation assuming constant exponential rate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 exponential rate is adjusted to reflect the case history of first 3 weeks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6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rgbClr val="000000"/>
                </a:solidFill>
                <a:latin typeface="Arial" panose="020B0604020202020204" pitchFamily="34" charset="0"/>
              </a:rPr>
              <a:t>Second step: adjust virality factor</a:t>
            </a:r>
          </a:p>
          <a:p>
            <a:pPr marL="742950" lvl="1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Adjust to reflect case growth before confinement effect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rgbClr val="000000"/>
                </a:solidFill>
                <a:latin typeface="Arial" panose="020B0604020202020204" pitchFamily="34" charset="0"/>
              </a:rPr>
              <a:t>Third step: adjust confinement factor</a:t>
            </a:r>
          </a:p>
          <a:p>
            <a:pPr marL="742950" lvl="1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Adjust to reflect observed case growth.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sz="16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rgbClr val="000000"/>
                </a:solidFill>
                <a:latin typeface="Arial" panose="020B0604020202020204" pitchFamily="34" charset="0"/>
              </a:rPr>
              <a:t> Fourth Step: adjust death model parameter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 Hospital deaths: Congestion should be adjusted to reflect death tolls.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 EHPAD deaths:  same, when EHPAD death data is available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</a:rPr>
              <a:t>Key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 : </a:t>
            </a:r>
            <a:r>
              <a:rPr lang="en-US" sz="1600" b="1" dirty="0">
                <a:solidFill>
                  <a:srgbClr val="000000"/>
                </a:solidFill>
                <a:latin typeface="Arial" panose="020B0604020202020204" pitchFamily="34" charset="0"/>
              </a:rPr>
              <a:t>the hard part is to estimate the coverage of tests, that is the ratio between the observed tests and those that could have been observed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When trying to get an exact match with Pasteur’s data (including death rates), the “model breaks” in the sense that it requires a “tested sick / real sick” ratio of 2%.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Using Germany as a comparison point helps : 8 -10% is plausible.</a:t>
            </a:r>
          </a:p>
        </p:txBody>
      </p:sp>
    </p:spTree>
    <p:extLst>
      <p:ext uri="{BB962C8B-B14F-4D97-AF65-F5344CB8AC3E}">
        <p14:creationId xmlns:p14="http://schemas.microsoft.com/office/powerpoint/2010/main" val="1629919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1FB122-294F-41F9-B3B7-F92BBB667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963" y="177800"/>
            <a:ext cx="7712075" cy="725488"/>
          </a:xfrm>
        </p:spPr>
        <p:txBody>
          <a:bodyPr/>
          <a:lstStyle/>
          <a:p>
            <a:pPr>
              <a:defRPr/>
            </a:pPr>
            <a:r>
              <a:rPr lang="en-ZA"/>
              <a:t>Main Sources </a:t>
            </a:r>
            <a:r>
              <a:rPr lang="en-ZA" sz="1400"/>
              <a:t>(more on the Google doc)</a:t>
            </a:r>
            <a:endParaRPr lang="en-ZA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84BBE2A-D4BC-4584-866B-E46FA60DE153}"/>
              </a:ext>
            </a:extLst>
          </p:cNvPr>
          <p:cNvSpPr txBox="1"/>
          <p:nvPr/>
        </p:nvSpPr>
        <p:spPr>
          <a:xfrm>
            <a:off x="830903" y="903288"/>
            <a:ext cx="8027233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200" dirty="0"/>
              <a:t>Data (Cases &amp; Deaths) is captured from </a:t>
            </a:r>
            <a:r>
              <a:rPr lang="en-ZA" sz="1200" dirty="0" err="1"/>
              <a:t>Wikepedia</a:t>
            </a:r>
            <a:r>
              <a:rPr lang="en-ZA" sz="1200" dirty="0"/>
              <a:t>, with additional sources</a:t>
            </a:r>
          </a:p>
          <a:p>
            <a:pPr lvl="1"/>
            <a:r>
              <a:rPr lang="en-ZA" sz="1200" u="sng" dirty="0">
                <a:hlinkClick r:id="rId3"/>
              </a:rPr>
              <a:t>https://www.worldometers.info/coronavirus/country/italy/</a:t>
            </a:r>
            <a:endParaRPr lang="en-ZA" sz="1050" b="0" dirty="0">
              <a:effectLst/>
            </a:endParaRPr>
          </a:p>
          <a:p>
            <a:pPr lvl="1"/>
            <a:r>
              <a:rPr lang="en-ZA" sz="1200" u="sng" dirty="0">
                <a:hlinkClick r:id="rId4"/>
              </a:rPr>
              <a:t>https://www.worldometers.info/coronavirus/country/germany/</a:t>
            </a:r>
            <a:endParaRPr lang="en-ZA" sz="1050" b="0" dirty="0">
              <a:effectLst/>
            </a:endParaRPr>
          </a:p>
          <a:p>
            <a:endParaRPr lang="en-ZA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200" dirty="0"/>
              <a:t>Testing rates:</a:t>
            </a:r>
            <a:br>
              <a:rPr lang="en-ZA" sz="1200" dirty="0"/>
            </a:br>
            <a:r>
              <a:rPr lang="en-ZA" sz="1200" u="sng" dirty="0">
                <a:hlinkClick r:id="rId5"/>
              </a:rPr>
              <a:t>https://www.ft.com/content/6a8d66a4-5862-4937-8d53-b2d10794e795</a:t>
            </a:r>
            <a:endParaRPr lang="en-ZA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200" dirty="0"/>
              <a:t>Sociology of contacts:</a:t>
            </a:r>
            <a:br>
              <a:rPr lang="en-ZA" sz="1200" dirty="0"/>
            </a:br>
            <a:r>
              <a:rPr lang="en-ZA" sz="1200" dirty="0">
                <a:hlinkClick r:id="rId6"/>
              </a:rPr>
              <a:t>https://www.aa.com.tr/en/europe/what-s-behind-germanys-low-coronavirus-death-rate/1786296</a:t>
            </a:r>
            <a:br>
              <a:rPr lang="en-ZA" sz="1200" dirty="0"/>
            </a:br>
            <a:r>
              <a:rPr lang="en-ZA" sz="1200" dirty="0">
                <a:hlinkClick r:id="rId7"/>
              </a:rPr>
              <a:t>https://www.lesechos.fr/monde/enjeux-internationaux/italie-les-raisons-dun-aussi-lourd-tribut-a-lepidemie-1188000?fbclid=IwAR2LIPwvzJICrOLdoi2Fi1AzCPZOCpL_KDd3V98RKZHKikdp2KsQ0gFF1Is</a:t>
            </a:r>
            <a:endParaRPr lang="en-ZA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200" dirty="0"/>
              <a:t>Case repartition by age:</a:t>
            </a:r>
            <a:br>
              <a:rPr lang="en-ZA" sz="1200" dirty="0"/>
            </a:br>
            <a:r>
              <a:rPr lang="en-ZA" sz="1200" dirty="0">
                <a:hlinkClick r:id="rId8"/>
              </a:rPr>
              <a:t>https://www.statista.com/statistics/1105465/coronavirus-covid-19-cases-age-group-germany/</a:t>
            </a:r>
            <a:endParaRPr lang="en-ZA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200" dirty="0"/>
              <a:t>Death repartition by age: </a:t>
            </a:r>
            <a:br>
              <a:rPr lang="en-ZA" sz="1200" dirty="0"/>
            </a:br>
            <a:r>
              <a:rPr lang="en-ZA" sz="1200" dirty="0">
                <a:hlinkClick r:id="rId9"/>
              </a:rPr>
              <a:t>https://www.worldometers.info/coronavirus/coronavirus-age-sex-demographics/</a:t>
            </a:r>
            <a:br>
              <a:rPr lang="en-ZA" sz="1200" dirty="0"/>
            </a:br>
            <a:r>
              <a:rPr lang="en-ZA" sz="1200" u="sng" dirty="0">
                <a:hlinkClick r:id="rId10"/>
              </a:rPr>
              <a:t>https://www.statista.com/statistics/1105512/coronavirus-covid-19-deaths-by-gender-germany/</a:t>
            </a:r>
            <a:endParaRPr lang="en-ZA" sz="105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200" dirty="0"/>
              <a:t>Asymptomatic rate (50%): </a:t>
            </a:r>
            <a:br>
              <a:rPr lang="en-ZA" sz="1200" dirty="0"/>
            </a:br>
            <a:r>
              <a:rPr lang="en-ZA" sz="1200" dirty="0">
                <a:hlinkClick r:id="rId11"/>
              </a:rPr>
              <a:t>https://edition.cnn.com/2020/04/01/europe/iceland-testing-coronavirus-intl/index.html?fbclid=IwAR1W_E_wuewOPRptrCPdiogW00Y14AIGY0dH1lj_EEg0VG3s6syIHFwRgVM</a:t>
            </a:r>
            <a:endParaRPr lang="en-ZA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200" dirty="0"/>
              <a:t>Reduction of contacts due to Confinement: </a:t>
            </a:r>
            <a:br>
              <a:rPr lang="en-ZA" sz="1200" dirty="0"/>
            </a:br>
            <a:r>
              <a:rPr lang="en-ZA" sz="1200" dirty="0">
                <a:hlinkClick r:id="rId12"/>
              </a:rPr>
              <a:t>https://www.google.com/covid19/mobility/</a:t>
            </a:r>
            <a:endParaRPr lang="en-ZA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sz="1200" dirty="0"/>
          </a:p>
          <a:p>
            <a:r>
              <a:rPr lang="en-ZA" sz="1200" b="1" dirty="0"/>
              <a:t>To go further, read the Pasteur paper about their model </a:t>
            </a:r>
            <a:r>
              <a:rPr lang="en-ZA" sz="1200" dirty="0"/>
              <a:t>: </a:t>
            </a:r>
          </a:p>
          <a:p>
            <a:r>
              <a:rPr lang="en-ZA" sz="1050" dirty="0">
                <a:hlinkClick r:id="rId13"/>
              </a:rPr>
              <a:t>https://hal-pasteur.archives-ouvertes.fr/pasteur-02548181/document</a:t>
            </a:r>
            <a:endParaRPr lang="en-ZA" sz="1050" dirty="0"/>
          </a:p>
          <a:p>
            <a:pPr marL="228600" indent="-228600">
              <a:buAutoNum type="arabicParenBoth"/>
            </a:pPr>
            <a:r>
              <a:rPr lang="en-ZA" sz="1050" dirty="0"/>
              <a:t>Same overall principles</a:t>
            </a:r>
          </a:p>
          <a:p>
            <a:pPr marL="228600" indent="-228600">
              <a:buAutoNum type="arabicParenBoth"/>
            </a:pPr>
            <a:r>
              <a:rPr lang="en-ZA" sz="1050" dirty="0"/>
              <a:t>Lots of relevant data (Markov chain probabilities by age group)</a:t>
            </a:r>
          </a:p>
          <a:p>
            <a:pPr marL="228600" indent="-228600">
              <a:buAutoNum type="arabicParenBoth"/>
            </a:pPr>
            <a:r>
              <a:rPr lang="en-ZA" sz="1050" dirty="0"/>
              <a:t>Much more realistic modelling of step duration (for instance, Poisson distribution versus fixed length)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sz="1200" dirty="0"/>
          </a:p>
        </p:txBody>
      </p:sp>
    </p:spTree>
    <p:extLst>
      <p:ext uri="{BB962C8B-B14F-4D97-AF65-F5344CB8AC3E}">
        <p14:creationId xmlns:p14="http://schemas.microsoft.com/office/powerpoint/2010/main" val="2517539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C0E80C-9410-4F5A-B362-C6154D685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Country-</a:t>
            </a:r>
            <a:r>
              <a:rPr lang="fr-FR" dirty="0" err="1"/>
              <a:t>specific</a:t>
            </a:r>
            <a:r>
              <a:rPr lang="fr-FR" dirty="0"/>
              <a:t> Tuning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7867AB-BB13-4E6E-B032-1987C51A7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858" y="902835"/>
            <a:ext cx="8300803" cy="5196114"/>
          </a:xfrm>
        </p:spPr>
        <p:txBody>
          <a:bodyPr/>
          <a:lstStyle/>
          <a:p>
            <a:r>
              <a:rPr lang="en-US" sz="1600" dirty="0"/>
              <a:t>France</a:t>
            </a:r>
          </a:p>
          <a:p>
            <a:pPr lvl="1"/>
            <a:r>
              <a:rPr lang="en-US" sz="1400" dirty="0"/>
              <a:t>Confinement : 14% of previous social contacts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R is adjusted from 4 to 0.5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Hospital congestion reflects what was seen in the D/C-6 mortality rate</a:t>
            </a:r>
          </a:p>
          <a:p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Italy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The age-dependent probability of contagion is adjusted to reflect what we know from sociology (cf. previous slide &amp; appendix)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There is no need to differentiate anything else (considering the age distribution) to retrofit the data (no hypothesis is made that Italy healthcare is less efficient)</a:t>
            </a:r>
          </a:p>
          <a:p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Germany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Same about age-dependent probability adjustment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Assume that all sick cases are tested (approx. 5 times more cases detected for the same sick population) – explains most of Case/Death ratio discrepancy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Less hospital congestion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Test &amp; Isolation : Patients that are tested positive are assumed to be isolated. It does not make much difference during the growth phase (exponential) but it helps when COVID contagion slows down.</a:t>
            </a:r>
          </a:p>
          <a:p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USA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The initial population reflects the very high growth that was observed in March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Adjusting the confinement factor yields a congestion at 20% which is definitely lower than France</a:t>
            </a:r>
          </a:p>
          <a:p>
            <a:pPr lvl="1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90214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1FB122-294F-41F9-B3B7-F92BBB667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963" y="177800"/>
            <a:ext cx="7712075" cy="725488"/>
          </a:xfrm>
        </p:spPr>
        <p:txBody>
          <a:bodyPr/>
          <a:lstStyle/>
          <a:p>
            <a:pPr>
              <a:defRPr/>
            </a:pPr>
            <a:r>
              <a:rPr lang="fr-FR" dirty="0" err="1"/>
              <a:t>Simplistic</a:t>
            </a:r>
            <a:r>
              <a:rPr lang="fr-FR" dirty="0"/>
              <a:t> </a:t>
            </a:r>
            <a:r>
              <a:rPr lang="fr-FR" dirty="0" err="1"/>
              <a:t>Results</a:t>
            </a:r>
            <a:endParaRPr lang="fr-FR" dirty="0"/>
          </a:p>
        </p:txBody>
      </p:sp>
      <p:pic>
        <p:nvPicPr>
          <p:cNvPr id="6" name="Image 5" descr="Une image contenant texte, carte&#10;&#10;Description générée automatiquement">
            <a:extLst>
              <a:ext uri="{FF2B5EF4-FFF2-40B4-BE49-F238E27FC236}">
                <a16:creationId xmlns:a16="http://schemas.microsoft.com/office/drawing/2014/main" id="{21FCDC6F-2310-4484-B041-D2E04CCB78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382" y="1676093"/>
            <a:ext cx="8015808" cy="4793490"/>
          </a:xfrm>
          <a:prstGeom prst="rect">
            <a:avLst/>
          </a:prstGeom>
        </p:spPr>
      </p:pic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689B47C4-786E-4F20-BE88-3E21198B21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005555"/>
              </p:ext>
            </p:extLst>
          </p:nvPr>
        </p:nvGraphicFramePr>
        <p:xfrm>
          <a:off x="3552669" y="237222"/>
          <a:ext cx="5486402" cy="133213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3736">
                  <a:extLst>
                    <a:ext uri="{9D8B030D-6E8A-4147-A177-3AD203B41FA5}">
                      <a16:colId xmlns:a16="http://schemas.microsoft.com/office/drawing/2014/main" val="3208265140"/>
                    </a:ext>
                  </a:extLst>
                </a:gridCol>
                <a:gridCol w="432568">
                  <a:extLst>
                    <a:ext uri="{9D8B030D-6E8A-4147-A177-3AD203B41FA5}">
                      <a16:colId xmlns:a16="http://schemas.microsoft.com/office/drawing/2014/main" val="564196850"/>
                    </a:ext>
                  </a:extLst>
                </a:gridCol>
                <a:gridCol w="383903">
                  <a:extLst>
                    <a:ext uri="{9D8B030D-6E8A-4147-A177-3AD203B41FA5}">
                      <a16:colId xmlns:a16="http://schemas.microsoft.com/office/drawing/2014/main" val="1811522673"/>
                    </a:ext>
                  </a:extLst>
                </a:gridCol>
                <a:gridCol w="362275">
                  <a:extLst>
                    <a:ext uri="{9D8B030D-6E8A-4147-A177-3AD203B41FA5}">
                      <a16:colId xmlns:a16="http://schemas.microsoft.com/office/drawing/2014/main" val="2350967140"/>
                    </a:ext>
                  </a:extLst>
                </a:gridCol>
                <a:gridCol w="362275">
                  <a:extLst>
                    <a:ext uri="{9D8B030D-6E8A-4147-A177-3AD203B41FA5}">
                      <a16:colId xmlns:a16="http://schemas.microsoft.com/office/drawing/2014/main" val="4382117"/>
                    </a:ext>
                  </a:extLst>
                </a:gridCol>
                <a:gridCol w="362275">
                  <a:extLst>
                    <a:ext uri="{9D8B030D-6E8A-4147-A177-3AD203B41FA5}">
                      <a16:colId xmlns:a16="http://schemas.microsoft.com/office/drawing/2014/main" val="839589982"/>
                    </a:ext>
                  </a:extLst>
                </a:gridCol>
                <a:gridCol w="382102">
                  <a:extLst>
                    <a:ext uri="{9D8B030D-6E8A-4147-A177-3AD203B41FA5}">
                      <a16:colId xmlns:a16="http://schemas.microsoft.com/office/drawing/2014/main" val="2611166114"/>
                    </a:ext>
                  </a:extLst>
                </a:gridCol>
                <a:gridCol w="360474">
                  <a:extLst>
                    <a:ext uri="{9D8B030D-6E8A-4147-A177-3AD203B41FA5}">
                      <a16:colId xmlns:a16="http://schemas.microsoft.com/office/drawing/2014/main" val="1668451108"/>
                    </a:ext>
                  </a:extLst>
                </a:gridCol>
                <a:gridCol w="353264">
                  <a:extLst>
                    <a:ext uri="{9D8B030D-6E8A-4147-A177-3AD203B41FA5}">
                      <a16:colId xmlns:a16="http://schemas.microsoft.com/office/drawing/2014/main" val="45183106"/>
                    </a:ext>
                  </a:extLst>
                </a:gridCol>
                <a:gridCol w="360474">
                  <a:extLst>
                    <a:ext uri="{9D8B030D-6E8A-4147-A177-3AD203B41FA5}">
                      <a16:colId xmlns:a16="http://schemas.microsoft.com/office/drawing/2014/main" val="3698592661"/>
                    </a:ext>
                  </a:extLst>
                </a:gridCol>
                <a:gridCol w="353264">
                  <a:extLst>
                    <a:ext uri="{9D8B030D-6E8A-4147-A177-3AD203B41FA5}">
                      <a16:colId xmlns:a16="http://schemas.microsoft.com/office/drawing/2014/main" val="743486161"/>
                    </a:ext>
                  </a:extLst>
                </a:gridCol>
                <a:gridCol w="360474">
                  <a:extLst>
                    <a:ext uri="{9D8B030D-6E8A-4147-A177-3AD203B41FA5}">
                      <a16:colId xmlns:a16="http://schemas.microsoft.com/office/drawing/2014/main" val="1204719519"/>
                    </a:ext>
                  </a:extLst>
                </a:gridCol>
                <a:gridCol w="346054">
                  <a:extLst>
                    <a:ext uri="{9D8B030D-6E8A-4147-A177-3AD203B41FA5}">
                      <a16:colId xmlns:a16="http://schemas.microsoft.com/office/drawing/2014/main" val="3567775000"/>
                    </a:ext>
                  </a:extLst>
                </a:gridCol>
                <a:gridCol w="353264">
                  <a:extLst>
                    <a:ext uri="{9D8B030D-6E8A-4147-A177-3AD203B41FA5}">
                      <a16:colId xmlns:a16="http://schemas.microsoft.com/office/drawing/2014/main" val="1707440120"/>
                    </a:ext>
                  </a:extLst>
                </a:gridCol>
              </a:tblGrid>
              <a:tr h="230186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Weekly extract to tune the France model on observables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0" marR="7670" marT="7670" marB="0" anchor="b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0" marR="7670" marT="767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0" marR="7670" marT="767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0" marR="7670" marT="767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0" marR="7670" marT="767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u="none" strike="noStrike">
                          <a:effectLst/>
                        </a:rPr>
                        <a:t> 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0" marR="7670" marT="767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0" marR="7670" marT="767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0" marR="7670" marT="767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0" marR="7670" marT="767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0" marR="7670" marT="767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0" marR="7670" marT="7670" marB="0" anchor="b"/>
                </a:tc>
                <a:extLst>
                  <a:ext uri="{0D108BD9-81ED-4DB2-BD59-A6C34878D82A}">
                    <a16:rowId xmlns:a16="http://schemas.microsoft.com/office/drawing/2014/main" val="2700720857"/>
                  </a:ext>
                </a:extLst>
              </a:tr>
              <a:tr h="125221"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0" marR="7670" marT="767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0" marR="7670" marT="767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0" marR="7670" marT="767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0" marR="7670" marT="767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0" marR="7670" marT="767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0" marR="7670" marT="767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0" marR="7670" marT="767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0" marR="7670" marT="767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u="none" strike="noStrike">
                          <a:effectLst/>
                        </a:rPr>
                        <a:t> 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0" marR="7670" marT="767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0" marR="7670" marT="767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0" marR="7670" marT="767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0" marR="7670" marT="767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0" marR="7670" marT="767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0" marR="7670" marT="7670" marB="0" anchor="b"/>
                </a:tc>
                <a:extLst>
                  <a:ext uri="{0D108BD9-81ED-4DB2-BD59-A6C34878D82A}">
                    <a16:rowId xmlns:a16="http://schemas.microsoft.com/office/drawing/2014/main" val="2652432141"/>
                  </a:ext>
                </a:extLst>
              </a:tr>
              <a:tr h="100177">
                <a:tc>
                  <a:txBody>
                    <a:bodyPr/>
                    <a:lstStyle/>
                    <a:p>
                      <a:pPr algn="l" fontAlgn="b"/>
                      <a:r>
                        <a:rPr lang="fr-FR" sz="500" u="none" strike="noStrike">
                          <a:effectLst/>
                        </a:rPr>
                        <a:t> </a:t>
                      </a:r>
                      <a:endParaRPr lang="fr-F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0" marR="7670" marT="76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500" u="none" strike="noStrike">
                          <a:effectLst/>
                        </a:rPr>
                        <a:t>08/03/2020</a:t>
                      </a:r>
                      <a:endParaRPr lang="fr-F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0" marR="7670" marT="76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500" u="none" strike="noStrike">
                          <a:effectLst/>
                        </a:rPr>
                        <a:t>15/03/2020</a:t>
                      </a:r>
                      <a:endParaRPr lang="fr-F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0" marR="7670" marT="76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500" u="none" strike="noStrike">
                          <a:effectLst/>
                        </a:rPr>
                        <a:t>22/03/2020</a:t>
                      </a:r>
                      <a:endParaRPr lang="fr-F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0" marR="7670" marT="76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500" u="none" strike="noStrike">
                          <a:effectLst/>
                        </a:rPr>
                        <a:t>29/03/2020</a:t>
                      </a:r>
                      <a:endParaRPr lang="fr-F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0" marR="7670" marT="76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500" u="none" strike="noStrike">
                          <a:effectLst/>
                        </a:rPr>
                        <a:t>05/04/2020</a:t>
                      </a:r>
                      <a:endParaRPr lang="fr-F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0" marR="7670" marT="76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500" u="none" strike="noStrike">
                          <a:effectLst/>
                        </a:rPr>
                        <a:t>12/04/2020</a:t>
                      </a:r>
                      <a:endParaRPr lang="fr-F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0" marR="7670" marT="76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500" u="none" strike="noStrike">
                          <a:effectLst/>
                        </a:rPr>
                        <a:t>19/04/2020</a:t>
                      </a:r>
                      <a:endParaRPr lang="fr-F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0" marR="7670" marT="76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500" u="none" strike="noStrike">
                          <a:effectLst/>
                        </a:rPr>
                        <a:t>26/04/2020</a:t>
                      </a:r>
                      <a:endParaRPr lang="fr-F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0" marR="7670" marT="76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500" u="none" strike="noStrike">
                          <a:effectLst/>
                        </a:rPr>
                        <a:t>03/05/2020</a:t>
                      </a:r>
                      <a:endParaRPr lang="fr-F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0" marR="7670" marT="76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500" u="none" strike="noStrike">
                          <a:effectLst/>
                        </a:rPr>
                        <a:t>10/05/2020</a:t>
                      </a:r>
                      <a:endParaRPr lang="fr-F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0" marR="7670" marT="76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500" u="none" strike="noStrike">
                          <a:effectLst/>
                        </a:rPr>
                        <a:t>17/05/2020</a:t>
                      </a:r>
                      <a:endParaRPr lang="fr-F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0" marR="7670" marT="76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500" u="none" strike="noStrike">
                          <a:effectLst/>
                        </a:rPr>
                        <a:t>24/05/2020</a:t>
                      </a:r>
                      <a:endParaRPr lang="fr-F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0" marR="7670" marT="76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500" u="none" strike="noStrike">
                          <a:effectLst/>
                        </a:rPr>
                        <a:t>31/05/2020</a:t>
                      </a:r>
                      <a:endParaRPr lang="fr-F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0" marR="7670" marT="7670" marB="0" anchor="b"/>
                </a:tc>
                <a:extLst>
                  <a:ext uri="{0D108BD9-81ED-4DB2-BD59-A6C34878D82A}">
                    <a16:rowId xmlns:a16="http://schemas.microsoft.com/office/drawing/2014/main" val="3169805292"/>
                  </a:ext>
                </a:extLst>
              </a:tr>
              <a:tr h="125221"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u="none" strike="noStrike">
                          <a:effectLst/>
                        </a:rPr>
                        <a:t>Observed cases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0" marR="7670" marT="76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700" u="none" strike="noStrike">
                          <a:effectLst/>
                        </a:rPr>
                        <a:t>1,1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0" marR="7670" marT="76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700" u="none" strike="noStrike">
                          <a:effectLst/>
                        </a:rPr>
                        <a:t>5,4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0" marR="7670" marT="76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700" u="none" strike="noStrike">
                          <a:effectLst/>
                        </a:rPr>
                        <a:t>16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0" marR="7670" marT="76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700" u="none" strike="noStrike">
                          <a:effectLst/>
                        </a:rPr>
                        <a:t>44,5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0" marR="7670" marT="76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700" u="none" strike="noStrike">
                          <a:effectLst/>
                        </a:rPr>
                        <a:t>70,4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0" marR="7670" marT="76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700" u="none" strike="noStrike">
                          <a:effectLst/>
                        </a:rPr>
                        <a:t>96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0" marR="7670" marT="76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700" u="none" strike="noStrike">
                          <a:effectLst/>
                        </a:rPr>
                        <a:t>112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0" marR="7670" marT="76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700" u="none" strike="noStrike">
                          <a:effectLst/>
                        </a:rPr>
                        <a:t>140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0" marR="7670" marT="767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u="none" strike="noStrike">
                          <a:effectLst/>
                        </a:rPr>
                        <a:t> 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0" marR="7670" marT="767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u="none" strike="noStrike">
                          <a:effectLst/>
                        </a:rPr>
                        <a:t> 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0" marR="7670" marT="767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u="none" strike="noStrike">
                          <a:effectLst/>
                        </a:rPr>
                        <a:t> 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0" marR="7670" marT="767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u="none" strike="noStrike">
                          <a:effectLst/>
                        </a:rPr>
                        <a:t> 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0" marR="7670" marT="767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u="none" strike="noStrike">
                          <a:effectLst/>
                        </a:rPr>
                        <a:t> 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0" marR="7670" marT="7670" marB="0" anchor="b"/>
                </a:tc>
                <a:extLst>
                  <a:ext uri="{0D108BD9-81ED-4DB2-BD59-A6C34878D82A}">
                    <a16:rowId xmlns:a16="http://schemas.microsoft.com/office/drawing/2014/main" val="2344549356"/>
                  </a:ext>
                </a:extLst>
              </a:tr>
              <a:tr h="125221"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u="none" strike="noStrike">
                          <a:effectLst/>
                        </a:rPr>
                        <a:t>cummul hostpital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0" marR="7670" marT="767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u="none" strike="noStrike">
                          <a:effectLst/>
                        </a:rPr>
                        <a:t> 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0" marR="7670" marT="76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700" u="none" strike="noStrike">
                          <a:effectLst/>
                        </a:rPr>
                        <a:t>0,4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0" marR="7670" marT="76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700" u="none" strike="noStrike">
                          <a:effectLst/>
                        </a:rPr>
                        <a:t>9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0" marR="7670" marT="76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700" u="none" strike="noStrike">
                          <a:effectLst/>
                        </a:rPr>
                        <a:t>27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0" marR="7670" marT="76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700" u="none" strike="noStrike">
                          <a:effectLst/>
                        </a:rPr>
                        <a:t>46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0" marR="7670" marT="76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700" u="none" strike="noStrike">
                          <a:effectLst/>
                        </a:rPr>
                        <a:t>58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0" marR="7670" marT="76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700" u="none" strike="noStrike">
                          <a:effectLst/>
                        </a:rPr>
                        <a:t>69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0" marR="7670" marT="767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u="none" strike="noStrike">
                          <a:effectLst/>
                        </a:rPr>
                        <a:t> 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0" marR="7670" marT="767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u="none" strike="noStrike">
                          <a:effectLst/>
                        </a:rPr>
                        <a:t> 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0" marR="7670" marT="767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u="none" strike="noStrike">
                          <a:effectLst/>
                        </a:rPr>
                        <a:t> 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0" marR="7670" marT="767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u="none" strike="noStrike">
                          <a:effectLst/>
                        </a:rPr>
                        <a:t> 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0" marR="7670" marT="767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u="none" strike="noStrike">
                          <a:effectLst/>
                        </a:rPr>
                        <a:t> 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0" marR="7670" marT="767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u="none" strike="noStrike">
                          <a:effectLst/>
                        </a:rPr>
                        <a:t> 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0" marR="7670" marT="7670" marB="0" anchor="b"/>
                </a:tc>
                <a:extLst>
                  <a:ext uri="{0D108BD9-81ED-4DB2-BD59-A6C34878D82A}">
                    <a16:rowId xmlns:a16="http://schemas.microsoft.com/office/drawing/2014/main" val="953457245"/>
                  </a:ext>
                </a:extLst>
              </a:tr>
              <a:tr h="125221"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u="none" strike="noStrike">
                          <a:effectLst/>
                        </a:rPr>
                        <a:t>Real death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0" marR="7670" marT="767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u="none" strike="noStrike">
                          <a:effectLst/>
                        </a:rPr>
                        <a:t> 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0" marR="7670" marT="76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700" u="none" strike="noStrike">
                          <a:effectLst/>
                        </a:rPr>
                        <a:t>0,1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0" marR="7670" marT="76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700" u="none" strike="noStrike">
                          <a:effectLst/>
                        </a:rPr>
                        <a:t>0,6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0" marR="7670" marT="76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700" u="none" strike="noStrike">
                          <a:effectLst/>
                        </a:rPr>
                        <a:t>3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0" marR="7670" marT="76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700" u="none" strike="noStrike">
                          <a:effectLst/>
                        </a:rPr>
                        <a:t>8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0" marR="7670" marT="76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700" u="none" strike="noStrike">
                          <a:effectLst/>
                        </a:rPr>
                        <a:t>14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0" marR="7670" marT="76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700" u="none" strike="noStrike">
                          <a:effectLst/>
                        </a:rPr>
                        <a:t>18,2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0" marR="7670" marT="767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u="none" strike="noStrike">
                          <a:effectLst/>
                        </a:rPr>
                        <a:t> 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0" marR="7670" marT="767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u="none" strike="noStrike">
                          <a:effectLst/>
                        </a:rPr>
                        <a:t> 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0" marR="7670" marT="767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u="none" strike="noStrike">
                          <a:effectLst/>
                        </a:rPr>
                        <a:t> 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0" marR="7670" marT="767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u="none" strike="noStrike">
                          <a:effectLst/>
                        </a:rPr>
                        <a:t> 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0" marR="7670" marT="767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u="none" strike="noStrike">
                          <a:effectLst/>
                        </a:rPr>
                        <a:t> 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0" marR="7670" marT="767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u="none" strike="noStrike">
                          <a:effectLst/>
                        </a:rPr>
                        <a:t> 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0" marR="7670" marT="7670" marB="0" anchor="b"/>
                </a:tc>
                <a:extLst>
                  <a:ext uri="{0D108BD9-81ED-4DB2-BD59-A6C34878D82A}">
                    <a16:rowId xmlns:a16="http://schemas.microsoft.com/office/drawing/2014/main" val="1204244189"/>
                  </a:ext>
                </a:extLst>
              </a:tr>
              <a:tr h="125221"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u="none" strike="noStrike">
                          <a:effectLst/>
                        </a:rPr>
                        <a:t>Model cases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0" marR="7670" marT="767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u="none" strike="noStrike">
                          <a:effectLst/>
                        </a:rPr>
                        <a:t> 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0" marR="7670" marT="76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700" u="none" strike="noStrike">
                          <a:effectLst/>
                        </a:rPr>
                        <a:t>4,1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0" marR="7670" marT="76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700" u="none" strike="noStrike">
                          <a:effectLst/>
                        </a:rPr>
                        <a:t>16,5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0" marR="7670" marT="76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700" u="none" strike="noStrike">
                          <a:effectLst/>
                        </a:rPr>
                        <a:t>40,1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0" marR="7670" marT="76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700" u="none" strike="noStrike">
                          <a:effectLst/>
                        </a:rPr>
                        <a:t>69,3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0" marR="7670" marT="76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700" u="none" strike="noStrike">
                          <a:effectLst/>
                        </a:rPr>
                        <a:t>95,1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0" marR="7670" marT="76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700" u="none" strike="noStrike">
                          <a:effectLst/>
                        </a:rPr>
                        <a:t>111,733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0" marR="7670" marT="76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700" u="none" strike="noStrike">
                          <a:effectLst/>
                        </a:rPr>
                        <a:t>126,1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0" marR="7670" marT="76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700" u="none" strike="noStrike">
                          <a:effectLst/>
                        </a:rPr>
                        <a:t>137,2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0" marR="7670" marT="76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700" u="none" strike="noStrike">
                          <a:effectLst/>
                        </a:rPr>
                        <a:t>146,1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0" marR="7670" marT="76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700" u="none" strike="noStrike">
                          <a:effectLst/>
                        </a:rPr>
                        <a:t>153,2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0" marR="7670" marT="76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700" u="none" strike="noStrike">
                          <a:effectLst/>
                        </a:rPr>
                        <a:t>158,9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0" marR="7670" marT="76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700" u="none" strike="noStrike">
                          <a:effectLst/>
                        </a:rPr>
                        <a:t>163,0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0" marR="7670" marT="7670" marB="0" anchor="b"/>
                </a:tc>
                <a:extLst>
                  <a:ext uri="{0D108BD9-81ED-4DB2-BD59-A6C34878D82A}">
                    <a16:rowId xmlns:a16="http://schemas.microsoft.com/office/drawing/2014/main" val="1034954740"/>
                  </a:ext>
                </a:extLst>
              </a:tr>
              <a:tr h="125221"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u="none" strike="noStrike">
                          <a:effectLst/>
                        </a:rPr>
                        <a:t>Model hopital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0" marR="7670" marT="767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u="none" strike="noStrike">
                          <a:effectLst/>
                        </a:rPr>
                        <a:t> 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0" marR="7670" marT="76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700" u="none" strike="noStrike">
                          <a:effectLst/>
                        </a:rPr>
                        <a:t>2,2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0" marR="7670" marT="76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700" u="none" strike="noStrike">
                          <a:effectLst/>
                        </a:rPr>
                        <a:t>10,2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0" marR="7670" marT="76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700" u="none" strike="noStrike">
                          <a:effectLst/>
                        </a:rPr>
                        <a:t>24,3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0" marR="7670" marT="76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700" u="none" strike="noStrike">
                          <a:effectLst/>
                        </a:rPr>
                        <a:t>41,5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0" marR="7670" marT="76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700" u="none" strike="noStrike">
                          <a:effectLst/>
                        </a:rPr>
                        <a:t>56,6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0" marR="7670" marT="76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700" u="none" strike="noStrike">
                          <a:effectLst/>
                        </a:rPr>
                        <a:t>66,0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0" marR="7670" marT="76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700" u="none" strike="noStrike">
                          <a:effectLst/>
                        </a:rPr>
                        <a:t>74,1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0" marR="7670" marT="76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700" u="none" strike="noStrike">
                          <a:effectLst/>
                        </a:rPr>
                        <a:t>80,2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0" marR="7670" marT="76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700" u="none" strike="noStrike">
                          <a:effectLst/>
                        </a:rPr>
                        <a:t>85,0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0" marR="7670" marT="76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700" u="none" strike="noStrike">
                          <a:effectLst/>
                        </a:rPr>
                        <a:t>88,8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0" marR="7670" marT="76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700" u="none" strike="noStrike">
                          <a:effectLst/>
                        </a:rPr>
                        <a:t>91,8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0" marR="7670" marT="76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700" u="none" strike="noStrike">
                          <a:effectLst/>
                        </a:rPr>
                        <a:t>93,9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0" marR="7670" marT="7670" marB="0" anchor="b"/>
                </a:tc>
                <a:extLst>
                  <a:ext uri="{0D108BD9-81ED-4DB2-BD59-A6C34878D82A}">
                    <a16:rowId xmlns:a16="http://schemas.microsoft.com/office/drawing/2014/main" val="779029843"/>
                  </a:ext>
                </a:extLst>
              </a:tr>
              <a:tr h="125221"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u="none" strike="noStrike">
                          <a:effectLst/>
                        </a:rPr>
                        <a:t>Model deaths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0" marR="7670" marT="767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u="none" strike="noStrike">
                          <a:effectLst/>
                        </a:rPr>
                        <a:t> 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0" marR="7670" marT="76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700" u="none" strike="noStrike">
                          <a:effectLst/>
                        </a:rPr>
                        <a:t>0,583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0" marR="7670" marT="76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700" u="none" strike="noStrike">
                          <a:effectLst/>
                        </a:rPr>
                        <a:t>1,088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0" marR="7670" marT="76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700" u="none" strike="noStrike">
                          <a:effectLst/>
                        </a:rPr>
                        <a:t>3,366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0" marR="7670" marT="76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700" u="none" strike="noStrike">
                          <a:effectLst/>
                        </a:rPr>
                        <a:t>8,535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0" marR="7670" marT="76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700" u="none" strike="noStrike">
                          <a:effectLst/>
                        </a:rPr>
                        <a:t>14,667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0" marR="7670" marT="76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700" u="none" strike="noStrike">
                          <a:effectLst/>
                        </a:rPr>
                        <a:t>19,067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0" marR="7670" marT="76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700" u="none" strike="noStrike">
                          <a:effectLst/>
                        </a:rPr>
                        <a:t>21,558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0" marR="7670" marT="76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700" u="none" strike="noStrike">
                          <a:effectLst/>
                        </a:rPr>
                        <a:t>23,430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0" marR="7670" marT="76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700" u="none" strike="noStrike">
                          <a:effectLst/>
                        </a:rPr>
                        <a:t>25,249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0" marR="7670" marT="76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700" u="none" strike="noStrike">
                          <a:effectLst/>
                        </a:rPr>
                        <a:t>26,513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0" marR="7670" marT="76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700" u="none" strike="noStrike">
                          <a:effectLst/>
                        </a:rPr>
                        <a:t>27,505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0" marR="7670" marT="76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700" u="none" strike="noStrike">
                          <a:effectLst/>
                        </a:rPr>
                        <a:t>28,296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0" marR="7670" marT="7670" marB="0" anchor="b"/>
                </a:tc>
                <a:extLst>
                  <a:ext uri="{0D108BD9-81ED-4DB2-BD59-A6C34878D82A}">
                    <a16:rowId xmlns:a16="http://schemas.microsoft.com/office/drawing/2014/main" val="340061142"/>
                  </a:ext>
                </a:extLst>
              </a:tr>
              <a:tr h="125221"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u="none" strike="noStrike">
                          <a:effectLst/>
                        </a:rPr>
                        <a:t>EHPAD deaths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0" marR="7670" marT="767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u="none" strike="noStrike">
                          <a:effectLst/>
                        </a:rPr>
                        <a:t> 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0" marR="7670" marT="767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u="none" strike="noStrike">
                          <a:effectLst/>
                        </a:rPr>
                        <a:t> 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0" marR="7670" marT="767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u="none" strike="noStrike">
                          <a:effectLst/>
                        </a:rPr>
                        <a:t> 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0" marR="7670" marT="767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u="none" strike="noStrike">
                          <a:effectLst/>
                        </a:rPr>
                        <a:t> 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0" marR="7670" marT="76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700" u="none" strike="noStrike">
                          <a:effectLst/>
                        </a:rPr>
                        <a:t>0,000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0" marR="7670" marT="76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700" u="none" strike="noStrike">
                          <a:effectLst/>
                        </a:rPr>
                        <a:t>5,117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0" marR="7670" marT="76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700" u="none" strike="noStrike">
                          <a:effectLst/>
                        </a:rPr>
                        <a:t>7,116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0" marR="7670" marT="76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700" u="none" strike="noStrike">
                          <a:effectLst/>
                        </a:rPr>
                        <a:t>8,241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0" marR="7670" marT="76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700" u="none" strike="noStrike">
                          <a:effectLst/>
                        </a:rPr>
                        <a:t>9,087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0" marR="7670" marT="767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u="none" strike="noStrike">
                          <a:effectLst/>
                        </a:rPr>
                        <a:t> 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0" marR="7670" marT="767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u="none" strike="noStrike">
                          <a:effectLst/>
                        </a:rPr>
                        <a:t> 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0" marR="7670" marT="767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u="none" strike="noStrike">
                          <a:effectLst/>
                        </a:rPr>
                        <a:t> 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0" marR="7670" marT="767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u="none" strike="noStrike" dirty="0">
                          <a:effectLst/>
                        </a:rPr>
                        <a:t> </a:t>
                      </a:r>
                      <a:endParaRPr lang="fr-FR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0" marR="7670" marT="7670" marB="0" anchor="b"/>
                </a:tc>
                <a:extLst>
                  <a:ext uri="{0D108BD9-81ED-4DB2-BD59-A6C34878D82A}">
                    <a16:rowId xmlns:a16="http://schemas.microsoft.com/office/drawing/2014/main" val="4125673126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243349C2-E939-4B9C-9983-196C4E8AEA42}"/>
              </a:ext>
            </a:extLst>
          </p:cNvPr>
          <p:cNvSpPr txBox="1"/>
          <p:nvPr/>
        </p:nvSpPr>
        <p:spPr>
          <a:xfrm>
            <a:off x="944382" y="866988"/>
            <a:ext cx="18469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April 18</a:t>
            </a:r>
            <a:r>
              <a:rPr lang="en-US" sz="1400" i="1" baseline="30000" dirty="0"/>
              <a:t>th</a:t>
            </a:r>
            <a:r>
              <a:rPr lang="en-US" sz="1400" i="1" dirty="0"/>
              <a:t> simulation</a:t>
            </a:r>
          </a:p>
        </p:txBody>
      </p:sp>
    </p:spTree>
    <p:extLst>
      <p:ext uri="{BB962C8B-B14F-4D97-AF65-F5344CB8AC3E}">
        <p14:creationId xmlns:p14="http://schemas.microsoft.com/office/powerpoint/2010/main" val="2300786388"/>
      </p:ext>
    </p:extLst>
  </p:cSld>
  <p:clrMapOvr>
    <a:masterClrMapping/>
  </p:clrMapOvr>
</p:sld>
</file>

<file path=ppt/theme/theme1.xml><?xml version="1.0" encoding="utf-8"?>
<a:theme xmlns:a="http://schemas.openxmlformats.org/drawingml/2006/main" name="2_InnovationCOMSIMars05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InnovationCOMSIMars0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</a:defRPr>
        </a:defPPr>
      </a:lstStyle>
    </a:lnDef>
  </a:objectDefaults>
  <a:extraClrSchemeLst>
    <a:extraClrScheme>
      <a:clrScheme name="InnovationCOMSIMars05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novationCOMSIMars05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novationCOMSIMars05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novationCOMSIMars05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novationCOMSIMars05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novationCOMSIMars05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novationCOMSIMars05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InnovationCOMSIMars05</Template>
  <TotalTime>70267</TotalTime>
  <Words>1685</Words>
  <Application>Microsoft Office PowerPoint</Application>
  <PresentationFormat>Affichage à l'écran (4:3)</PresentationFormat>
  <Paragraphs>287</Paragraphs>
  <Slides>11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7" baseType="lpstr">
      <vt:lpstr>Arial</vt:lpstr>
      <vt:lpstr>Calibri</vt:lpstr>
      <vt:lpstr>Times New Roman</vt:lpstr>
      <vt:lpstr>Trebuchet MS</vt:lpstr>
      <vt:lpstr>Wingdings</vt:lpstr>
      <vt:lpstr>2_InnovationCOMSIMars05</vt:lpstr>
      <vt:lpstr>COVID Simplistic Model</vt:lpstr>
      <vt:lpstr>Outline</vt:lpstr>
      <vt:lpstr>Simplistic COVID Model </vt:lpstr>
      <vt:lpstr>Sociology and Age Groups</vt:lpstr>
      <vt:lpstr>Assumptions</vt:lpstr>
      <vt:lpstr>Tuning Protocol</vt:lpstr>
      <vt:lpstr>Main Sources (more on the Google doc)</vt:lpstr>
      <vt:lpstr>Country-specific Tuning </vt:lpstr>
      <vt:lpstr>Simplistic Results</vt:lpstr>
      <vt:lpstr>Concluding Thoughts</vt:lpstr>
      <vt:lpstr>Key graphs that have influenced this model</vt:lpstr>
    </vt:vector>
  </TitlesOfParts>
  <Company>self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SIFOA - 2006</dc:title>
  <dc:creator>Yves Caseau</dc:creator>
  <cp:lastModifiedBy>Yves Caseau</cp:lastModifiedBy>
  <cp:revision>198</cp:revision>
  <cp:lastPrinted>2013-02-20T06:05:06Z</cp:lastPrinted>
  <dcterms:created xsi:type="dcterms:W3CDTF">2005-09-11T13:11:18Z</dcterms:created>
  <dcterms:modified xsi:type="dcterms:W3CDTF">2020-04-26T05:29:58Z</dcterms:modified>
</cp:coreProperties>
</file>