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apstone2aaa/Story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C3434AC-AC75-4B41-9790-A799C94A10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Capstone 2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9427907-61F2-4094-A739-CAF308C22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7/5/2020 11:48:48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0D5C-6656-4AD3-A0B0-65040D42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Modeling – Random Forest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F5607F-3863-4BAF-8B77-3BCF756FE1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19908"/>
            <a:ext cx="3828176" cy="347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97832D-3198-43E0-A624-AB9F6FDCEBF1}"/>
              </a:ext>
            </a:extLst>
          </p:cNvPr>
          <p:cNvSpPr txBox="1"/>
          <p:nvPr/>
        </p:nvSpPr>
        <p:spPr>
          <a:xfrm>
            <a:off x="929114" y="2365695"/>
            <a:ext cx="49599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/>
              <a:t>Train test split ratio: 0.75</a:t>
            </a:r>
          </a:p>
          <a:p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OOB error &lt; 0.02 after 500 trees training</a:t>
            </a:r>
          </a:p>
          <a:p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TPR 45.0%  TNR:94.7  Accuracy: 91.3%</a:t>
            </a:r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Confusion Matrix</a:t>
            </a:r>
          </a:p>
          <a:p>
            <a:pPr marL="285750" indent="-285750">
              <a:buFontTx/>
              <a:buChar char="-"/>
            </a:pPr>
            <a:endParaRPr lang="en-CA" dirty="0"/>
          </a:p>
          <a:p>
            <a:r>
              <a:rPr lang="en-CA" dirty="0"/>
              <a:t>		         Actual </a:t>
            </a:r>
          </a:p>
          <a:p>
            <a:r>
              <a:rPr lang="en-CA" dirty="0"/>
              <a:t>Predicted                    Converted              Non Payer</a:t>
            </a:r>
          </a:p>
          <a:p>
            <a:endParaRPr lang="en-CA" dirty="0"/>
          </a:p>
          <a:p>
            <a:r>
              <a:rPr lang="en-CA" dirty="0"/>
              <a:t>Converted Users         139                             214</a:t>
            </a:r>
          </a:p>
          <a:p>
            <a:endParaRPr lang="en-CA" dirty="0"/>
          </a:p>
          <a:p>
            <a:r>
              <a:rPr lang="en-CA" dirty="0"/>
              <a:t>Non payer                    170                             3878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9146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BEF6-C5DA-4DC5-97AF-43C28879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Modelling – Random Forest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46FF702-7600-4CE8-A3AC-CA5651F88B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899" y="1825625"/>
            <a:ext cx="4337108" cy="388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124C32-0AB9-4693-A3D5-FFBDA42498BA}"/>
              </a:ext>
            </a:extLst>
          </p:cNvPr>
          <p:cNvSpPr txBox="1"/>
          <p:nvPr/>
        </p:nvSpPr>
        <p:spPr>
          <a:xfrm>
            <a:off x="1023456" y="2583809"/>
            <a:ext cx="34982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/>
              <a:t>Top KPIs:  </a:t>
            </a:r>
          </a:p>
          <a:p>
            <a:pPr marL="285750" indent="-285750">
              <a:buFontTx/>
              <a:buChar char="-"/>
            </a:pPr>
            <a:endParaRPr lang="en-CA" dirty="0"/>
          </a:p>
          <a:p>
            <a:r>
              <a:rPr lang="en-CA" dirty="0"/>
              <a:t>Mean decrease Gini</a:t>
            </a:r>
          </a:p>
          <a:p>
            <a:pPr marL="342900" indent="-342900">
              <a:buAutoNum type="arabicPeriod"/>
            </a:pPr>
            <a:r>
              <a:rPr lang="en-CA" dirty="0" err="1"/>
              <a:t>Story_chapters</a:t>
            </a:r>
            <a:endParaRPr lang="en-CA" dirty="0"/>
          </a:p>
          <a:p>
            <a:pPr marL="342900" indent="-342900">
              <a:buAutoNum type="arabicPeriod"/>
            </a:pPr>
            <a:r>
              <a:rPr lang="en-CA" dirty="0"/>
              <a:t>Amount</a:t>
            </a:r>
          </a:p>
          <a:p>
            <a:pPr marL="342900" indent="-342900">
              <a:buAutoNum type="arabicPeriod"/>
            </a:pPr>
            <a:r>
              <a:rPr lang="en-CA" dirty="0"/>
              <a:t>Sessions</a:t>
            </a:r>
          </a:p>
          <a:p>
            <a:endParaRPr lang="en-CA" dirty="0"/>
          </a:p>
          <a:p>
            <a:r>
              <a:rPr lang="en-CA" dirty="0"/>
              <a:t>Mean Decrease Accuracy</a:t>
            </a:r>
          </a:p>
          <a:p>
            <a:pPr marL="342900" indent="-342900">
              <a:buAutoNum type="arabicPeriod"/>
            </a:pPr>
            <a:r>
              <a:rPr lang="en-CA" dirty="0"/>
              <a:t>Install date</a:t>
            </a:r>
          </a:p>
          <a:p>
            <a:pPr marL="342900" indent="-342900">
              <a:buAutoNum type="arabicPeriod"/>
            </a:pPr>
            <a:r>
              <a:rPr lang="en-CA" dirty="0"/>
              <a:t>Story chapters</a:t>
            </a:r>
          </a:p>
          <a:p>
            <a:pPr marL="342900" indent="-342900">
              <a:buAutoNum type="arabicPeriod"/>
            </a:pPr>
            <a:r>
              <a:rPr lang="en-CA" dirty="0" err="1"/>
              <a:t>Hw_ver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998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4FC9F-3F7A-4D31-BA3E-0F51B79B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modeling –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717D2-A778-4839-9F06-B18BEE605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9202" cy="4351338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CA" sz="1400" dirty="0"/>
              <a:t>Train test split ratio: 0.75</a:t>
            </a:r>
          </a:p>
          <a:p>
            <a:pPr marL="0" indent="0">
              <a:buNone/>
            </a:pPr>
            <a:endParaRPr lang="en-CA" sz="1400" dirty="0"/>
          </a:p>
          <a:p>
            <a:pPr marL="285750" indent="-285750">
              <a:buFontTx/>
              <a:buChar char="-"/>
            </a:pPr>
            <a:r>
              <a:rPr lang="en-CA" sz="1400" dirty="0"/>
              <a:t>TPR 79.6%  TNR:82.3  Accuracy: 82.1%</a:t>
            </a:r>
          </a:p>
          <a:p>
            <a:pPr marL="285750" indent="-285750">
              <a:buFontTx/>
              <a:buChar char="-"/>
            </a:pPr>
            <a:endParaRPr lang="en-CA" sz="1400" dirty="0"/>
          </a:p>
          <a:p>
            <a:pPr marL="285750" indent="-285750">
              <a:buFontTx/>
              <a:buChar char="-"/>
            </a:pPr>
            <a:r>
              <a:rPr lang="en-CA" sz="1400" dirty="0"/>
              <a:t>Confusion Matrix</a:t>
            </a:r>
          </a:p>
          <a:p>
            <a:pPr marL="285750" indent="-285750">
              <a:buFontTx/>
              <a:buChar char="-"/>
            </a:pPr>
            <a:endParaRPr lang="en-CA" sz="1400" dirty="0"/>
          </a:p>
          <a:p>
            <a:pPr marL="0" indent="0">
              <a:buNone/>
            </a:pPr>
            <a:r>
              <a:rPr lang="en-CA" sz="1400" dirty="0"/>
              <a:t>		         Actual </a:t>
            </a:r>
          </a:p>
          <a:p>
            <a:pPr marL="0" indent="0">
              <a:buNone/>
            </a:pPr>
            <a:r>
              <a:rPr lang="en-CA" sz="1400" dirty="0"/>
              <a:t>Predicted                    Converted              Non Payer</a:t>
            </a:r>
          </a:p>
          <a:p>
            <a:endParaRPr lang="en-CA" sz="1400" dirty="0"/>
          </a:p>
          <a:p>
            <a:pPr marL="0" indent="0">
              <a:buNone/>
            </a:pPr>
            <a:r>
              <a:rPr lang="en-CA" sz="1400" dirty="0"/>
              <a:t>Converted Users         246                             725</a:t>
            </a:r>
          </a:p>
          <a:p>
            <a:endParaRPr lang="en-CA" sz="1400" dirty="0"/>
          </a:p>
          <a:p>
            <a:pPr marL="0" indent="0">
              <a:buNone/>
            </a:pPr>
            <a:r>
              <a:rPr lang="en-CA" sz="1400" dirty="0"/>
              <a:t>Non payer                    63                             3367</a:t>
            </a:r>
          </a:p>
          <a:p>
            <a:endParaRPr lang="en-CA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5C30B27-2B9A-4D39-96BE-2B1E9DFFB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67" y="1825625"/>
            <a:ext cx="2617366" cy="249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DE45C84-E8DA-4F15-9AFF-4DAECBD02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432" y="2147581"/>
            <a:ext cx="2508308" cy="185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973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753B-45D2-4308-ABD9-EB3D59191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modelling –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3722F-AF46-4DCC-BD50-2F83E057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Key KPIs</a:t>
            </a:r>
          </a:p>
          <a:p>
            <a:r>
              <a:rPr lang="en-CA" dirty="0"/>
              <a:t>All KPIs plays important role</a:t>
            </a:r>
          </a:p>
          <a:p>
            <a:r>
              <a:rPr lang="en-CA" dirty="0" err="1"/>
              <a:t>Story_chapter</a:t>
            </a:r>
            <a:r>
              <a:rPr lang="en-CA" dirty="0"/>
              <a:t>, sessions, country and installation date are </a:t>
            </a:r>
            <a:r>
              <a:rPr lang="en-CA" dirty="0" err="1"/>
              <a:t>staticstically</a:t>
            </a:r>
            <a:r>
              <a:rPr lang="en-CA"/>
              <a:t> significant</a:t>
            </a:r>
          </a:p>
        </p:txBody>
      </p:sp>
    </p:spTree>
    <p:extLst>
      <p:ext uri="{BB962C8B-B14F-4D97-AF65-F5344CB8AC3E}">
        <p14:creationId xmlns:p14="http://schemas.microsoft.com/office/powerpoint/2010/main" val="66822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B104393D-EA7B-405D-99AE-F4DCDFCD3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1F1A265E-1EA6-4724-BF96-AA5DC2F6E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8505"/>
            <a:ext cx="12192000" cy="732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8B443C27-3BAD-4BF6-BDE2-15BF9C8D7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46351636-F93C-4C6D-B0AE-63D9E7805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1727"/>
            <a:ext cx="12192000" cy="736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5">
            <a:extLst>
              <a:ext uri="{FF2B5EF4-FFF2-40B4-BE49-F238E27FC236}">
                <a16:creationId xmlns:a16="http://schemas.microsoft.com/office/drawing/2014/main" id="{6D4708E2-C593-453C-BA02-0D92EC0DF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3674"/>
            <a:ext cx="12192000" cy="741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6">
            <a:extLst>
              <a:ext uri="{FF2B5EF4-FFF2-40B4-BE49-F238E27FC236}">
                <a16:creationId xmlns:a16="http://schemas.microsoft.com/office/drawing/2014/main" id="{E83895E6-445F-49C8-8C00-2D873C5CD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6560"/>
            <a:ext cx="12192000" cy="734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7">
            <a:extLst>
              <a:ext uri="{FF2B5EF4-FFF2-40B4-BE49-F238E27FC236}">
                <a16:creationId xmlns:a16="http://schemas.microsoft.com/office/drawing/2014/main" id="{830D4F21-9DCD-4591-8565-648EDC2BD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6561"/>
            <a:ext cx="12192000" cy="72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DC4F-0255-476A-B89B-9F1C65D3E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Modeling – 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E921F-52AA-4A68-8611-E3D56AE20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KPIs</a:t>
            </a:r>
          </a:p>
          <a:p>
            <a:endParaRPr lang="en-CA" dirty="0"/>
          </a:p>
          <a:p>
            <a:pPr>
              <a:buFontTx/>
              <a:buChar char="-"/>
            </a:pPr>
            <a:r>
              <a:rPr lang="en-CA" dirty="0"/>
              <a:t>Language, Country, </a:t>
            </a:r>
            <a:r>
              <a:rPr lang="en-CA" dirty="0" err="1"/>
              <a:t>HW_ver</a:t>
            </a:r>
            <a:r>
              <a:rPr lang="en-CA" dirty="0"/>
              <a:t>, </a:t>
            </a:r>
            <a:r>
              <a:rPr lang="en-CA" dirty="0" err="1"/>
              <a:t>OS_ver</a:t>
            </a:r>
            <a:r>
              <a:rPr lang="en-CA" dirty="0"/>
              <a:t>, </a:t>
            </a:r>
            <a:r>
              <a:rPr lang="en-CA" dirty="0" err="1"/>
              <a:t>rev_sum</a:t>
            </a:r>
            <a:r>
              <a:rPr lang="en-CA" dirty="0"/>
              <a:t>, sessions, amount, </a:t>
            </a:r>
            <a:r>
              <a:rPr lang="en-CA" dirty="0" err="1"/>
              <a:t>story_chapter</a:t>
            </a:r>
            <a:r>
              <a:rPr lang="en-CA" dirty="0"/>
              <a:t>, level</a:t>
            </a:r>
          </a:p>
          <a:p>
            <a:pPr>
              <a:buFontTx/>
              <a:buChar char="-"/>
            </a:pPr>
            <a:r>
              <a:rPr lang="en-CA" dirty="0"/>
              <a:t>Total </a:t>
            </a:r>
            <a:r>
              <a:rPr lang="en-CA" dirty="0" err="1"/>
              <a:t>coverted</a:t>
            </a:r>
            <a:r>
              <a:rPr lang="en-CA" dirty="0"/>
              <a:t> User : 927, Total Non payer :12278 unbalance</a:t>
            </a:r>
          </a:p>
          <a:p>
            <a:pPr>
              <a:buFontTx/>
              <a:buChar char="-"/>
            </a:pPr>
            <a:r>
              <a:rPr lang="en-CA" dirty="0"/>
              <a:t>Mix sampling method to balance data</a:t>
            </a:r>
          </a:p>
          <a:p>
            <a:pPr>
              <a:buFontTx/>
              <a:buChar char="-"/>
            </a:pPr>
            <a:r>
              <a:rPr lang="en-CA" dirty="0"/>
              <a:t>Total converted Users: 13276, Converted Users:13134</a:t>
            </a:r>
          </a:p>
          <a:p>
            <a:pPr>
              <a:buFontTx/>
              <a:buChar char="-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578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205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Capstone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Modeling – Data preparation</vt:lpstr>
      <vt:lpstr>Data Modeling – Random Forest</vt:lpstr>
      <vt:lpstr>Data Modelling – Random Forest</vt:lpstr>
      <vt:lpstr>Data modeling – Logistic Regression</vt:lpstr>
      <vt:lpstr>Data modelling – 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2</dc:title>
  <dc:creator>songtao chen</dc:creator>
  <cp:lastModifiedBy>chen songtao</cp:lastModifiedBy>
  <cp:revision>4</cp:revision>
  <dcterms:created xsi:type="dcterms:W3CDTF">2020-07-05T11:48:53Z</dcterms:created>
  <dcterms:modified xsi:type="dcterms:W3CDTF">2020-07-05T20:45:50Z</dcterms:modified>
</cp:coreProperties>
</file>