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4"/>
  </p:notesMasterIdLst>
  <p:sldIdLst>
    <p:sldId id="273" r:id="rId2"/>
    <p:sldId id="284" r:id="rId3"/>
    <p:sldId id="285" r:id="rId4"/>
    <p:sldId id="295" r:id="rId5"/>
    <p:sldId id="286" r:id="rId6"/>
    <p:sldId id="296" r:id="rId7"/>
    <p:sldId id="297" r:id="rId8"/>
    <p:sldId id="291" r:id="rId9"/>
    <p:sldId id="293" r:id="rId10"/>
    <p:sldId id="292" r:id="rId11"/>
    <p:sldId id="289" r:id="rId12"/>
    <p:sldId id="279" r:id="rId13"/>
  </p:sldIdLst>
  <p:sldSz cx="12192000" cy="6858000"/>
  <p:notesSz cx="6858000" cy="9144000"/>
  <p:embeddedFontLst>
    <p:embeddedFont>
      <p:font typeface="微软雅黑" pitchFamily="34" charset="-122"/>
      <p:regular r:id="rId15"/>
      <p:bold r:id="rId16"/>
    </p:embeddedFont>
    <p:embeddedFont>
      <p:font typeface="等线" pitchFamily="2" charset="-122"/>
      <p:regular r:id="rId17"/>
      <p:bold r:id="rId1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455A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-256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C8C0B-E7A1-4E81-AB6F-6479A52F298B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A7FEF-E4FC-4DC9-B4DC-A4589F3A6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24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 rotWithShape="1">
          <a:blip r:embed="rId2"/>
          <a:srcRect l="14939" t="-331" r="309" b="27609"/>
          <a:stretch>
            <a:fillRect/>
          </a:stretch>
        </p:blipFill>
        <p:spPr>
          <a:xfrm>
            <a:off x="0" y="4925961"/>
            <a:ext cx="2251587" cy="19320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130199"/>
            <a:ext cx="6105427" cy="1130146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单击此处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70"/>
            <a:ext cx="2768863" cy="281576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70515" y="1130300"/>
            <a:ext cx="8249973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139756 h 4508626"/>
              <a:gd name="connsiteX3-7" fmla="*/ 6762786 w 6826313"/>
              <a:gd name="connsiteY3-8" fmla="*/ 2363957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01324 h 4508626"/>
              <a:gd name="connsiteX3-39" fmla="*/ 6762786 w 6826313"/>
              <a:gd name="connsiteY3-40" fmla="*/ 2363957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01324 h 4508626"/>
              <a:gd name="connsiteX3-75" fmla="*/ 6762786 w 6826313"/>
              <a:gd name="connsiteY3-76" fmla="*/ 2363957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544311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01324 h 4508626"/>
              <a:gd name="connsiteX3-111" fmla="*/ 6762786 w 6826313"/>
              <a:gd name="connsiteY3-112" fmla="*/ 2363957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544311 h 4508626"/>
              <a:gd name="connsiteX14-133" fmla="*/ 6821059 w 6826313"/>
              <a:gd name="connsiteY14-134" fmla="*/ 3600361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26313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01324"/>
                </a:lnTo>
                <a:cubicBezTo>
                  <a:pt x="6805137" y="2401324"/>
                  <a:pt x="6783962" y="2363957"/>
                  <a:pt x="6762786" y="2363957"/>
                </a:cubicBez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544311"/>
                </a:lnTo>
                <a:lnTo>
                  <a:pt x="6821059" y="3600361"/>
                </a:lnTo>
                <a:cubicBezTo>
                  <a:pt x="6822810" y="3903116"/>
                  <a:pt x="6824562" y="4205871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631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363790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板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74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0" y="2891770"/>
            <a:ext cx="4588562" cy="53723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0" y="3618502"/>
            <a:ext cx="4588562" cy="10194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810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2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11028320" y="4809503"/>
            <a:ext cx="1163680" cy="204849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79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/>
          <a:srcRect r="43193"/>
          <a:stretch>
            <a:fillRect/>
          </a:stretch>
        </p:blipFill>
        <p:spPr>
          <a:xfrm>
            <a:off x="9237869" y="1052513"/>
            <a:ext cx="2954132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95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结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 rot="19976833">
            <a:off x="677043" y="138257"/>
            <a:ext cx="6581166" cy="6581166"/>
            <a:chOff x="1337912" y="7055318"/>
            <a:chExt cx="4273616" cy="4273616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21" t="2701" r="2778" b="2973"/>
            <a:stretch>
              <a:fillRect/>
            </a:stretch>
          </p:blipFill>
          <p:spPr>
            <a:xfrm>
              <a:off x="1337912" y="7064942"/>
              <a:ext cx="4273616" cy="4254367"/>
            </a:xfrm>
            <a:prstGeom prst="ellipse">
              <a:avLst/>
            </a:prstGeom>
          </p:spPr>
        </p:pic>
        <p:sp>
          <p:nvSpPr>
            <p:cNvPr id="13" name="椭圆 12"/>
            <p:cNvSpPr/>
            <p:nvPr userDrawn="1"/>
          </p:nvSpPr>
          <p:spPr>
            <a:xfrm>
              <a:off x="1337912" y="7055317"/>
              <a:ext cx="4273616" cy="4273616"/>
            </a:xfrm>
            <a:prstGeom prst="ellipse">
              <a:avLst/>
            </a:prstGeom>
            <a:solidFill>
              <a:schemeClr val="bg1">
                <a:alpha val="94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387598" y="2391494"/>
            <a:ext cx="5134992" cy="719861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CN" altLang="en-US" dirty="0"/>
              <a:t>恳请指正</a:t>
            </a:r>
          </a:p>
        </p:txBody>
      </p:sp>
      <p:sp>
        <p:nvSpPr>
          <p:cNvPr id="9" name="任意多边形 25"/>
          <p:cNvSpPr/>
          <p:nvPr userDrawn="1"/>
        </p:nvSpPr>
        <p:spPr>
          <a:xfrm rot="10800000">
            <a:off x="3262047" y="1130300"/>
            <a:ext cx="8258441" cy="4597081"/>
          </a:xfrm>
          <a:custGeom>
            <a:avLst/>
            <a:gdLst>
              <a:gd name="connsiteX0" fmla="*/ 6762786 w 6826313"/>
              <a:gd name="connsiteY0" fmla="*/ 1876457 h 4508626"/>
              <a:gd name="connsiteX1" fmla="*/ 6826313 w 6826313"/>
              <a:gd name="connsiteY1" fmla="*/ 1876457 h 4508626"/>
              <a:gd name="connsiteX2" fmla="*/ 6826313 w 6826313"/>
              <a:gd name="connsiteY2" fmla="*/ 2139756 h 4508626"/>
              <a:gd name="connsiteX3" fmla="*/ 6762786 w 6826313"/>
              <a:gd name="connsiteY3" fmla="*/ 2139756 h 4508626"/>
              <a:gd name="connsiteX4" fmla="*/ 0 w 6826313"/>
              <a:gd name="connsiteY4" fmla="*/ 0 h 4508626"/>
              <a:gd name="connsiteX5" fmla="*/ 6826313 w 6826313"/>
              <a:gd name="connsiteY5" fmla="*/ 0 h 4508626"/>
              <a:gd name="connsiteX6" fmla="*/ 6826313 w 6826313"/>
              <a:gd name="connsiteY6" fmla="*/ 959382 h 4508626"/>
              <a:gd name="connsiteX7" fmla="*/ 6762786 w 6826313"/>
              <a:gd name="connsiteY7" fmla="*/ 959382 h 4508626"/>
              <a:gd name="connsiteX8" fmla="*/ 6762786 w 6826313"/>
              <a:gd name="connsiteY8" fmla="*/ 63527 h 4508626"/>
              <a:gd name="connsiteX9" fmla="*/ 63527 w 6826313"/>
              <a:gd name="connsiteY9" fmla="*/ 63527 h 4508626"/>
              <a:gd name="connsiteX10" fmla="*/ 63527 w 6826313"/>
              <a:gd name="connsiteY10" fmla="*/ 4445099 h 4508626"/>
              <a:gd name="connsiteX11" fmla="*/ 6762786 w 6826313"/>
              <a:gd name="connsiteY11" fmla="*/ 4445099 h 4508626"/>
              <a:gd name="connsiteX12" fmla="*/ 6762786 w 6826313"/>
              <a:gd name="connsiteY12" fmla="*/ 3756057 h 4508626"/>
              <a:gd name="connsiteX13" fmla="*/ 6826313 w 6826313"/>
              <a:gd name="connsiteY13" fmla="*/ 3756057 h 4508626"/>
              <a:gd name="connsiteX14" fmla="*/ 6826313 w 6826313"/>
              <a:gd name="connsiteY14" fmla="*/ 4508626 h 4508626"/>
              <a:gd name="connsiteX15" fmla="*/ 0 w 6826313"/>
              <a:gd name="connsiteY15" fmla="*/ 4508626 h 4508626"/>
              <a:gd name="connsiteX0-1" fmla="*/ 6762786 w 6826313"/>
              <a:gd name="connsiteY0-2" fmla="*/ 1876457 h 4508626"/>
              <a:gd name="connsiteX1-3" fmla="*/ 6826313 w 6826313"/>
              <a:gd name="connsiteY1-4" fmla="*/ 1876457 h 4508626"/>
              <a:gd name="connsiteX2-5" fmla="*/ 6826313 w 6826313"/>
              <a:gd name="connsiteY2-6" fmla="*/ 2476058 h 4508626"/>
              <a:gd name="connsiteX3-7" fmla="*/ 6762786 w 6826313"/>
              <a:gd name="connsiteY3-8" fmla="*/ 2139756 h 4508626"/>
              <a:gd name="connsiteX4-9" fmla="*/ 6762786 w 6826313"/>
              <a:gd name="connsiteY4-10" fmla="*/ 1876457 h 4508626"/>
              <a:gd name="connsiteX5-11" fmla="*/ 0 w 6826313"/>
              <a:gd name="connsiteY5-12" fmla="*/ 0 h 4508626"/>
              <a:gd name="connsiteX6-13" fmla="*/ 6826313 w 6826313"/>
              <a:gd name="connsiteY6-14" fmla="*/ 0 h 4508626"/>
              <a:gd name="connsiteX7-15" fmla="*/ 6826313 w 6826313"/>
              <a:gd name="connsiteY7-16" fmla="*/ 959382 h 4508626"/>
              <a:gd name="connsiteX8-17" fmla="*/ 6762786 w 6826313"/>
              <a:gd name="connsiteY8-18" fmla="*/ 959382 h 4508626"/>
              <a:gd name="connsiteX9-19" fmla="*/ 6762786 w 6826313"/>
              <a:gd name="connsiteY9-20" fmla="*/ 63527 h 4508626"/>
              <a:gd name="connsiteX10-21" fmla="*/ 63527 w 6826313"/>
              <a:gd name="connsiteY10-22" fmla="*/ 63527 h 4508626"/>
              <a:gd name="connsiteX11-23" fmla="*/ 63527 w 6826313"/>
              <a:gd name="connsiteY11-24" fmla="*/ 4445099 h 4508626"/>
              <a:gd name="connsiteX12-25" fmla="*/ 6762786 w 6826313"/>
              <a:gd name="connsiteY12-26" fmla="*/ 4445099 h 4508626"/>
              <a:gd name="connsiteX13-27" fmla="*/ 6762786 w 6826313"/>
              <a:gd name="connsiteY13-28" fmla="*/ 3756057 h 4508626"/>
              <a:gd name="connsiteX14-29" fmla="*/ 6826313 w 6826313"/>
              <a:gd name="connsiteY14-30" fmla="*/ 3756057 h 4508626"/>
              <a:gd name="connsiteX15-31" fmla="*/ 6826313 w 6826313"/>
              <a:gd name="connsiteY15-32" fmla="*/ 4508626 h 4508626"/>
              <a:gd name="connsiteX16" fmla="*/ 0 w 6826313"/>
              <a:gd name="connsiteY16" fmla="*/ 4508626 h 4508626"/>
              <a:gd name="connsiteX17" fmla="*/ 0 w 6826313"/>
              <a:gd name="connsiteY17" fmla="*/ 0 h 4508626"/>
              <a:gd name="connsiteX0-33" fmla="*/ 6762786 w 6826313"/>
              <a:gd name="connsiteY0-34" fmla="*/ 1876457 h 4508626"/>
              <a:gd name="connsiteX1-35" fmla="*/ 6826313 w 6826313"/>
              <a:gd name="connsiteY1-36" fmla="*/ 1876457 h 4508626"/>
              <a:gd name="connsiteX2-37" fmla="*/ 6826313 w 6826313"/>
              <a:gd name="connsiteY2-38" fmla="*/ 2476058 h 4508626"/>
              <a:gd name="connsiteX3-39" fmla="*/ 6762786 w 6826313"/>
              <a:gd name="connsiteY3-40" fmla="*/ 2455298 h 4508626"/>
              <a:gd name="connsiteX4-41" fmla="*/ 6762786 w 6826313"/>
              <a:gd name="connsiteY4-42" fmla="*/ 1876457 h 4508626"/>
              <a:gd name="connsiteX5-43" fmla="*/ 0 w 6826313"/>
              <a:gd name="connsiteY5-44" fmla="*/ 0 h 4508626"/>
              <a:gd name="connsiteX6-45" fmla="*/ 6826313 w 6826313"/>
              <a:gd name="connsiteY6-46" fmla="*/ 0 h 4508626"/>
              <a:gd name="connsiteX7-47" fmla="*/ 6826313 w 6826313"/>
              <a:gd name="connsiteY7-48" fmla="*/ 959382 h 4508626"/>
              <a:gd name="connsiteX8-49" fmla="*/ 6762786 w 6826313"/>
              <a:gd name="connsiteY8-50" fmla="*/ 959382 h 4508626"/>
              <a:gd name="connsiteX9-51" fmla="*/ 6762786 w 6826313"/>
              <a:gd name="connsiteY9-52" fmla="*/ 63527 h 4508626"/>
              <a:gd name="connsiteX10-53" fmla="*/ 63527 w 6826313"/>
              <a:gd name="connsiteY10-54" fmla="*/ 63527 h 4508626"/>
              <a:gd name="connsiteX11-55" fmla="*/ 63527 w 6826313"/>
              <a:gd name="connsiteY11-56" fmla="*/ 4445099 h 4508626"/>
              <a:gd name="connsiteX12-57" fmla="*/ 6762786 w 6826313"/>
              <a:gd name="connsiteY12-58" fmla="*/ 4445099 h 4508626"/>
              <a:gd name="connsiteX13-59" fmla="*/ 6762786 w 6826313"/>
              <a:gd name="connsiteY13-60" fmla="*/ 3756057 h 4508626"/>
              <a:gd name="connsiteX14-61" fmla="*/ 6826313 w 6826313"/>
              <a:gd name="connsiteY14-62" fmla="*/ 3756057 h 4508626"/>
              <a:gd name="connsiteX15-63" fmla="*/ 6826313 w 6826313"/>
              <a:gd name="connsiteY15-64" fmla="*/ 4508626 h 4508626"/>
              <a:gd name="connsiteX16-65" fmla="*/ 0 w 6826313"/>
              <a:gd name="connsiteY16-66" fmla="*/ 4508626 h 4508626"/>
              <a:gd name="connsiteX17-67" fmla="*/ 0 w 6826313"/>
              <a:gd name="connsiteY17-68" fmla="*/ 0 h 4508626"/>
              <a:gd name="connsiteX0-69" fmla="*/ 6762786 w 6826313"/>
              <a:gd name="connsiteY0-70" fmla="*/ 1876457 h 4508626"/>
              <a:gd name="connsiteX1-71" fmla="*/ 6826313 w 6826313"/>
              <a:gd name="connsiteY1-72" fmla="*/ 1876457 h 4508626"/>
              <a:gd name="connsiteX2-73" fmla="*/ 6826313 w 6826313"/>
              <a:gd name="connsiteY2-74" fmla="*/ 2476058 h 4508626"/>
              <a:gd name="connsiteX3-75" fmla="*/ 6762786 w 6826313"/>
              <a:gd name="connsiteY3-76" fmla="*/ 2476058 h 4508626"/>
              <a:gd name="connsiteX4-77" fmla="*/ 6762786 w 6826313"/>
              <a:gd name="connsiteY4-78" fmla="*/ 1876457 h 4508626"/>
              <a:gd name="connsiteX5-79" fmla="*/ 0 w 6826313"/>
              <a:gd name="connsiteY5-80" fmla="*/ 0 h 4508626"/>
              <a:gd name="connsiteX6-81" fmla="*/ 6826313 w 6826313"/>
              <a:gd name="connsiteY6-82" fmla="*/ 0 h 4508626"/>
              <a:gd name="connsiteX7-83" fmla="*/ 6826313 w 6826313"/>
              <a:gd name="connsiteY7-84" fmla="*/ 959382 h 4508626"/>
              <a:gd name="connsiteX8-85" fmla="*/ 6762786 w 6826313"/>
              <a:gd name="connsiteY8-86" fmla="*/ 959382 h 4508626"/>
              <a:gd name="connsiteX9-87" fmla="*/ 6762786 w 6826313"/>
              <a:gd name="connsiteY9-88" fmla="*/ 63527 h 4508626"/>
              <a:gd name="connsiteX10-89" fmla="*/ 63527 w 6826313"/>
              <a:gd name="connsiteY10-90" fmla="*/ 63527 h 4508626"/>
              <a:gd name="connsiteX11-91" fmla="*/ 63527 w 6826313"/>
              <a:gd name="connsiteY11-92" fmla="*/ 4445099 h 4508626"/>
              <a:gd name="connsiteX12-93" fmla="*/ 6762786 w 6826313"/>
              <a:gd name="connsiteY12-94" fmla="*/ 4445099 h 4508626"/>
              <a:gd name="connsiteX13-95" fmla="*/ 6762786 w 6826313"/>
              <a:gd name="connsiteY13-96" fmla="*/ 3756057 h 4508626"/>
              <a:gd name="connsiteX14-97" fmla="*/ 6826313 w 6826313"/>
              <a:gd name="connsiteY14-98" fmla="*/ 3756057 h 4508626"/>
              <a:gd name="connsiteX15-99" fmla="*/ 6826313 w 6826313"/>
              <a:gd name="connsiteY15-100" fmla="*/ 4508626 h 4508626"/>
              <a:gd name="connsiteX16-101" fmla="*/ 0 w 6826313"/>
              <a:gd name="connsiteY16-102" fmla="*/ 4508626 h 4508626"/>
              <a:gd name="connsiteX17-103" fmla="*/ 0 w 6826313"/>
              <a:gd name="connsiteY17-104" fmla="*/ 0 h 4508626"/>
              <a:gd name="connsiteX0-105" fmla="*/ 6762786 w 6826313"/>
              <a:gd name="connsiteY0-106" fmla="*/ 1876457 h 4508626"/>
              <a:gd name="connsiteX1-107" fmla="*/ 6826313 w 6826313"/>
              <a:gd name="connsiteY1-108" fmla="*/ 1876457 h 4508626"/>
              <a:gd name="connsiteX2-109" fmla="*/ 6826313 w 6826313"/>
              <a:gd name="connsiteY2-110" fmla="*/ 2476058 h 4508626"/>
              <a:gd name="connsiteX3-111" fmla="*/ 6762786 w 6826313"/>
              <a:gd name="connsiteY3-112" fmla="*/ 2476058 h 4508626"/>
              <a:gd name="connsiteX4-113" fmla="*/ 6762786 w 6826313"/>
              <a:gd name="connsiteY4-114" fmla="*/ 1876457 h 4508626"/>
              <a:gd name="connsiteX5-115" fmla="*/ 0 w 6826313"/>
              <a:gd name="connsiteY5-116" fmla="*/ 0 h 4508626"/>
              <a:gd name="connsiteX6-117" fmla="*/ 6826313 w 6826313"/>
              <a:gd name="connsiteY6-118" fmla="*/ 0 h 4508626"/>
              <a:gd name="connsiteX7-119" fmla="*/ 6826313 w 6826313"/>
              <a:gd name="connsiteY7-120" fmla="*/ 959382 h 4508626"/>
              <a:gd name="connsiteX8-121" fmla="*/ 6762786 w 6826313"/>
              <a:gd name="connsiteY8-122" fmla="*/ 959382 h 4508626"/>
              <a:gd name="connsiteX9-123" fmla="*/ 6762786 w 6826313"/>
              <a:gd name="connsiteY9-124" fmla="*/ 63527 h 4508626"/>
              <a:gd name="connsiteX10-125" fmla="*/ 63527 w 6826313"/>
              <a:gd name="connsiteY10-126" fmla="*/ 63527 h 4508626"/>
              <a:gd name="connsiteX11-127" fmla="*/ 63527 w 6826313"/>
              <a:gd name="connsiteY11-128" fmla="*/ 4445099 h 4508626"/>
              <a:gd name="connsiteX12-129" fmla="*/ 6762786 w 6826313"/>
              <a:gd name="connsiteY12-130" fmla="*/ 4445099 h 4508626"/>
              <a:gd name="connsiteX13-131" fmla="*/ 6762786 w 6826313"/>
              <a:gd name="connsiteY13-132" fmla="*/ 3403147 h 4508626"/>
              <a:gd name="connsiteX14-133" fmla="*/ 6826313 w 6826313"/>
              <a:gd name="connsiteY14-134" fmla="*/ 3756057 h 4508626"/>
              <a:gd name="connsiteX15-135" fmla="*/ 6826313 w 6826313"/>
              <a:gd name="connsiteY15-136" fmla="*/ 4508626 h 4508626"/>
              <a:gd name="connsiteX16-137" fmla="*/ 0 w 6826313"/>
              <a:gd name="connsiteY16-138" fmla="*/ 4508626 h 4508626"/>
              <a:gd name="connsiteX17-139" fmla="*/ 0 w 6826313"/>
              <a:gd name="connsiteY17-140" fmla="*/ 0 h 4508626"/>
              <a:gd name="connsiteX0-141" fmla="*/ 6762786 w 6829816"/>
              <a:gd name="connsiteY0-142" fmla="*/ 1876457 h 4508626"/>
              <a:gd name="connsiteX1-143" fmla="*/ 6826313 w 6829816"/>
              <a:gd name="connsiteY1-144" fmla="*/ 1876457 h 4508626"/>
              <a:gd name="connsiteX2-145" fmla="*/ 6826313 w 6829816"/>
              <a:gd name="connsiteY2-146" fmla="*/ 2476058 h 4508626"/>
              <a:gd name="connsiteX3-147" fmla="*/ 6762786 w 6829816"/>
              <a:gd name="connsiteY3-148" fmla="*/ 2476058 h 4508626"/>
              <a:gd name="connsiteX4-149" fmla="*/ 6762786 w 6829816"/>
              <a:gd name="connsiteY4-150" fmla="*/ 1876457 h 4508626"/>
              <a:gd name="connsiteX5-151" fmla="*/ 0 w 6829816"/>
              <a:gd name="connsiteY5-152" fmla="*/ 0 h 4508626"/>
              <a:gd name="connsiteX6-153" fmla="*/ 6826313 w 6829816"/>
              <a:gd name="connsiteY6-154" fmla="*/ 0 h 4508626"/>
              <a:gd name="connsiteX7-155" fmla="*/ 6826313 w 6829816"/>
              <a:gd name="connsiteY7-156" fmla="*/ 959382 h 4508626"/>
              <a:gd name="connsiteX8-157" fmla="*/ 6762786 w 6829816"/>
              <a:gd name="connsiteY8-158" fmla="*/ 959382 h 4508626"/>
              <a:gd name="connsiteX9-159" fmla="*/ 6762786 w 6829816"/>
              <a:gd name="connsiteY9-160" fmla="*/ 63527 h 4508626"/>
              <a:gd name="connsiteX10-161" fmla="*/ 63527 w 6829816"/>
              <a:gd name="connsiteY10-162" fmla="*/ 63527 h 4508626"/>
              <a:gd name="connsiteX11-163" fmla="*/ 63527 w 6829816"/>
              <a:gd name="connsiteY11-164" fmla="*/ 4445099 h 4508626"/>
              <a:gd name="connsiteX12-165" fmla="*/ 6762786 w 6829816"/>
              <a:gd name="connsiteY12-166" fmla="*/ 4445099 h 4508626"/>
              <a:gd name="connsiteX13-167" fmla="*/ 6762786 w 6829816"/>
              <a:gd name="connsiteY13-168" fmla="*/ 3403147 h 4508626"/>
              <a:gd name="connsiteX14-169" fmla="*/ 6829816 w 6829816"/>
              <a:gd name="connsiteY14-170" fmla="*/ 3415603 h 4508626"/>
              <a:gd name="connsiteX15-171" fmla="*/ 6826313 w 6829816"/>
              <a:gd name="connsiteY15-172" fmla="*/ 4508626 h 4508626"/>
              <a:gd name="connsiteX16-173" fmla="*/ 0 w 6829816"/>
              <a:gd name="connsiteY16-174" fmla="*/ 4508626 h 4508626"/>
              <a:gd name="connsiteX17-175" fmla="*/ 0 w 6829816"/>
              <a:gd name="connsiteY17-176" fmla="*/ 0 h 4508626"/>
              <a:gd name="connsiteX0-177" fmla="*/ 6762786 w 6833319"/>
              <a:gd name="connsiteY0-178" fmla="*/ 1876457 h 4508626"/>
              <a:gd name="connsiteX1-179" fmla="*/ 6826313 w 6833319"/>
              <a:gd name="connsiteY1-180" fmla="*/ 1876457 h 4508626"/>
              <a:gd name="connsiteX2-181" fmla="*/ 6826313 w 6833319"/>
              <a:gd name="connsiteY2-182" fmla="*/ 2476058 h 4508626"/>
              <a:gd name="connsiteX3-183" fmla="*/ 6762786 w 6833319"/>
              <a:gd name="connsiteY3-184" fmla="*/ 2476058 h 4508626"/>
              <a:gd name="connsiteX4-185" fmla="*/ 6762786 w 6833319"/>
              <a:gd name="connsiteY4-186" fmla="*/ 1876457 h 4508626"/>
              <a:gd name="connsiteX5-187" fmla="*/ 0 w 6833319"/>
              <a:gd name="connsiteY5-188" fmla="*/ 0 h 4508626"/>
              <a:gd name="connsiteX6-189" fmla="*/ 6826313 w 6833319"/>
              <a:gd name="connsiteY6-190" fmla="*/ 0 h 4508626"/>
              <a:gd name="connsiteX7-191" fmla="*/ 6826313 w 6833319"/>
              <a:gd name="connsiteY7-192" fmla="*/ 959382 h 4508626"/>
              <a:gd name="connsiteX8-193" fmla="*/ 6762786 w 6833319"/>
              <a:gd name="connsiteY8-194" fmla="*/ 959382 h 4508626"/>
              <a:gd name="connsiteX9-195" fmla="*/ 6762786 w 6833319"/>
              <a:gd name="connsiteY9-196" fmla="*/ 63527 h 4508626"/>
              <a:gd name="connsiteX10-197" fmla="*/ 63527 w 6833319"/>
              <a:gd name="connsiteY10-198" fmla="*/ 63527 h 4508626"/>
              <a:gd name="connsiteX11-199" fmla="*/ 63527 w 6833319"/>
              <a:gd name="connsiteY11-200" fmla="*/ 4445099 h 4508626"/>
              <a:gd name="connsiteX12-201" fmla="*/ 6762786 w 6833319"/>
              <a:gd name="connsiteY12-202" fmla="*/ 4445099 h 4508626"/>
              <a:gd name="connsiteX13-203" fmla="*/ 6762786 w 6833319"/>
              <a:gd name="connsiteY13-204" fmla="*/ 3403147 h 4508626"/>
              <a:gd name="connsiteX14-205" fmla="*/ 6833319 w 6833319"/>
              <a:gd name="connsiteY14-206" fmla="*/ 3394844 h 4508626"/>
              <a:gd name="connsiteX15-207" fmla="*/ 6826313 w 6833319"/>
              <a:gd name="connsiteY15-208" fmla="*/ 4508626 h 4508626"/>
              <a:gd name="connsiteX16-209" fmla="*/ 0 w 6833319"/>
              <a:gd name="connsiteY16-210" fmla="*/ 4508626 h 4508626"/>
              <a:gd name="connsiteX17-211" fmla="*/ 0 w 6833319"/>
              <a:gd name="connsiteY17-212" fmla="*/ 0 h 450862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65" y="connsiteY16-66"/>
              </a:cxn>
              <a:cxn ang="0">
                <a:pos x="connsiteX17-67" y="connsiteY17-68"/>
              </a:cxn>
            </a:cxnLst>
            <a:rect l="l" t="t" r="r" b="b"/>
            <a:pathLst>
              <a:path w="6833319" h="4508626">
                <a:moveTo>
                  <a:pt x="6762786" y="1876457"/>
                </a:moveTo>
                <a:lnTo>
                  <a:pt x="6826313" y="1876457"/>
                </a:lnTo>
                <a:lnTo>
                  <a:pt x="6826313" y="2476058"/>
                </a:lnTo>
                <a:lnTo>
                  <a:pt x="6762786" y="2476058"/>
                </a:lnTo>
                <a:lnTo>
                  <a:pt x="6762786" y="1876457"/>
                </a:lnTo>
                <a:close/>
                <a:moveTo>
                  <a:pt x="0" y="0"/>
                </a:moveTo>
                <a:lnTo>
                  <a:pt x="6826313" y="0"/>
                </a:lnTo>
                <a:lnTo>
                  <a:pt x="6826313" y="959382"/>
                </a:lnTo>
                <a:lnTo>
                  <a:pt x="6762786" y="959382"/>
                </a:lnTo>
                <a:lnTo>
                  <a:pt x="6762786" y="63527"/>
                </a:lnTo>
                <a:lnTo>
                  <a:pt x="63527" y="63527"/>
                </a:lnTo>
                <a:lnTo>
                  <a:pt x="63527" y="4445099"/>
                </a:lnTo>
                <a:lnTo>
                  <a:pt x="6762786" y="4445099"/>
                </a:lnTo>
                <a:lnTo>
                  <a:pt x="6762786" y="3403147"/>
                </a:lnTo>
                <a:lnTo>
                  <a:pt x="6833319" y="3394844"/>
                </a:lnTo>
                <a:cubicBezTo>
                  <a:pt x="6832151" y="3759185"/>
                  <a:pt x="6827481" y="4144285"/>
                  <a:pt x="6826313" y="4508626"/>
                </a:cubicBezTo>
                <a:lnTo>
                  <a:pt x="0" y="45086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2387599" y="3978669"/>
            <a:ext cx="2768863" cy="310527"/>
          </a:xfrm>
        </p:spPr>
        <p:txBody>
          <a:bodyPr>
            <a:normAutofit/>
          </a:bodyPr>
          <a:lstStyle>
            <a:lvl1pPr marL="0" indent="0" algn="l">
              <a:buNone/>
              <a:defRPr sz="1500" b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单击此处编辑姓名</a:t>
            </a:r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0" hasCustomPrompt="1"/>
          </p:nvPr>
        </p:nvSpPr>
        <p:spPr>
          <a:xfrm>
            <a:off x="2389559" y="4369292"/>
            <a:ext cx="2766903" cy="317669"/>
          </a:xfrm>
        </p:spPr>
        <p:txBody>
          <a:bodyPr/>
          <a:lstStyle>
            <a:lvl1pPr marL="0" indent="0">
              <a:buNone/>
              <a:defRPr sz="1500" b="0"/>
            </a:lvl1pPr>
          </a:lstStyle>
          <a:p>
            <a:pPr lvl="0"/>
            <a:r>
              <a:rPr lang="zh-CN" altLang="en-US" dirty="0"/>
              <a:t>单击此处编辑单位或日期</a:t>
            </a:r>
          </a:p>
        </p:txBody>
      </p:sp>
    </p:spTree>
    <p:extLst>
      <p:ext uri="{BB962C8B-B14F-4D97-AF65-F5344CB8AC3E}">
        <p14:creationId xmlns:p14="http://schemas.microsoft.com/office/powerpoint/2010/main" val="2400790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58812" y="365126"/>
            <a:ext cx="10874375" cy="687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58812" y="1129287"/>
            <a:ext cx="10874375" cy="5040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8813" y="6246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2388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38876"/>
            <a:ext cx="2922587" cy="3726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61D2E-5690-4C9D-A84F-76BBD1AD9F3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 flipV="1">
            <a:off x="658813" y="1052514"/>
            <a:ext cx="10874375" cy="1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21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0.png"/><Relationship Id="rId2" Type="http://schemas.openxmlformats.org/officeDocument/2006/relationships/tags" Target="../tags/tag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2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74120" y="2097230"/>
            <a:ext cx="8250677" cy="120463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70C0"/>
                </a:solidFill>
                <a:effectLst/>
                <a:latin typeface="+mj-lt"/>
                <a:ea typeface="微软雅黑" panose="020B0503020204020204" pitchFamily="34" charset="-122"/>
              </a:rPr>
              <a:t>强化学习实验</a:t>
            </a:r>
            <a:r>
              <a:rPr lang="en-US" altLang="zh-CN" sz="2800" b="1" dirty="0" smtClean="0">
                <a:solidFill>
                  <a:srgbClr val="0070C0"/>
                </a:solidFill>
                <a:effectLst/>
                <a:latin typeface="+mj-lt"/>
                <a:ea typeface="微软雅黑" panose="020B0503020204020204" pitchFamily="34" charset="-122"/>
              </a:rPr>
              <a:t>:</a:t>
            </a:r>
            <a:r>
              <a:rPr lang="en-US" altLang="zh-CN" sz="2800" b="1" dirty="0">
                <a:effectLst/>
                <a:latin typeface="+mj-lt"/>
                <a:ea typeface="微软雅黑" panose="020B0503020204020204" pitchFamily="34" charset="-122"/>
              </a:rPr>
              <a:t/>
            </a:r>
            <a:br>
              <a:rPr lang="en-US" altLang="zh-CN" sz="2800" b="1" dirty="0">
                <a:effectLst/>
                <a:latin typeface="+mj-lt"/>
                <a:ea typeface="微软雅黑" panose="020B0503020204020204" pitchFamily="34" charset="-122"/>
              </a:rPr>
            </a:br>
            <a:r>
              <a:rPr lang="zh-CN" altLang="en-US" sz="2800" b="1" dirty="0" smtClean="0">
                <a:effectLst/>
                <a:latin typeface="+mj-lt"/>
                <a:ea typeface="微软雅黑" panose="020B0503020204020204" pitchFamily="34" charset="-122"/>
              </a:rPr>
              <a:t>基于</a:t>
            </a:r>
            <a:r>
              <a:rPr lang="en-US" altLang="zh-CN" sz="2800" b="1" dirty="0" smtClean="0">
                <a:effectLst/>
                <a:latin typeface="+mj-lt"/>
                <a:ea typeface="微软雅黑" panose="020B0503020204020204" pitchFamily="34" charset="-122"/>
              </a:rPr>
              <a:t>DQN</a:t>
            </a:r>
            <a:r>
              <a:rPr lang="zh-CN" altLang="en-US" sz="2800" b="1" dirty="0" smtClean="0">
                <a:effectLst/>
                <a:latin typeface="+mj-lt"/>
                <a:ea typeface="微软雅黑" panose="020B0503020204020204" pitchFamily="34" charset="-122"/>
              </a:rPr>
              <a:t>的俄罗斯方块游戏</a:t>
            </a:r>
            <a:endParaRPr lang="en-US" altLang="zh-CN" sz="2800" b="1" dirty="0">
              <a:effectLst/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DB80170B-635B-79B8-6B08-145F5391354C}"/>
              </a:ext>
            </a:extLst>
          </p:cNvPr>
          <p:cNvSpPr txBox="1">
            <a:spLocks/>
          </p:cNvSpPr>
          <p:nvPr/>
        </p:nvSpPr>
        <p:spPr>
          <a:xfrm>
            <a:off x="3219289" y="3914775"/>
            <a:ext cx="2362361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汇报人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:</a:t>
            </a:r>
            <a:r>
              <a:rPr kumimoji="0" lang="en-US" altLang="zh-CN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 </a:t>
            </a:r>
            <a:r>
              <a:rPr kumimoji="0" lang="zh-CN" altLang="en-US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尹诚成</a:t>
            </a:r>
            <a:endParaRPr lang="en-US" altLang="zh-CN" sz="1600" dirty="0">
              <a:solidFill>
                <a:prstClr val="black"/>
              </a:solidFill>
              <a:latin typeface="微软雅黑"/>
              <a:ea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学号</a:t>
            </a: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: 2351279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xmlns="" id="{E5A4B498-0E92-2F56-6357-4353DEB0E74C}"/>
              </a:ext>
            </a:extLst>
          </p:cNvPr>
          <p:cNvSpPr txBox="1">
            <a:spLocks/>
          </p:cNvSpPr>
          <p:nvPr/>
        </p:nvSpPr>
        <p:spPr>
          <a:xfrm>
            <a:off x="10153651" y="6048374"/>
            <a:ext cx="1409700" cy="397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2025-06-01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3B092966-7676-B1FB-7A95-7D5BAD2781FE}"/>
              </a:ext>
            </a:extLst>
          </p:cNvPr>
          <p:cNvSpPr txBox="1"/>
          <p:nvPr/>
        </p:nvSpPr>
        <p:spPr>
          <a:xfrm>
            <a:off x="85725" y="95250"/>
            <a:ext cx="4505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人工智能导论 </a:t>
            </a:r>
            <a:r>
              <a:rPr lang="en-US" altLang="zh-CN" sz="1600" b="1" dirty="0" smtClean="0"/>
              <a:t>2025</a:t>
            </a:r>
            <a:endParaRPr lang="zh-CN" altLang="en-US" sz="1600" b="1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801" y="1572535"/>
            <a:ext cx="2808602" cy="3744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219162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模型训练过程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6D0F6932-4153-44C8-B2A0-1C1FCB1E0629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A562C7BC-A508-422C-95F2-8B4AA8A6059C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59E922C1-8CF0-495B-BD41-8C4565C0F321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38CD3CE0-FAFB-4C92-A324-B3F5E1D84E2C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C8B3B622-7DB1-44D3-8B38-75AB9528D688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060" y="2165299"/>
            <a:ext cx="5758764" cy="302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24" y="1167004"/>
            <a:ext cx="5670550" cy="516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9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分析讨论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13" name="表格 15">
            <a:extLst>
              <a:ext uri="{FF2B5EF4-FFF2-40B4-BE49-F238E27FC236}">
                <a16:creationId xmlns:a16="http://schemas.microsoft.com/office/drawing/2014/main" xmlns="" id="{DC82AE08-42F3-4D66-8B80-A0052B7FA8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69375"/>
              </p:ext>
            </p:extLst>
          </p:nvPr>
        </p:nvGraphicFramePr>
        <p:xfrm>
          <a:off x="676375" y="1185520"/>
          <a:ext cx="1037500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58335">
                  <a:extLst>
                    <a:ext uri="{9D8B030D-6E8A-4147-A177-3AD203B41FA5}">
                      <a16:colId xmlns:a16="http://schemas.microsoft.com/office/drawing/2014/main" xmlns="" val="1110894080"/>
                    </a:ext>
                  </a:extLst>
                </a:gridCol>
                <a:gridCol w="3458335">
                  <a:extLst>
                    <a:ext uri="{9D8B030D-6E8A-4147-A177-3AD203B41FA5}">
                      <a16:colId xmlns:a16="http://schemas.microsoft.com/office/drawing/2014/main" xmlns="" val="27706086"/>
                    </a:ext>
                  </a:extLst>
                </a:gridCol>
                <a:gridCol w="3458335">
                  <a:extLst>
                    <a:ext uri="{9D8B030D-6E8A-4147-A177-3AD203B41FA5}">
                      <a16:colId xmlns:a16="http://schemas.microsoft.com/office/drawing/2014/main" xmlns="" val="39127587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Train/</a:t>
                      </a:r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Cleared_lines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Train/Score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rgbClr val="0070C0"/>
                          </a:solidFill>
                        </a:rPr>
                        <a:t>Train/</a:t>
                      </a:r>
                      <a:r>
                        <a:rPr lang="en-US" altLang="zh-CN" b="1" dirty="0" err="1" smtClean="0">
                          <a:solidFill>
                            <a:srgbClr val="0070C0"/>
                          </a:solidFill>
                        </a:rPr>
                        <a:t>Tetromioes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5429565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xmlns="" id="{2C91871C-B241-477C-B4A0-EE8B212CC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328207"/>
              </p:ext>
            </p:extLst>
          </p:nvPr>
        </p:nvGraphicFramePr>
        <p:xfrm>
          <a:off x="585873" y="4757846"/>
          <a:ext cx="10858497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19499">
                  <a:extLst>
                    <a:ext uri="{9D8B030D-6E8A-4147-A177-3AD203B41FA5}">
                      <a16:colId xmlns:a16="http://schemas.microsoft.com/office/drawing/2014/main" xmlns="" val="1110894080"/>
                    </a:ext>
                  </a:extLst>
                </a:gridCol>
                <a:gridCol w="3619499">
                  <a:extLst>
                    <a:ext uri="{9D8B030D-6E8A-4147-A177-3AD203B41FA5}">
                      <a16:colId xmlns:a16="http://schemas.microsoft.com/office/drawing/2014/main" xmlns="" val="3912758716"/>
                    </a:ext>
                  </a:extLst>
                </a:gridCol>
                <a:gridCol w="3619499">
                  <a:extLst>
                    <a:ext uri="{9D8B030D-6E8A-4147-A177-3AD203B41FA5}">
                      <a16:colId xmlns:a16="http://schemas.microsoft.com/office/drawing/2014/main" xmlns="" val="70255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455A61"/>
                          </a:solidFill>
                        </a:rPr>
                        <a:t>清除的方块行数</a:t>
                      </a:r>
                      <a:endParaRPr lang="zh-CN" altLang="en-US" sz="1600" b="1" dirty="0">
                        <a:solidFill>
                          <a:srgbClr val="455A6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455A61"/>
                          </a:solidFill>
                        </a:rPr>
                        <a:t>得分数</a:t>
                      </a:r>
                      <a:endParaRPr lang="zh-CN" altLang="en-US" sz="1600" b="1" dirty="0">
                        <a:solidFill>
                          <a:srgbClr val="455A6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>
                          <a:solidFill>
                            <a:srgbClr val="455A61"/>
                          </a:solidFill>
                        </a:rPr>
                        <a:t>落下的方块数</a:t>
                      </a:r>
                      <a:endParaRPr lang="zh-CN" altLang="en-US" sz="1600" b="1" dirty="0">
                        <a:solidFill>
                          <a:srgbClr val="455A6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155429565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xmlns="" id="{7F1B475C-92CA-4107-85CC-095E64596851}"/>
              </a:ext>
            </a:extLst>
          </p:cNvPr>
          <p:cNvSpPr txBox="1"/>
          <p:nvPr/>
        </p:nvSpPr>
        <p:spPr>
          <a:xfrm>
            <a:off x="551965" y="5277917"/>
            <a:ext cx="11088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 smtClean="0"/>
              <a:t>强化</a:t>
            </a:r>
            <a:r>
              <a:rPr lang="zh-CN" altLang="en-US" dirty="0"/>
              <a:t>学习模型在训练过程中展示了持续的学习和适应环境的能力</a:t>
            </a:r>
            <a:r>
              <a:rPr lang="zh-CN" altLang="en-US" dirty="0" smtClean="0"/>
              <a:t>。清除的方块数和得分稳定增加表明</a:t>
            </a:r>
            <a:r>
              <a:rPr lang="zh-CN" altLang="en-US" dirty="0"/>
              <a:t>模型在实验中取得了进展。此外，模型在验证阶段的表现表明它具有良好的泛化能力。我们可以进一步调整训练参数并尝试不同的奖励结构，以优化模型的性能和稳定性。</a:t>
            </a:r>
            <a:endParaRPr lang="zh-CN" altLang="en-US" dirty="0">
              <a:effectLst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9C3D14AC-0B5D-4E0B-8F94-2DF0D237A5BF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F1C65CFC-051D-4257-AFF4-4F88E6AEC59F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3C25DBDF-5AFA-4233-AA50-9B76F268B729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7EBBF56A-1398-4289-A804-1596738407D3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7F6AE326-88CB-4F3D-ABB0-CE0F61265CDE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200" y="1669871"/>
            <a:ext cx="3729845" cy="29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79" y="1669873"/>
            <a:ext cx="3790628" cy="29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044" y="1669872"/>
            <a:ext cx="3723297" cy="2998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999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xmlns="" id="{964C7AAB-5F8B-F356-A714-5ACDCEE7330E}"/>
              </a:ext>
            </a:extLst>
          </p:cNvPr>
          <p:cNvSpPr txBox="1">
            <a:spLocks/>
          </p:cNvSpPr>
          <p:nvPr/>
        </p:nvSpPr>
        <p:spPr>
          <a:xfrm>
            <a:off x="-338717" y="2288986"/>
            <a:ext cx="7307258" cy="8282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 smtClean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感谢聆听</a:t>
            </a:r>
            <a:r>
              <a:rPr lang="en-US" altLang="zh-CN" sz="4000" dirty="0" smtClean="0">
                <a:solidFill>
                  <a:prstClr val="black"/>
                </a:solidFill>
                <a:latin typeface="微软雅黑"/>
                <a:ea typeface="微软雅黑" panose="020B0503020204020204" pitchFamily="34" charset="-122"/>
              </a:rPr>
              <a:t>!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BDDF5B8C-28CC-7B03-6D47-FAFBA25DADC2}"/>
              </a:ext>
            </a:extLst>
          </p:cNvPr>
          <p:cNvSpPr txBox="1"/>
          <p:nvPr/>
        </p:nvSpPr>
        <p:spPr>
          <a:xfrm>
            <a:off x="85725" y="95250"/>
            <a:ext cx="45053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 smtClean="0"/>
              <a:t>人工智能导论 </a:t>
            </a:r>
            <a:r>
              <a:rPr lang="en-US" altLang="zh-CN" sz="1600" b="1" dirty="0" smtClean="0"/>
              <a:t>2025</a:t>
            </a:r>
            <a:endParaRPr lang="zh-CN" altLang="en-US" sz="1600" b="1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xmlns="" id="{23AC837B-4509-4393-958B-96093B23FC4A}"/>
              </a:ext>
            </a:extLst>
          </p:cNvPr>
          <p:cNvSpPr txBox="1">
            <a:spLocks/>
          </p:cNvSpPr>
          <p:nvPr/>
        </p:nvSpPr>
        <p:spPr>
          <a:xfrm>
            <a:off x="2191336" y="3919865"/>
            <a:ext cx="5475824" cy="8282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+mj-lt"/>
                <a:ea typeface="微软雅黑" panose="020B0503020204020204" pitchFamily="34" charset="-122"/>
              </a:rPr>
              <a:t>强化学习实验</a:t>
            </a:r>
            <a:r>
              <a:rPr lang="en-US" altLang="zh-CN" sz="2000" dirty="0" smtClean="0">
                <a:solidFill>
                  <a:srgbClr val="0070C0"/>
                </a:solidFill>
                <a:latin typeface="+mj-lt"/>
                <a:ea typeface="微软雅黑" panose="020B0503020204020204" pitchFamily="34" charset="-122"/>
              </a:rPr>
              <a:t>: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/>
            </a:r>
            <a:br>
              <a:rPr lang="en-US" altLang="zh-CN" sz="2000" dirty="0">
                <a:latin typeface="+mj-lt"/>
                <a:ea typeface="微软雅黑" panose="020B0503020204020204" pitchFamily="34" charset="-122"/>
              </a:rPr>
            </a:br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基于</a:t>
            </a:r>
            <a:r>
              <a:rPr lang="en-US" altLang="zh-CN" sz="2000" dirty="0" smtClean="0">
                <a:latin typeface="+mj-lt"/>
                <a:ea typeface="微软雅黑" panose="020B0503020204020204" pitchFamily="34" charset="-122"/>
              </a:rPr>
              <a:t>DQN</a:t>
            </a:r>
            <a:r>
              <a:rPr lang="zh-CN" altLang="en-US" sz="2000" dirty="0" smtClean="0">
                <a:latin typeface="+mj-lt"/>
                <a:ea typeface="微软雅黑" panose="020B0503020204020204" pitchFamily="34" charset="-122"/>
              </a:rPr>
              <a:t>的俄罗斯方块游戏</a:t>
            </a:r>
            <a:endParaRPr lang="en-US" altLang="zh-CN" sz="1200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FC6566E1-9BF2-D326-F3F0-01FF316D49AD}"/>
              </a:ext>
            </a:extLst>
          </p:cNvPr>
          <p:cNvSpPr txBox="1">
            <a:spLocks/>
          </p:cNvSpPr>
          <p:nvPr/>
        </p:nvSpPr>
        <p:spPr>
          <a:xfrm>
            <a:off x="3219289" y="5825407"/>
            <a:ext cx="4917100" cy="7246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ea typeface="微软雅黑" panose="020B0503020204020204" pitchFamily="34" charset="-122"/>
              </a:rPr>
              <a:t>汇报人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</a:rPr>
              <a:t>: </a:t>
            </a:r>
            <a:r>
              <a:rPr lang="zh-CN" altLang="en-US" sz="1600" dirty="0">
                <a:solidFill>
                  <a:prstClr val="black"/>
                </a:solidFill>
                <a:ea typeface="微软雅黑" panose="020B0503020204020204" pitchFamily="34" charset="-122"/>
              </a:rPr>
              <a:t>尹诚成</a:t>
            </a:r>
            <a:endParaRPr lang="en-US" altLang="zh-CN" sz="1600" dirty="0">
              <a:solidFill>
                <a:prstClr val="black"/>
              </a:solidFill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prstClr val="black"/>
                </a:solidFill>
                <a:ea typeface="微软雅黑" panose="020B0503020204020204" pitchFamily="34" charset="-122"/>
              </a:rPr>
              <a:t>学号</a:t>
            </a:r>
            <a:r>
              <a:rPr lang="en-US" altLang="zh-CN" sz="1600" dirty="0">
                <a:solidFill>
                  <a:prstClr val="black"/>
                </a:solidFill>
                <a:ea typeface="微软雅黑" panose="020B0503020204020204" pitchFamily="34" charset="-122"/>
              </a:rPr>
              <a:t>: 2351279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F04F1E80-4605-F9D2-73DA-07FF71C304BB}"/>
              </a:ext>
            </a:extLst>
          </p:cNvPr>
          <p:cNvSpPr txBox="1">
            <a:spLocks/>
          </p:cNvSpPr>
          <p:nvPr/>
        </p:nvSpPr>
        <p:spPr>
          <a:xfrm>
            <a:off x="10153651" y="6048374"/>
            <a:ext cx="1409700" cy="3973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 panose="020B0503020204020204" pitchFamily="34" charset="-122"/>
                <a:cs typeface="+mj-cs"/>
              </a:rPr>
              <a:t>2025-06-01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 txBox="1"/>
          <p:nvPr/>
        </p:nvSpPr>
        <p:spPr>
          <a:xfrm>
            <a:off x="1734441" y="2979699"/>
            <a:ext cx="2523510" cy="7439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ea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2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dirty="0">
                <a:solidFill>
                  <a:srgbClr val="002060"/>
                </a:solidFill>
                <a:latin typeface="微软雅黑"/>
                <a:ea typeface="微软雅黑"/>
              </a:rPr>
              <a:t>目录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  <p:cxnSp>
        <p:nvCxnSpPr>
          <p:cNvPr id="23" name="直接连接符 22"/>
          <p:cNvCxnSpPr>
            <a:cxnSpLocks/>
          </p:cNvCxnSpPr>
          <p:nvPr/>
        </p:nvCxnSpPr>
        <p:spPr>
          <a:xfrm>
            <a:off x="4505601" y="591422"/>
            <a:ext cx="0" cy="5520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/>
        </p:nvGrpSpPr>
        <p:grpSpPr>
          <a:xfrm>
            <a:off x="1022761" y="2464481"/>
            <a:ext cx="1973435" cy="1831294"/>
            <a:chOff x="3499700" y="3154849"/>
            <a:chExt cx="1107440" cy="838200"/>
          </a:xfrm>
        </p:grpSpPr>
        <p:cxnSp>
          <p:nvCxnSpPr>
            <p:cNvPr id="45" name="直接连接符 44"/>
            <p:cNvCxnSpPr/>
            <p:nvPr/>
          </p:nvCxnSpPr>
          <p:spPr>
            <a:xfrm>
              <a:off x="3499700" y="3154849"/>
              <a:ext cx="1107440" cy="0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711367" y="3992574"/>
              <a:ext cx="895773" cy="47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3711367" y="3154849"/>
              <a:ext cx="0" cy="837725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4607140" y="3154849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4607140" y="3862356"/>
              <a:ext cx="0" cy="130218"/>
            </a:xfrm>
            <a:prstGeom prst="line">
              <a:avLst/>
            </a:prstGeom>
            <a:ln w="41275" cap="rnd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椭圆 5"/>
          <p:cNvSpPr/>
          <p:nvPr/>
        </p:nvSpPr>
        <p:spPr>
          <a:xfrm>
            <a:off x="5063181" y="1118364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1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xmlns="" id="{92C2460F-1A6D-B506-B1DA-3A572558FC74}"/>
              </a:ext>
            </a:extLst>
          </p:cNvPr>
          <p:cNvSpPr/>
          <p:nvPr/>
        </p:nvSpPr>
        <p:spPr>
          <a:xfrm>
            <a:off x="5063181" y="2093238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351CEEC-EF15-8BC6-9603-28B1C4D310E8}"/>
              </a:ext>
            </a:extLst>
          </p:cNvPr>
          <p:cNvSpPr/>
          <p:nvPr/>
        </p:nvSpPr>
        <p:spPr>
          <a:xfrm>
            <a:off x="5063181" y="3068112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xmlns="" id="{C5B15E50-E71B-7CEF-3F6E-5F2574DFC72C}"/>
              </a:ext>
            </a:extLst>
          </p:cNvPr>
          <p:cNvSpPr txBox="1"/>
          <p:nvPr/>
        </p:nvSpPr>
        <p:spPr>
          <a:xfrm>
            <a:off x="5844390" y="1220572"/>
            <a:ext cx="42616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实验介绍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9653703C-6629-F4B2-5872-727A3FEDF2E6}"/>
              </a:ext>
            </a:extLst>
          </p:cNvPr>
          <p:cNvSpPr/>
          <p:nvPr/>
        </p:nvSpPr>
        <p:spPr>
          <a:xfrm>
            <a:off x="5063181" y="4042986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05D392E2-11A5-A328-A68C-7A4F6568A2A7}"/>
              </a:ext>
            </a:extLst>
          </p:cNvPr>
          <p:cNvSpPr/>
          <p:nvPr/>
        </p:nvSpPr>
        <p:spPr>
          <a:xfrm>
            <a:off x="5063181" y="5017860"/>
            <a:ext cx="646332" cy="646332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xmlns="" id="{C54991E5-2C14-C8A8-C341-BE675BE1E383}"/>
              </a:ext>
            </a:extLst>
          </p:cNvPr>
          <p:cNvSpPr txBox="1"/>
          <p:nvPr/>
        </p:nvSpPr>
        <p:spPr>
          <a:xfrm>
            <a:off x="5844390" y="2195446"/>
            <a:ext cx="42616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算法概述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xmlns="" id="{AC857B36-E540-133A-E3F1-44C7AD9FB4DF}"/>
              </a:ext>
            </a:extLst>
          </p:cNvPr>
          <p:cNvSpPr txBox="1"/>
          <p:nvPr/>
        </p:nvSpPr>
        <p:spPr>
          <a:xfrm>
            <a:off x="5844390" y="3170320"/>
            <a:ext cx="42616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实验步骤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AA780993-7C44-A439-613B-15A90201EA97}"/>
              </a:ext>
            </a:extLst>
          </p:cNvPr>
          <p:cNvSpPr txBox="1"/>
          <p:nvPr/>
        </p:nvSpPr>
        <p:spPr>
          <a:xfrm>
            <a:off x="5844390" y="4140622"/>
            <a:ext cx="42616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实验结果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7EA36F78-F382-9D87-83EB-7581D26F680A}"/>
              </a:ext>
            </a:extLst>
          </p:cNvPr>
          <p:cNvSpPr txBox="1"/>
          <p:nvPr/>
        </p:nvSpPr>
        <p:spPr>
          <a:xfrm>
            <a:off x="5844390" y="5120068"/>
            <a:ext cx="4261635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/>
                <a:ea typeface="微软雅黑"/>
                <a:cs typeface="+mn-cs"/>
              </a:rPr>
              <a:t>分析讨论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1147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实验介绍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xmlns="" id="{6E53D553-D14A-9510-29DC-0BD871A344F7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xmlns="" id="{2877A471-42AB-DC68-B092-54364D1165E9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xmlns="" id="{7E09F7AF-EEF0-EBEE-ED1E-474E69E23ED3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36115579-D11C-A2B3-C96B-4185E4804396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06ADDE0A-B9B2-A40E-B2FA-977756B309AC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2" y="1057276"/>
            <a:ext cx="6121506" cy="1685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1.1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目标</a:t>
            </a:r>
            <a:endParaRPr lang="en-US" altLang="zh-CN" sz="24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lang="zh-CN" altLang="en-US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俄罗斯方块游戏的目标是将下落的方块放置在游戏面板上，形成完整的水平线，通过清除尽可能多的行来最大化得分，游戏在无法放置新方块时结束。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xmlns="" id="{7E7FB95A-6C74-4077-BDA0-13E88C28C316}"/>
              </a:ext>
            </a:extLst>
          </p:cNvPr>
          <p:cNvSpPr txBox="1"/>
          <p:nvPr/>
        </p:nvSpPr>
        <p:spPr>
          <a:xfrm>
            <a:off x="666751" y="2842510"/>
            <a:ext cx="61215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24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初始状态</a:t>
            </a:r>
            <a:endParaRPr lang="en-US" altLang="zh-CN" sz="24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游戏开始时，面板为空，宽度为</a:t>
            </a:r>
            <a:r>
              <a:rPr lang="en-US" altLang="zh-CN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，高度为</a:t>
            </a:r>
            <a:r>
              <a:rPr lang="en-US" altLang="zh-CN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。一个随机方块在面板顶部中央</a:t>
            </a:r>
            <a:r>
              <a:rPr lang="zh-CN" altLang="en-US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生成。</a:t>
            </a:r>
            <a:endParaRPr lang="zh-CN" altLang="en-US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xmlns="" id="{06D516F0-0810-44EB-822F-F98E40A8BAB6}"/>
              </a:ext>
            </a:extLst>
          </p:cNvPr>
          <p:cNvSpPr txBox="1"/>
          <p:nvPr/>
        </p:nvSpPr>
        <p:spPr>
          <a:xfrm>
            <a:off x="666751" y="4437359"/>
            <a:ext cx="3692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1.3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动作空间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25000"/>
              </a:lnSpc>
              <a:defRPr/>
            </a:pP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动作空间由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(x, r)</a:t>
            </a:r>
            <a:r>
              <a:rPr lang="zh-CN" altLang="en-US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600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为方块放置的水平位置</a:t>
            </a:r>
            <a:endParaRPr lang="en-US" altLang="zh-CN" sz="1600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 </a:t>
            </a: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度旋转的次数（</a:t>
            </a:r>
            <a:r>
              <a:rPr lang="en-US" altLang="zh-CN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0-3</a:t>
            </a: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  <a:endParaRPr lang="en-US" altLang="zh-CN" sz="1600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0B7CD27D-B85F-412D-B871-4652D6A5D9B6}"/>
              </a:ext>
            </a:extLst>
          </p:cNvPr>
          <p:cNvSpPr txBox="1"/>
          <p:nvPr/>
        </p:nvSpPr>
        <p:spPr>
          <a:xfrm>
            <a:off x="4359517" y="4437359"/>
            <a:ext cx="4073282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1.4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观察空间</a:t>
            </a:r>
            <a:endParaRPr lang="en-US" altLang="zh-CN" sz="2000" b="1" dirty="0" smtClean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四维</a:t>
            </a:r>
            <a:r>
              <a:rPr lang="zh-CN" altLang="en-US" sz="1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清除的行数</a:t>
            </a:r>
            <a:endParaRPr kumimoji="0" lang="en-US" altLang="zh-CN" sz="1600" i="0" u="none" strike="noStrike" kern="1200" cap="none" spc="0" normalizeH="0" baseline="0" noProof="0" dirty="0" smtClean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lang="zh-CN" altLang="en-US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板中的空洞数</a:t>
            </a:r>
            <a:endParaRPr lang="en-US" altLang="zh-CN" sz="1600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凹凸度（相邻列高度差的绝对值之和）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sz="16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16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高度（各列高度之和）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278" y="1693208"/>
            <a:ext cx="3302843" cy="4403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905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实验介绍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1085849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1.5</a:t>
            </a:r>
            <a:r>
              <a:rPr lang="zh-CN" altLang="en-US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奖励机制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每一步的奖励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分数计算公式：</a:t>
            </a:r>
            <a:r>
              <a:rPr kumimoji="0" lang="en-US" altLang="zh-CN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1+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（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清除的行数</a:t>
            </a:r>
            <a:r>
              <a:rPr lang="en-US" altLang="zh-CN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^2</a:t>
            </a: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zh-CN" altLang="en-US" sz="2000" b="1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面板宽度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清除的行数</a:t>
            </a: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为通过放置方块消除的行数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面板宽度</a:t>
            </a: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为游戏窗口的面板宽度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游戏结束时（触发</a:t>
            </a:r>
            <a:r>
              <a:rPr lang="en-US" altLang="zh-CN" sz="2000" dirty="0" err="1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gameover</a:t>
            </a: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条件）扣除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kumimoji="0" lang="en-US" altLang="zh-CN" sz="2000" i="0" u="none" strike="noStrike" kern="1200" cap="none" spc="0" normalizeH="0" baseline="0" noProof="0" dirty="0" smtClean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just">
              <a:lnSpc>
                <a:spcPct val="150000"/>
              </a:lnSpc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一个回合结束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: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i="0" u="none" strike="noStrike" kern="1200" cap="none" spc="0" normalizeH="0" baseline="0" noProof="0" dirty="0" smtClean="0">
                <a:ln>
                  <a:noFill/>
                </a:ln>
                <a:solidFill>
                  <a:srgbClr val="455A6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当新方块由于初始位置碰撞而无法防止在面板上时，游戏结束。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455A6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xmlns="" id="{39D019B9-1EF4-4FAC-8A63-F56A726170B0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94A6725-D7E4-46FA-88CF-7BCF70AEF250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EA62A9EC-BE80-4BB8-94EF-39DD0F2EAAA8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C7E658B3-8634-4677-91E2-B27A8AF12B9F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27B7E926-8CA8-4212-B4EB-0203D4A6A72A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19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算法概述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1085849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.1 </a:t>
            </a:r>
            <a:r>
              <a:rPr kumimoji="0" lang="zh-CN" altLang="en-US" sz="2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强化学习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14D1BA0E-99E9-44E9-A221-0BA3F11F4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95935"/>
              </p:ext>
            </p:extLst>
          </p:nvPr>
        </p:nvGraphicFramePr>
        <p:xfrm>
          <a:off x="3098800" y="33020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8800" y="33020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A34225B1-DF81-46DD-AF7A-2CD2E81C64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1" y="1913055"/>
            <a:ext cx="10858498" cy="132503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xmlns="" id="{6A291571-B64F-47E5-8B8A-2032EE89A4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276" y="4349435"/>
            <a:ext cx="3829973" cy="209898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xmlns="" id="{63CF3D26-0E67-4973-80C8-EE76E71152B1}"/>
              </a:ext>
            </a:extLst>
          </p:cNvPr>
          <p:cNvSpPr txBox="1"/>
          <p:nvPr/>
        </p:nvSpPr>
        <p:spPr>
          <a:xfrm>
            <a:off x="666751" y="3338212"/>
            <a:ext cx="1085849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.2 </a:t>
            </a:r>
            <a:r>
              <a:rPr kumimoji="0" lang="zh-CN" altLang="en-US" sz="2000" b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马尔可夫决策过程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xmlns="" id="{91780302-D86E-4A20-BDCB-715566CF12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751" y="4055981"/>
            <a:ext cx="6942538" cy="2392443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5B1DD3CB-DD4A-4CC5-A026-5175CFC82CAA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xmlns="" id="{98FEA4DA-A526-482D-9654-E94692038675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xmlns="" id="{03984D63-5799-4148-96DF-77308446480E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32AA9083-F550-4FF3-8EE1-73CE89B021CC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xmlns="" id="{27E6EBC2-7293-44D0-94EC-BCA04989A06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6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1085849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.3 </a:t>
            </a:r>
            <a:r>
              <a:rPr kumimoji="0" lang="zh-CN" altLang="en-US" sz="2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策略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14D1BA0E-99E9-44E9-A221-0BA3F11F4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33020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14D1BA0E-99E9-44E9-A221-0BA3F11F4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8800" y="33020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97B76A72-D2C0-44E3-B194-3F641CE06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1" y="1818846"/>
            <a:ext cx="10858498" cy="101574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xmlns="" id="{E344C42E-B646-4DDF-A901-496EAFFE1E35}"/>
              </a:ext>
            </a:extLst>
          </p:cNvPr>
          <p:cNvSpPr txBox="1"/>
          <p:nvPr/>
        </p:nvSpPr>
        <p:spPr>
          <a:xfrm>
            <a:off x="666751" y="2883730"/>
            <a:ext cx="10858498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.4 Return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8B2707D7-13EC-4137-8706-FB254404763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75587"/>
          <a:stretch/>
        </p:blipFill>
        <p:spPr>
          <a:xfrm>
            <a:off x="666751" y="3513139"/>
            <a:ext cx="10858498" cy="1029485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xmlns="" id="{90BFF3BD-3950-47E2-AF38-19A8BF3E67E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6091"/>
          <a:stretch/>
        </p:blipFill>
        <p:spPr>
          <a:xfrm>
            <a:off x="666751" y="5221167"/>
            <a:ext cx="10858498" cy="14299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15B5A985-6B00-48A5-A483-BDEE8BF3699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844" t="30299" r="34181" b="41034"/>
          <a:stretch/>
        </p:blipFill>
        <p:spPr>
          <a:xfrm>
            <a:off x="4577166" y="4043295"/>
            <a:ext cx="3037668" cy="1208868"/>
          </a:xfrm>
          <a:prstGeom prst="rect">
            <a:avLst/>
          </a:prstGeom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2124B3E5-298C-4484-9496-ED58ABFDD494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E89A676B-8F0F-4E47-9831-8CA00FDE4164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57967F93-515A-4B11-9999-13EBD69420DB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xmlns="" id="{CB14CCB9-6642-469E-A645-582AE264B772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xmlns="" id="{8EBC8D55-9D2A-4A84-BE00-BEBCB2ED5937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4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算法概述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10858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.5 </a:t>
            </a:r>
            <a:r>
              <a:rPr kumimoji="0" lang="zh-CN" altLang="en-US" sz="2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最优 </a:t>
            </a:r>
            <a:r>
              <a:rPr kumimoji="0" lang="en-US" altLang="zh-CN" sz="2000" b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Q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值函数</a:t>
            </a:r>
            <a:endParaRPr kumimoji="0" lang="en-US" altLang="zh-CN" sz="2000" b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xmlns="" id="{14D1BA0E-99E9-44E9-A221-0BA3F11F41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8800" y="33020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4" imgW="914400" imgH="211680" progId="Equation.DSMT4">
                  <p:embed/>
                </p:oleObj>
              </mc:Choice>
              <mc:Fallback>
                <p:oleObj name="Equation" r:id="rId4" imgW="914400" imgH="211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xmlns="" id="{14D1BA0E-99E9-44E9-A221-0BA3F11F41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8800" y="33020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xmlns="" id="{77793A9E-F78E-404E-80F3-BEEE8F35A1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751" y="1772262"/>
            <a:ext cx="10858498" cy="36626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xmlns="" id="{2B28FD03-D97E-4EF4-A0CE-C8272FD01E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1" y="5512450"/>
            <a:ext cx="10384629" cy="1300568"/>
          </a:xfrm>
          <a:prstGeom prst="rect">
            <a:avLst/>
          </a:prstGeom>
        </p:spPr>
      </p:pic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8D9F172F-A98C-4983-B505-27E982D788AA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AF473C00-78FB-4653-8376-37BEF71B105D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BFB8D1CF-4C91-4FC6-AD98-D680646092ED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62F7765D-039D-4784-BC93-FCF449EE618C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xmlns="" id="{8B3AE8C3-0334-489C-AE47-D034B89EFDE5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9475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实验步骤</a:t>
            </a:r>
            <a:endParaRPr lang="en-US" altLang="zh-CN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1" y="1219200"/>
            <a:ext cx="4217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DQN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神经网络结构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7DBC7304-D3CD-4D0C-8B2D-A7FA96CA0480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2780A2D5-0124-4D11-9809-4CE95F0425B4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F50F428C-B16B-48B4-BA09-73E0F281A1CF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DEDCFC5C-6535-4638-AC2E-08836070CAE8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19B1152A-D8AA-4C20-90F1-1398AD1A7709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1851025"/>
            <a:ext cx="5429249" cy="469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234" y="1851025"/>
            <a:ext cx="1727106" cy="4617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886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3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666751" y="409576"/>
            <a:ext cx="10858498" cy="64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实验步骤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4AA90CCC-D1CA-F9E8-FA91-B16AAA5F0BD4}"/>
              </a:ext>
            </a:extLst>
          </p:cNvPr>
          <p:cNvSpPr txBox="1"/>
          <p:nvPr/>
        </p:nvSpPr>
        <p:spPr>
          <a:xfrm>
            <a:off x="666752" y="1219200"/>
            <a:ext cx="43664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DQN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参数设置 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0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超参数设置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批量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率：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折扣率（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Gamma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0.99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初始探索率（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Epsilon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1.0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最终探索率（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Epsilon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0.001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dirty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xmlns="" id="{2FA3DF62-B76D-4BEC-9E82-F50ECDAC2606}"/>
              </a:ext>
            </a:extLst>
          </p:cNvPr>
          <p:cNvSpPr/>
          <p:nvPr/>
        </p:nvSpPr>
        <p:spPr>
          <a:xfrm>
            <a:off x="9267825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xmlns="" id="{D6F912CB-AC66-45B4-A619-A4B3A8F99C59}"/>
              </a:ext>
            </a:extLst>
          </p:cNvPr>
          <p:cNvSpPr/>
          <p:nvPr/>
        </p:nvSpPr>
        <p:spPr>
          <a:xfrm>
            <a:off x="9741693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xmlns="" id="{BA9F94D1-6107-460B-AF49-BD0B59B45E78}"/>
              </a:ext>
            </a:extLst>
          </p:cNvPr>
          <p:cNvSpPr/>
          <p:nvPr/>
        </p:nvSpPr>
        <p:spPr>
          <a:xfrm>
            <a:off x="10215561" y="552451"/>
            <a:ext cx="361950" cy="361950"/>
          </a:xfrm>
          <a:prstGeom prst="ellipse">
            <a:avLst/>
          </a:prstGeom>
          <a:solidFill>
            <a:srgbClr val="B4C7E7"/>
          </a:solidFill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xmlns="" id="{318864BE-8514-41F2-AE50-7C3ED068E65F}"/>
              </a:ext>
            </a:extLst>
          </p:cNvPr>
          <p:cNvSpPr/>
          <p:nvPr/>
        </p:nvSpPr>
        <p:spPr>
          <a:xfrm>
            <a:off x="10689430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xmlns="" id="{9056C3F7-6CA6-4D0A-8987-5065400ECF11}"/>
              </a:ext>
            </a:extLst>
          </p:cNvPr>
          <p:cNvSpPr/>
          <p:nvPr/>
        </p:nvSpPr>
        <p:spPr>
          <a:xfrm>
            <a:off x="11163299" y="552451"/>
            <a:ext cx="361950" cy="361950"/>
          </a:xfrm>
          <a:prstGeom prst="ellipse">
            <a:avLst/>
          </a:prstGeom>
          <a:noFill/>
          <a:ln w="28575" cap="flat" cmpd="sng" algn="ctr">
            <a:solidFill>
              <a:srgbClr val="2E75B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微软雅黑"/>
              <a:ea typeface="微软雅黑"/>
              <a:cs typeface="+mn-cs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4" y="6061452"/>
            <a:ext cx="6689328" cy="27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033250" y="1679705"/>
            <a:ext cx="39553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探索率衰减轮数：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endParaRPr lang="en-US" altLang="zh-CN" sz="2000" dirty="0" smtClean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轮数：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endParaRPr lang="en-US" altLang="zh-CN" sz="2000" dirty="0" smtClean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模型保存间隔：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 </a:t>
            </a:r>
            <a:endParaRPr lang="en-US" altLang="zh-CN" sz="2000" dirty="0" smtClean="0">
              <a:solidFill>
                <a:srgbClr val="455A6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回放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缓冲区大小：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30000 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000" dirty="0" smtClean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</a:t>
            </a:r>
            <a:r>
              <a:rPr lang="zh-CN" altLang="en-US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器：</a:t>
            </a:r>
            <a:r>
              <a:rPr lang="en-US" altLang="zh-CN" sz="2000" dirty="0">
                <a:solidFill>
                  <a:srgbClr val="455A6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204" y="4067552"/>
            <a:ext cx="715645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196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ont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</TotalTime>
  <Words>466</Words>
  <Application>Microsoft Office PowerPoint</Application>
  <PresentationFormat>自定义</PresentationFormat>
  <Paragraphs>79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微软雅黑</vt:lpstr>
      <vt:lpstr>Wingdings</vt:lpstr>
      <vt:lpstr>等线</vt:lpstr>
      <vt:lpstr>1_Office 主题​​</vt:lpstr>
      <vt:lpstr>Equation</vt:lpstr>
      <vt:lpstr>强化学习实验: 基于DQN的俄罗斯方块游戏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三维图像传感器信号增强网络的轻量化方法 Lightweight Method for 3D Image Sensor Signal Enhancement Network</dc:title>
  <dc:creator>Minmus Lin</dc:creator>
  <cp:lastModifiedBy>3516039373@qq.com</cp:lastModifiedBy>
  <cp:revision>60</cp:revision>
  <dcterms:created xsi:type="dcterms:W3CDTF">2024-04-26T08:38:38Z</dcterms:created>
  <dcterms:modified xsi:type="dcterms:W3CDTF">2025-06-08T12:30:51Z</dcterms:modified>
</cp:coreProperties>
</file>