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8.xml" ContentType="application/vnd.openxmlformats-officedocument.presentationml.tags+xml"/>
  <Override PartName="/ppt/theme/theme3.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4"/>
    <p:sldMasterId id="2147483717" r:id="rId5"/>
  </p:sldMasterIdLst>
  <p:notesMasterIdLst>
    <p:notesMasterId r:id="rId17"/>
  </p:notesMasterIdLst>
  <p:sldIdLst>
    <p:sldId id="2147471127" r:id="rId6"/>
    <p:sldId id="2147471129" r:id="rId7"/>
    <p:sldId id="2147471134" r:id="rId8"/>
    <p:sldId id="2147471133" r:id="rId9"/>
    <p:sldId id="2147471136" r:id="rId10"/>
    <p:sldId id="2147471137" r:id="rId11"/>
    <p:sldId id="2147471130" r:id="rId12"/>
    <p:sldId id="2147471138" r:id="rId13"/>
    <p:sldId id="2147471132" r:id="rId14"/>
    <p:sldId id="2147471131" r:id="rId15"/>
    <p:sldId id="2147471135" r:id="rId16"/>
  </p:sldIdLst>
  <p:sldSz cx="12192000"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Monica Mengqiu" initials="ZMM" lastIdx="8" clrIdx="0">
    <p:extLst>
      <p:ext uri="{19B8F6BF-5375-455C-9EA6-DF929625EA0E}">
        <p15:presenceInfo xmlns:p15="http://schemas.microsoft.com/office/powerpoint/2012/main" userId="S::monica.mengqiu.zhang@accenture.com::91f5ac63-18ea-44b8-84b8-2c69bbb20650" providerId="AD"/>
      </p:ext>
    </p:extLst>
  </p:cmAuthor>
  <p:cmAuthor id="2" name="Kang, Mia Xujia" initials="KMX" lastIdx="1" clrIdx="1">
    <p:extLst>
      <p:ext uri="{19B8F6BF-5375-455C-9EA6-DF929625EA0E}">
        <p15:presenceInfo xmlns:p15="http://schemas.microsoft.com/office/powerpoint/2012/main" userId="S::mia.xujia.kang@accenture.com::f4c518c8-0f08-4840-883b-9314ac32840f" providerId="AD"/>
      </p:ext>
    </p:extLst>
  </p:cmAuthor>
  <p:cmAuthor id="3" name="Jiang, Nancy" initials="JN" lastIdx="3" clrIdx="2">
    <p:extLst>
      <p:ext uri="{19B8F6BF-5375-455C-9EA6-DF929625EA0E}">
        <p15:presenceInfo xmlns:p15="http://schemas.microsoft.com/office/powerpoint/2012/main" userId="S::Nancy.Jiang@nike.com::ee70bbad-6cb5-48fd-9f27-5530247fc2e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904E"/>
    <a:srgbClr val="7F7F7F"/>
    <a:srgbClr val="FBE5D6"/>
    <a:srgbClr val="ED7D31"/>
    <a:srgbClr val="F4EFE4"/>
    <a:srgbClr val="F9F7F1"/>
    <a:srgbClr val="F8CBAD"/>
    <a:srgbClr val="FFDAD0"/>
    <a:srgbClr val="F86422"/>
    <a:srgbClr val="F1EB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3792" autoAdjust="0"/>
  </p:normalViewPr>
  <p:slideViewPr>
    <p:cSldViewPr snapToGrid="0">
      <p:cViewPr varScale="1">
        <p:scale>
          <a:sx n="67" d="100"/>
          <a:sy n="67" d="100"/>
        </p:scale>
        <p:origin x="680" y="52"/>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A6C570-F940-424B-9A46-D10A43C0F45D}" type="datetimeFigureOut">
              <a:rPr lang="en-US" smtClean="0"/>
              <a:t>8/7/2022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CDC35F-3386-463D-8B02-81C74FAE7E11}" type="slidenum">
              <a:rPr lang="en-US" smtClean="0"/>
              <a:t>‹#›</a:t>
            </a:fld>
            <a:endParaRPr lang="en-US"/>
          </a:p>
        </p:txBody>
      </p:sp>
    </p:spTree>
    <p:extLst>
      <p:ext uri="{BB962C8B-B14F-4D97-AF65-F5344CB8AC3E}">
        <p14:creationId xmlns:p14="http://schemas.microsoft.com/office/powerpoint/2010/main" val="730104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sv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Regular slid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62EACA3-1F17-41FC-9537-3D67ADD497EF}"/>
              </a:ext>
            </a:extLst>
          </p:cNvPr>
          <p:cNvGraphicFramePr>
            <a:graphicFrameLocks noChangeAspect="1"/>
          </p:cNvGraphicFramePr>
          <p:nvPr userDrawn="1">
            <p:custDataLst>
              <p:tags r:id="rId1"/>
            </p:custDataLst>
            <p:extLst>
              <p:ext uri="{D42A27DB-BD31-4B8C-83A1-F6EECF244321}">
                <p14:modId xmlns:p14="http://schemas.microsoft.com/office/powerpoint/2010/main" val="5564992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2" name="Object 1" hidden="1">
                        <a:extLst>
                          <a:ext uri="{FF2B5EF4-FFF2-40B4-BE49-F238E27FC236}">
                            <a16:creationId xmlns:a16="http://schemas.microsoft.com/office/drawing/2014/main" id="{462EACA3-1F17-41FC-9537-3D67ADD497E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Marcador de número de diapositiva 5">
            <a:extLst>
              <a:ext uri="{FF2B5EF4-FFF2-40B4-BE49-F238E27FC236}">
                <a16:creationId xmlns:a16="http://schemas.microsoft.com/office/drawing/2014/main" id="{F85F0CB4-E994-A34C-99C2-B655A0E07083}"/>
              </a:ext>
            </a:extLst>
          </p:cNvPr>
          <p:cNvSpPr txBox="1">
            <a:spLocks/>
          </p:cNvSpPr>
          <p:nvPr userDrawn="1"/>
        </p:nvSpPr>
        <p:spPr>
          <a:xfrm>
            <a:off x="9241226" y="6356351"/>
            <a:ext cx="2743200" cy="365125"/>
          </a:xfrm>
          <a:prstGeom prst="rect">
            <a:avLst/>
          </a:prstGeom>
        </p:spPr>
        <p:txBody>
          <a:bodyPr vert="horz" lIns="79490" tIns="39745" rIns="79490" bIns="39745" rtlCol="0" anchor="ctr"/>
          <a:lstStyle>
            <a:defPPr>
              <a:defRPr lang="es-CR"/>
            </a:defPPr>
            <a:lvl1pPr marL="0" algn="r" defTabSz="914400" rtl="0" eaLnBrk="1" latinLnBrk="0" hangingPunct="1">
              <a:defRPr sz="900" kern="1200">
                <a:solidFill>
                  <a:schemeClr val="tx1"/>
                </a:solidFill>
                <a:latin typeface="Futura Medium" panose="020B0602020204020303" pitchFamily="34" charset="-79"/>
                <a:ea typeface="+mn-ea"/>
                <a:cs typeface="Futura Medium" panose="020B0602020204020303" pitchFamily="34" charset="-79"/>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794883" rtl="0" eaLnBrk="1" fontAlgn="auto" latinLnBrk="0" hangingPunct="1">
              <a:lnSpc>
                <a:spcPct val="100000"/>
              </a:lnSpc>
              <a:spcBef>
                <a:spcPts val="0"/>
              </a:spcBef>
              <a:spcAft>
                <a:spcPts val="0"/>
              </a:spcAft>
              <a:buClrTx/>
              <a:buSzTx/>
              <a:buFontTx/>
              <a:buNone/>
              <a:tabLst/>
              <a:defRPr/>
            </a:pPr>
            <a:fld id="{0DD6B550-BB86-DE4A-AF57-189843559FD7}" type="slidenum">
              <a:rPr kumimoji="0" lang="en-US" sz="783" b="0" i="0" u="none" strike="noStrike" kern="1200" cap="none" spc="0" normalizeH="0" baseline="0" noProof="0" smtClean="0">
                <a:ln>
                  <a:noFill/>
                </a:ln>
                <a:solidFill>
                  <a:schemeClr val="tx1"/>
                </a:solidFill>
                <a:effectLst/>
                <a:uLnTx/>
                <a:uFillTx/>
                <a:latin typeface="Trade Gothic for Nike 365 BdCn" panose="020B0806040303020004" pitchFamily="34" charset="0"/>
                <a:ea typeface="+mn-ea"/>
                <a:cs typeface="Futura Medium" panose="020B0602020204020303" pitchFamily="34" charset="-79"/>
              </a:rPr>
              <a:pPr marL="0" marR="0" lvl="0" indent="0" algn="r" defTabSz="794883" rtl="0" eaLnBrk="1" fontAlgn="auto" latinLnBrk="0" hangingPunct="1">
                <a:lnSpc>
                  <a:spcPct val="100000"/>
                </a:lnSpc>
                <a:spcBef>
                  <a:spcPts val="0"/>
                </a:spcBef>
                <a:spcAft>
                  <a:spcPts val="0"/>
                </a:spcAft>
                <a:buClrTx/>
                <a:buSzTx/>
                <a:buFontTx/>
                <a:buNone/>
                <a:tabLst/>
                <a:defRPr/>
              </a:pPr>
              <a:t>‹#›</a:t>
            </a:fld>
            <a:endParaRPr kumimoji="0" lang="en-US" sz="783" b="0" i="0" u="none" strike="noStrike" kern="1200" cap="none" spc="0" normalizeH="0" baseline="0" noProof="0">
              <a:ln>
                <a:noFill/>
              </a:ln>
              <a:solidFill>
                <a:schemeClr val="tx1"/>
              </a:solidFill>
              <a:effectLst/>
              <a:uLnTx/>
              <a:uFillTx/>
              <a:latin typeface="Trade Gothic for Nike 365 BdCn" panose="020B0806040303020004" pitchFamily="34" charset="0"/>
              <a:ea typeface="+mn-ea"/>
              <a:cs typeface="Futura Medium" panose="020B0602020204020303" pitchFamily="34" charset="-79"/>
            </a:endParaRPr>
          </a:p>
        </p:txBody>
      </p:sp>
      <p:sp>
        <p:nvSpPr>
          <p:cNvPr id="16" name="TextBox 15">
            <a:extLst>
              <a:ext uri="{FF2B5EF4-FFF2-40B4-BE49-F238E27FC236}">
                <a16:creationId xmlns:a16="http://schemas.microsoft.com/office/drawing/2014/main" id="{15618512-3EC2-5B4E-B750-74CE75451010}"/>
              </a:ext>
            </a:extLst>
          </p:cNvPr>
          <p:cNvSpPr txBox="1"/>
          <p:nvPr userDrawn="1"/>
        </p:nvSpPr>
        <p:spPr>
          <a:xfrm>
            <a:off x="476249" y="6538913"/>
            <a:ext cx="11239500" cy="212815"/>
          </a:xfrm>
          <a:prstGeom prst="rect">
            <a:avLst/>
          </a:prstGeom>
          <a:noFill/>
        </p:spPr>
        <p:txBody>
          <a:bodyPr wrap="square" lIns="0" rIns="0" rtlCol="0">
            <a:spAutoFit/>
          </a:bodyPr>
          <a:lstStyle>
            <a:defPPr>
              <a:defRPr lang="en-US"/>
            </a:defPPr>
            <a:lvl1pPr>
              <a:defRPr sz="3600">
                <a:latin typeface="Futura Condensed Medium" charset="0"/>
                <a:ea typeface="Futura Condensed Medium" charset="0"/>
                <a:cs typeface="Futura Condensed Medium" charset="0"/>
              </a:defRPr>
            </a:lvl1pPr>
          </a:lstStyle>
          <a:p>
            <a:pPr marL="0" marR="0" lvl="0" indent="0" algn="ctr" defTabSz="794883" rtl="0" eaLnBrk="1" fontAlgn="auto" latinLnBrk="0" hangingPunct="1">
              <a:lnSpc>
                <a:spcPct val="100000"/>
              </a:lnSpc>
              <a:spcBef>
                <a:spcPts val="0"/>
              </a:spcBef>
              <a:spcAft>
                <a:spcPts val="0"/>
              </a:spcAft>
              <a:buClrTx/>
              <a:buSzTx/>
              <a:buFontTx/>
              <a:buNone/>
              <a:tabLst/>
              <a:defRPr/>
            </a:pPr>
            <a:r>
              <a:rPr kumimoji="0" lang="en-US" sz="783" b="0" i="0" u="none" strike="noStrike" kern="1200" cap="all" spc="87" normalizeH="0" baseline="0" noProof="0">
                <a:ln>
                  <a:noFill/>
                </a:ln>
                <a:solidFill>
                  <a:schemeClr val="tx1"/>
                </a:solidFill>
                <a:effectLst/>
                <a:uLnTx/>
                <a:uFillTx/>
                <a:latin typeface="Trade Gothic for Nike 365 BdCn" panose="020B0806040303020004" pitchFamily="34" charset="0"/>
                <a:ea typeface="Futura   Condensed" charset="0"/>
                <a:cs typeface="Futura   Condensed" charset="0"/>
              </a:rPr>
              <a:t>NIKE, Inc. Highly Confidential</a:t>
            </a:r>
          </a:p>
        </p:txBody>
      </p:sp>
      <p:pic>
        <p:nvPicPr>
          <p:cNvPr id="17" name="Graphic 16">
            <a:extLst>
              <a:ext uri="{FF2B5EF4-FFF2-40B4-BE49-F238E27FC236}">
                <a16:creationId xmlns:a16="http://schemas.microsoft.com/office/drawing/2014/main" id="{7D4DE670-B3E2-8F4B-BCEB-191BF7620F89}"/>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398006" y="6406345"/>
            <a:ext cx="265137" cy="265137"/>
          </a:xfrm>
          <a:prstGeom prst="rect">
            <a:avLst/>
          </a:prstGeom>
        </p:spPr>
      </p:pic>
      <p:cxnSp>
        <p:nvCxnSpPr>
          <p:cNvPr id="5" name="Straight Connector 4">
            <a:extLst>
              <a:ext uri="{FF2B5EF4-FFF2-40B4-BE49-F238E27FC236}">
                <a16:creationId xmlns:a16="http://schemas.microsoft.com/office/drawing/2014/main" id="{843B1852-0F78-4FFE-B0E7-6040F0795290}"/>
              </a:ext>
            </a:extLst>
          </p:cNvPr>
          <p:cNvCxnSpPr>
            <a:cxnSpLocks/>
          </p:cNvCxnSpPr>
          <p:nvPr userDrawn="1"/>
        </p:nvCxnSpPr>
        <p:spPr>
          <a:xfrm>
            <a:off x="398006" y="408137"/>
            <a:ext cx="548640" cy="0"/>
          </a:xfrm>
          <a:prstGeom prst="line">
            <a:avLst/>
          </a:prstGeom>
          <a:ln w="76200" cap="rnd">
            <a:solidFill>
              <a:srgbClr val="F86422"/>
            </a:solidFill>
            <a:round/>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70F1576B-94DF-49FB-BF76-5DF1833E4899}"/>
              </a:ext>
            </a:extLst>
          </p:cNvPr>
          <p:cNvSpPr>
            <a:spLocks noGrp="1"/>
          </p:cNvSpPr>
          <p:nvPr>
            <p:ph type="title"/>
          </p:nvPr>
        </p:nvSpPr>
        <p:spPr>
          <a:xfrm>
            <a:off x="264656" y="474341"/>
            <a:ext cx="11586420" cy="598766"/>
          </a:xfrm>
          <a:prstGeom prst="rect">
            <a:avLst/>
          </a:prstGeom>
        </p:spPr>
        <p:txBody>
          <a:bodyPr vert="horz"/>
          <a:lstStyle>
            <a:lvl1pPr>
              <a:defRPr sz="2000" b="1"/>
            </a:lvl1pPr>
          </a:lstStyle>
          <a:p>
            <a:r>
              <a:rPr lang="en-US"/>
              <a:t>Click to edit Master title style</a:t>
            </a:r>
          </a:p>
        </p:txBody>
      </p:sp>
      <p:sp>
        <p:nvSpPr>
          <p:cNvPr id="12" name="Content Placeholder 3">
            <a:extLst>
              <a:ext uri="{FF2B5EF4-FFF2-40B4-BE49-F238E27FC236}">
                <a16:creationId xmlns:a16="http://schemas.microsoft.com/office/drawing/2014/main" id="{4BC24FA4-54E8-4EC3-A67F-B0E34320C1DB}"/>
              </a:ext>
            </a:extLst>
          </p:cNvPr>
          <p:cNvSpPr txBox="1">
            <a:spLocks/>
          </p:cNvSpPr>
          <p:nvPr userDrawn="1"/>
        </p:nvSpPr>
        <p:spPr>
          <a:xfrm>
            <a:off x="264656" y="96479"/>
            <a:ext cx="10269994" cy="212815"/>
          </a:xfrm>
          <a:prstGeom prst="rect">
            <a:avLst/>
          </a:prstGeom>
        </p:spPr>
        <p:txBody>
          <a:bodyPr lIns="36000" anchor="t"/>
          <a:lstStyle>
            <a:lvl1pPr marL="0" indent="0" algn="l" defTabSz="914400" rtl="0" eaLnBrk="1" latinLnBrk="0" hangingPunct="1">
              <a:lnSpc>
                <a:spcPct val="90000"/>
              </a:lnSpc>
              <a:spcBef>
                <a:spcPts val="1000"/>
              </a:spcBef>
              <a:buFont typeface="Arial" panose="020B0604020202020204" pitchFamily="34" charset="0"/>
              <a:buNone/>
              <a:defRPr sz="900" b="1" i="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As of July. 31</a:t>
            </a:r>
            <a:r>
              <a:rPr lang="en-US" altLang="zh-CN" baseline="30000" dirty="0"/>
              <a:t>st</a:t>
            </a:r>
            <a:r>
              <a:rPr lang="en-US" altLang="zh-CN" dirty="0"/>
              <a:t> 2022 </a:t>
            </a:r>
            <a:endParaRPr lang="en-US" dirty="0"/>
          </a:p>
        </p:txBody>
      </p:sp>
    </p:spTree>
    <p:extLst>
      <p:ext uri="{BB962C8B-B14F-4D97-AF65-F5344CB8AC3E}">
        <p14:creationId xmlns:p14="http://schemas.microsoft.com/office/powerpoint/2010/main" val="3386815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869FF-C3B9-48DB-8D9A-013DB922113F}"/>
              </a:ext>
            </a:extLst>
          </p:cNvPr>
          <p:cNvSpPr>
            <a:spLocks noGrp="1"/>
          </p:cNvSpPr>
          <p:nvPr>
            <p:ph type="title"/>
          </p:nvPr>
        </p:nvSpPr>
        <p:spPr>
          <a:xfrm>
            <a:off x="838200" y="365125"/>
            <a:ext cx="10515600" cy="1325563"/>
          </a:xfrm>
          <a:prstGeom prst="rect">
            <a:avLst/>
          </a:prstGeom>
        </p:spPr>
        <p:txBody>
          <a:bodyPr/>
          <a:lstStyle/>
          <a:p>
            <a:r>
              <a:rPr lang="en-US" altLang="zh-CN"/>
              <a:t>Click to edit Master title style</a:t>
            </a:r>
            <a:endParaRPr lang="zh-CN" altLang="en-US"/>
          </a:p>
        </p:txBody>
      </p:sp>
    </p:spTree>
    <p:extLst>
      <p:ext uri="{BB962C8B-B14F-4D97-AF65-F5344CB8AC3E}">
        <p14:creationId xmlns:p14="http://schemas.microsoft.com/office/powerpoint/2010/main" val="2188752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74AAB0E-339A-4C34-A8FD-FD592EB03534}"/>
              </a:ext>
            </a:extLst>
          </p:cNvPr>
          <p:cNvGraphicFramePr>
            <a:graphicFrameLocks noChangeAspect="1"/>
          </p:cNvGraphicFramePr>
          <p:nvPr userDrawn="1">
            <p:custDataLst>
              <p:tags r:id="rId1"/>
            </p:custDataLst>
            <p:extLst>
              <p:ext uri="{D42A27DB-BD31-4B8C-83A1-F6EECF244321}">
                <p14:modId xmlns:p14="http://schemas.microsoft.com/office/powerpoint/2010/main" val="37668227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0" imgH="469" progId="TCLayout.ActiveDocument.1">
                  <p:embed/>
                </p:oleObj>
              </mc:Choice>
              <mc:Fallback>
                <p:oleObj name="think-cell Slide" r:id="rId4" imgW="470" imgH="469" progId="TCLayout.ActiveDocument.1">
                  <p:embed/>
                  <p:pic>
                    <p:nvPicPr>
                      <p:cNvPr id="5" name="Object 4" hidden="1">
                        <a:extLst>
                          <a:ext uri="{FF2B5EF4-FFF2-40B4-BE49-F238E27FC236}">
                            <a16:creationId xmlns:a16="http://schemas.microsoft.com/office/drawing/2014/main" id="{874AAB0E-339A-4C34-A8FD-FD592EB0353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C0C1F60-D97F-43E7-8B9B-E0B30AEF4E0E}"/>
              </a:ext>
            </a:extLst>
          </p:cNvPr>
          <p:cNvSpPr/>
          <p:nvPr userDrawn="1">
            <p:custDataLst>
              <p:tags r:id="rId2"/>
            </p:custDataLst>
          </p:nvPr>
        </p:nvSpPr>
        <p:spPr>
          <a:xfrm>
            <a:off x="0" y="0"/>
            <a:ext cx="158750" cy="1587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1" i="0" baseline="0">
              <a:latin typeface="Trade Gothic for Nike 365 BdCn" panose="020B0806040303020004" pitchFamily="34" charset="0"/>
              <a:ea typeface="Source Sans Pro" panose="020B0503030403020204" pitchFamily="34" charset="0"/>
              <a:cs typeface="+mj-cs"/>
              <a:sym typeface="Trade Gothic for Nike 365 BdCn" panose="020B0806040303020004" pitchFamily="34" charset="0"/>
            </a:endParaRPr>
          </a:p>
        </p:txBody>
      </p:sp>
      <p:sp>
        <p:nvSpPr>
          <p:cNvPr id="2" name="Title 1">
            <a:extLst>
              <a:ext uri="{FF2B5EF4-FFF2-40B4-BE49-F238E27FC236}">
                <a16:creationId xmlns:a16="http://schemas.microsoft.com/office/drawing/2014/main" id="{B35BA0D3-7B6F-46B3-B28F-D58AACD13B87}"/>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2731930-F35F-4AB3-B3F8-9B8BE0600E21}"/>
              </a:ext>
            </a:extLst>
          </p:cNvPr>
          <p:cNvSpPr>
            <a:spLocks noGrp="1"/>
          </p:cNvSpPr>
          <p:nvPr>
            <p:ph type="sldNum" sz="quarter" idx="10"/>
          </p:nvPr>
        </p:nvSpPr>
        <p:spPr/>
        <p:txBody>
          <a:bodyPr/>
          <a:lstStyle/>
          <a:p>
            <a:fld id="{85AFA9DA-9458-42F2-A0FD-C8202C4E195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9505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Medium Title">
    <p:bg>
      <p:bgPr>
        <a:solidFill>
          <a:schemeClr val="bg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9069EEA-9E70-8049-B31C-4D59E4B79272}"/>
              </a:ext>
            </a:extLst>
          </p:cNvPr>
          <p:cNvSpPr>
            <a:spLocks noGrp="1"/>
          </p:cNvSpPr>
          <p:nvPr>
            <p:ph type="sldNum" sz="quarter" idx="25"/>
          </p:nvPr>
        </p:nvSpPr>
        <p:spPr/>
        <p:txBody>
          <a:bodyPr/>
          <a:lstStyle/>
          <a:p>
            <a:fld id="{71B882E3-AA57-DB47-B7F5-4E115F25E2D7}" type="slidenum">
              <a:rPr lang="en-US" smtClean="0"/>
              <a:pPr/>
              <a:t>‹#›</a:t>
            </a:fld>
            <a:endParaRPr lang="en-US"/>
          </a:p>
        </p:txBody>
      </p:sp>
      <p:sp>
        <p:nvSpPr>
          <p:cNvPr id="8" name="Text Placeholder 4">
            <a:extLst>
              <a:ext uri="{FF2B5EF4-FFF2-40B4-BE49-F238E27FC236}">
                <a16:creationId xmlns:a16="http://schemas.microsoft.com/office/drawing/2014/main" id="{9144117E-8A84-714F-9D35-B2F5483B8A67}"/>
              </a:ext>
            </a:extLst>
          </p:cNvPr>
          <p:cNvSpPr>
            <a:spLocks noGrp="1"/>
          </p:cNvSpPr>
          <p:nvPr>
            <p:ph type="body" sz="quarter" idx="14" hasCustomPrompt="1"/>
          </p:nvPr>
        </p:nvSpPr>
        <p:spPr>
          <a:xfrm>
            <a:off x="454636" y="684000"/>
            <a:ext cx="11286000" cy="1030500"/>
          </a:xfrm>
          <a:prstGeom prst="rect">
            <a:avLst/>
          </a:prstGeom>
        </p:spPr>
        <p:txBody>
          <a:bodyPr lIns="0" tIns="0" rIns="0" bIns="0">
            <a:noAutofit/>
          </a:bodyPr>
          <a:lstStyle>
            <a:lvl1pPr>
              <a:lnSpc>
                <a:spcPct val="80000"/>
              </a:lnSpc>
              <a:spcBef>
                <a:spcPts val="0"/>
              </a:spcBef>
              <a:spcAft>
                <a:spcPts val="1200"/>
              </a:spcAft>
              <a:defRPr sz="4800" b="1" i="0">
                <a:latin typeface="Graphik" panose="020B0503030202060203" pitchFamily="34" charset="77"/>
              </a:defRPr>
            </a:lvl1pPr>
          </a:lstStyle>
          <a:p>
            <a:pPr lvl="0"/>
            <a:r>
              <a:rPr lang="en-US"/>
              <a:t>Click to edit this Master title</a:t>
            </a:r>
            <a:endParaRPr lang="en-CR"/>
          </a:p>
        </p:txBody>
      </p:sp>
      <p:sp>
        <p:nvSpPr>
          <p:cNvPr id="9" name="Text Placeholder 7">
            <a:extLst>
              <a:ext uri="{FF2B5EF4-FFF2-40B4-BE49-F238E27FC236}">
                <a16:creationId xmlns:a16="http://schemas.microsoft.com/office/drawing/2014/main" id="{A62C6965-DFAA-4745-8609-48B2A250BC68}"/>
              </a:ext>
            </a:extLst>
          </p:cNvPr>
          <p:cNvSpPr>
            <a:spLocks noGrp="1"/>
          </p:cNvSpPr>
          <p:nvPr>
            <p:ph type="body" sz="quarter" idx="31" hasCustomPrompt="1"/>
          </p:nvPr>
        </p:nvSpPr>
        <p:spPr>
          <a:xfrm>
            <a:off x="454635" y="444948"/>
            <a:ext cx="11286000" cy="216000"/>
          </a:xfrm>
          <a:prstGeom prst="rect">
            <a:avLst/>
          </a:prstGeom>
        </p:spPr>
        <p:txBody>
          <a:bodyPr lIns="0" tIns="0" rIns="0" bIns="0">
            <a:noAutofit/>
          </a:bodyPr>
          <a:lstStyle>
            <a:lvl1pPr>
              <a:lnSpc>
                <a:spcPct val="80000"/>
              </a:lnSpc>
              <a:spcBef>
                <a:spcPts val="0"/>
              </a:spcBef>
              <a:defRPr sz="1000" b="1" i="0" cap="none" spc="200" baseline="0">
                <a:latin typeface="Graphik" panose="020B0503030202060203" pitchFamily="34" charset="77"/>
              </a:defRPr>
            </a:lvl1pPr>
            <a:lvl2pPr>
              <a:defRPr sz="1000" b="1" i="0" cap="none" spc="100">
                <a:latin typeface="Graphik Semibold" panose="020B0503030202060203" pitchFamily="34" charset="77"/>
              </a:defRPr>
            </a:lvl2pPr>
            <a:lvl3pPr>
              <a:defRPr sz="1000" b="1" i="0" cap="none" spc="100">
                <a:latin typeface="Graphik Semibold" panose="020B0503030202060203" pitchFamily="34" charset="77"/>
              </a:defRPr>
            </a:lvl3pPr>
            <a:lvl4pPr>
              <a:defRPr sz="1000" b="1" i="0" cap="none" spc="100">
                <a:latin typeface="Graphik Semibold" panose="020B0503030202060203" pitchFamily="34" charset="77"/>
              </a:defRPr>
            </a:lvl4pPr>
            <a:lvl5pPr>
              <a:defRPr sz="1000" b="1" i="0" cap="none" spc="100">
                <a:latin typeface="Graphik Semibold" panose="020B0503030202060203" pitchFamily="34" charset="77"/>
              </a:defRPr>
            </a:lvl5pPr>
          </a:lstStyle>
          <a:p>
            <a:pPr lvl="0"/>
            <a:r>
              <a:rPr lang="en-US"/>
              <a:t>USE CAPS FOR THIS SECTION TITLE IF NEEDED</a:t>
            </a:r>
            <a:endParaRPr lang="en-CR"/>
          </a:p>
        </p:txBody>
      </p:sp>
    </p:spTree>
    <p:extLst>
      <p:ext uri="{BB962C8B-B14F-4D97-AF65-F5344CB8AC3E}">
        <p14:creationId xmlns:p14="http://schemas.microsoft.com/office/powerpoint/2010/main" val="390065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Regular slid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68C286B-FFF9-4A7A-9F94-7E8B77AEABB6}"/>
              </a:ext>
            </a:extLst>
          </p:cNvPr>
          <p:cNvGraphicFramePr>
            <a:graphicFrameLocks noChangeAspect="1"/>
          </p:cNvGraphicFramePr>
          <p:nvPr userDrawn="1">
            <p:custDataLst>
              <p:tags r:id="rId2"/>
            </p:custDataLst>
            <p:extLst>
              <p:ext uri="{D42A27DB-BD31-4B8C-83A1-F6EECF244321}">
                <p14:modId xmlns:p14="http://schemas.microsoft.com/office/powerpoint/2010/main" val="18714516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6" imgH="375" progId="TCLayout.ActiveDocument.1">
                  <p:embed/>
                </p:oleObj>
              </mc:Choice>
              <mc:Fallback>
                <p:oleObj name="think-cell Slide" r:id="rId4" imgW="376" imgH="375" progId="TCLayout.ActiveDocument.1">
                  <p:embed/>
                  <p:pic>
                    <p:nvPicPr>
                      <p:cNvPr id="3" name="Object 2" hidden="1">
                        <a:extLst>
                          <a:ext uri="{FF2B5EF4-FFF2-40B4-BE49-F238E27FC236}">
                            <a16:creationId xmlns:a16="http://schemas.microsoft.com/office/drawing/2014/main" id="{068C286B-FFF9-4A7A-9F94-7E8B77AEABB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ítulo 1">
            <a:extLst>
              <a:ext uri="{FF2B5EF4-FFF2-40B4-BE49-F238E27FC236}">
                <a16:creationId xmlns:a16="http://schemas.microsoft.com/office/drawing/2014/main" id="{B0E24EA6-6AAE-CC44-B5C1-15F4E5B6CF05}"/>
              </a:ext>
            </a:extLst>
          </p:cNvPr>
          <p:cNvSpPr>
            <a:spLocks noGrp="1"/>
          </p:cNvSpPr>
          <p:nvPr>
            <p:ph type="title" hasCustomPrompt="1"/>
          </p:nvPr>
        </p:nvSpPr>
        <p:spPr>
          <a:xfrm>
            <a:off x="385912" y="568494"/>
            <a:ext cx="11420175" cy="368301"/>
          </a:xfrm>
          <a:prstGeom prst="rect">
            <a:avLst/>
          </a:prstGeom>
        </p:spPr>
        <p:txBody>
          <a:bodyPr vert="horz" lIns="0">
            <a:noAutofit/>
          </a:bodyPr>
          <a:lstStyle>
            <a:lvl1pPr>
              <a:defRPr sz="2000" b="1" i="0" spc="0">
                <a:solidFill>
                  <a:schemeClr val="tx1"/>
                </a:solidFill>
                <a:latin typeface="Futura ND for Nike 365 Cn XBd" panose="020B0806020204030204" pitchFamily="34" charset="77"/>
                <a:cs typeface="Futura" panose="020B0602020204020303" pitchFamily="34" charset="-79"/>
              </a:defRPr>
            </a:lvl1pPr>
          </a:lstStyle>
          <a:p>
            <a:r>
              <a:rPr lang="en-US" noProof="0"/>
              <a:t>SMALL TITLE HERE</a:t>
            </a:r>
          </a:p>
        </p:txBody>
      </p:sp>
      <p:sp>
        <p:nvSpPr>
          <p:cNvPr id="11" name="Marcador de contenido 2">
            <a:extLst>
              <a:ext uri="{FF2B5EF4-FFF2-40B4-BE49-F238E27FC236}">
                <a16:creationId xmlns:a16="http://schemas.microsoft.com/office/drawing/2014/main" id="{21D2E874-BDB1-5C40-846F-384F93B8E35D}"/>
              </a:ext>
            </a:extLst>
          </p:cNvPr>
          <p:cNvSpPr>
            <a:spLocks noGrp="1"/>
          </p:cNvSpPr>
          <p:nvPr>
            <p:ph idx="1" hasCustomPrompt="1"/>
          </p:nvPr>
        </p:nvSpPr>
        <p:spPr>
          <a:xfrm>
            <a:off x="385912" y="1003941"/>
            <a:ext cx="11420175" cy="365125"/>
          </a:xfrm>
          <a:prstGeom prst="rect">
            <a:avLst/>
          </a:prstGeom>
        </p:spPr>
        <p:txBody>
          <a:bodyPr lIns="0">
            <a:noAutofit/>
          </a:bodyPr>
          <a:lstStyle>
            <a:lvl1pPr marL="0" marR="0" indent="0" algn="l" defTabSz="914400" rtl="0" eaLnBrk="1" fontAlgn="auto" latinLnBrk="0" hangingPunct="1">
              <a:lnSpc>
                <a:spcPct val="100000"/>
              </a:lnSpc>
              <a:spcBef>
                <a:spcPts val="0"/>
              </a:spcBef>
              <a:spcAft>
                <a:spcPts val="0"/>
              </a:spcAft>
              <a:buClrTx/>
              <a:buSzTx/>
              <a:buFontTx/>
              <a:buNone/>
              <a:tabLst/>
              <a:defRPr sz="1400" b="0" i="0" spc="0">
                <a:latin typeface="Futura ND for Nike 365 Cn"/>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Nova" panose="020B0504020202020204" pitchFamily="34" charset="0"/>
                <a:ea typeface="+mn-ea"/>
                <a:cs typeface="+mn-cs"/>
              </a:rPr>
              <a:t>                                                                                    </a:t>
            </a:r>
          </a:p>
        </p:txBody>
      </p:sp>
      <p:cxnSp>
        <p:nvCxnSpPr>
          <p:cNvPr id="9" name="Straight Connector 8">
            <a:extLst>
              <a:ext uri="{FF2B5EF4-FFF2-40B4-BE49-F238E27FC236}">
                <a16:creationId xmlns:a16="http://schemas.microsoft.com/office/drawing/2014/main" id="{D365B24C-1156-C34C-8667-312EEF910E87}"/>
              </a:ext>
            </a:extLst>
          </p:cNvPr>
          <p:cNvCxnSpPr>
            <a:cxnSpLocks/>
          </p:cNvCxnSpPr>
          <p:nvPr userDrawn="1"/>
        </p:nvCxnSpPr>
        <p:spPr>
          <a:xfrm>
            <a:off x="435340" y="392650"/>
            <a:ext cx="746519" cy="0"/>
          </a:xfrm>
          <a:prstGeom prst="line">
            <a:avLst/>
          </a:prstGeom>
          <a:ln w="114300" cap="rnd">
            <a:solidFill>
              <a:schemeClr val="accent1"/>
            </a:solidFill>
            <a:bevel/>
          </a:ln>
        </p:spPr>
        <p:style>
          <a:lnRef idx="1">
            <a:schemeClr val="accent1"/>
          </a:lnRef>
          <a:fillRef idx="0">
            <a:schemeClr val="accent1"/>
          </a:fillRef>
          <a:effectRef idx="0">
            <a:schemeClr val="accent1"/>
          </a:effectRef>
          <a:fontRef idx="minor">
            <a:schemeClr val="tx1"/>
          </a:fontRef>
        </p:style>
      </p:cxnSp>
      <p:sp>
        <p:nvSpPr>
          <p:cNvPr id="15" name="Marcador de número de diapositiva 5">
            <a:extLst>
              <a:ext uri="{FF2B5EF4-FFF2-40B4-BE49-F238E27FC236}">
                <a16:creationId xmlns:a16="http://schemas.microsoft.com/office/drawing/2014/main" id="{F85F0CB4-E994-A34C-99C2-B655A0E07083}"/>
              </a:ext>
            </a:extLst>
          </p:cNvPr>
          <p:cNvSpPr txBox="1">
            <a:spLocks/>
          </p:cNvSpPr>
          <p:nvPr userDrawn="1"/>
        </p:nvSpPr>
        <p:spPr>
          <a:xfrm>
            <a:off x="9241226" y="6356351"/>
            <a:ext cx="2743200" cy="365125"/>
          </a:xfrm>
          <a:prstGeom prst="rect">
            <a:avLst/>
          </a:prstGeom>
        </p:spPr>
        <p:txBody>
          <a:bodyPr vert="horz" lIns="79490" tIns="39745" rIns="79490" bIns="39745" rtlCol="0" anchor="ctr"/>
          <a:lstStyle>
            <a:defPPr>
              <a:defRPr lang="es-CR"/>
            </a:defPPr>
            <a:lvl1pPr marL="0" algn="r" defTabSz="914400" rtl="0" eaLnBrk="1" latinLnBrk="0" hangingPunct="1">
              <a:defRPr sz="900" kern="1200">
                <a:solidFill>
                  <a:schemeClr val="tx1"/>
                </a:solidFill>
                <a:latin typeface="Futura Medium" panose="020B0602020204020303" pitchFamily="34" charset="-79"/>
                <a:ea typeface="+mn-ea"/>
                <a:cs typeface="Futura Medium" panose="020B0602020204020303" pitchFamily="34" charset="-79"/>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794883" rtl="0" eaLnBrk="1" fontAlgn="auto" latinLnBrk="0" hangingPunct="1">
              <a:lnSpc>
                <a:spcPct val="100000"/>
              </a:lnSpc>
              <a:spcBef>
                <a:spcPts val="0"/>
              </a:spcBef>
              <a:spcAft>
                <a:spcPts val="0"/>
              </a:spcAft>
              <a:buClrTx/>
              <a:buSzTx/>
              <a:buFontTx/>
              <a:buNone/>
              <a:tabLst/>
              <a:defRPr/>
            </a:pPr>
            <a:fld id="{0DD6B550-BB86-DE4A-AF57-189843559FD7}" type="slidenum">
              <a:rPr kumimoji="0" lang="en-US" sz="783" b="0" i="0" u="none" strike="noStrike" kern="1200" cap="none" spc="0" normalizeH="0" baseline="0" noProof="0" smtClean="0">
                <a:ln>
                  <a:noFill/>
                </a:ln>
                <a:solidFill>
                  <a:schemeClr val="tx1"/>
                </a:solidFill>
                <a:effectLst/>
                <a:uLnTx/>
                <a:uFillTx/>
                <a:latin typeface="Trade Gothic for Nike 365 BdCn" panose="020B0806040303020004" pitchFamily="34" charset="0"/>
                <a:ea typeface="+mn-ea"/>
                <a:cs typeface="Futura Medium" panose="020B0602020204020303" pitchFamily="34" charset="-79"/>
              </a:rPr>
              <a:pPr marL="0" marR="0" lvl="0" indent="0" algn="r" defTabSz="794883" rtl="0" eaLnBrk="1" fontAlgn="auto" latinLnBrk="0" hangingPunct="1">
                <a:lnSpc>
                  <a:spcPct val="100000"/>
                </a:lnSpc>
                <a:spcBef>
                  <a:spcPts val="0"/>
                </a:spcBef>
                <a:spcAft>
                  <a:spcPts val="0"/>
                </a:spcAft>
                <a:buClrTx/>
                <a:buSzTx/>
                <a:buFontTx/>
                <a:buNone/>
                <a:tabLst/>
                <a:defRPr/>
              </a:pPr>
              <a:t>‹#›</a:t>
            </a:fld>
            <a:endParaRPr kumimoji="0" lang="en-US" sz="783" b="0" i="0" u="none" strike="noStrike" kern="1200" cap="none" spc="0" normalizeH="0" baseline="0" noProof="0">
              <a:ln>
                <a:noFill/>
              </a:ln>
              <a:solidFill>
                <a:schemeClr val="tx1"/>
              </a:solidFill>
              <a:effectLst/>
              <a:uLnTx/>
              <a:uFillTx/>
              <a:latin typeface="Trade Gothic for Nike 365 BdCn" panose="020B0806040303020004" pitchFamily="34" charset="0"/>
              <a:ea typeface="+mn-ea"/>
              <a:cs typeface="Futura Medium" panose="020B0602020204020303" pitchFamily="34" charset="-79"/>
            </a:endParaRPr>
          </a:p>
        </p:txBody>
      </p:sp>
      <p:pic>
        <p:nvPicPr>
          <p:cNvPr id="17" name="Graphic 16">
            <a:extLst>
              <a:ext uri="{FF2B5EF4-FFF2-40B4-BE49-F238E27FC236}">
                <a16:creationId xmlns:a16="http://schemas.microsoft.com/office/drawing/2014/main" id="{7D4DE670-B3E2-8F4B-BCEB-191BF7620F89}"/>
              </a:ext>
            </a:extLst>
          </p:cNvPr>
          <p:cNvPicPr>
            <a:picLocks noChangeAspect="1"/>
          </p:cNvPicPr>
          <p:nvPr userDrawn="1"/>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398006" y="6406345"/>
            <a:ext cx="265137" cy="265137"/>
          </a:xfrm>
          <a:prstGeom prst="rect">
            <a:avLst/>
          </a:prstGeom>
        </p:spPr>
      </p:pic>
    </p:spTree>
    <p:custDataLst>
      <p:tags r:id="rId1"/>
    </p:custDataLst>
    <p:extLst>
      <p:ext uri="{BB962C8B-B14F-4D97-AF65-F5344CB8AC3E}">
        <p14:creationId xmlns:p14="http://schemas.microsoft.com/office/powerpoint/2010/main" val="2149111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 White">
    <p:spTree>
      <p:nvGrpSpPr>
        <p:cNvPr id="1" name=""/>
        <p:cNvGrpSpPr/>
        <p:nvPr/>
      </p:nvGrpSpPr>
      <p:grpSpPr>
        <a:xfrm>
          <a:off x="0" y="0"/>
          <a:ext cx="0" cy="0"/>
          <a:chOff x="0" y="0"/>
          <a:chExt cx="0" cy="0"/>
        </a:xfrm>
      </p:grpSpPr>
      <p:sp>
        <p:nvSpPr>
          <p:cNvPr id="10" name="TextBox 16">
            <a:extLst>
              <a:ext uri="{FF2B5EF4-FFF2-40B4-BE49-F238E27FC236}">
                <a16:creationId xmlns:a16="http://schemas.microsoft.com/office/drawing/2014/main" id="{9DEFA90F-9201-9340-8B4B-233434D2260E}"/>
              </a:ext>
            </a:extLst>
          </p:cNvPr>
          <p:cNvSpPr txBox="1"/>
          <p:nvPr userDrawn="1"/>
        </p:nvSpPr>
        <p:spPr>
          <a:xfrm>
            <a:off x="11905442" y="6597352"/>
            <a:ext cx="315686" cy="138500"/>
          </a:xfrm>
          <a:prstGeom prst="rect">
            <a:avLst/>
          </a:prstGeom>
          <a:noFill/>
        </p:spPr>
        <p:txBody>
          <a:bodyPr wrap="square" lIns="0" tIns="0" rIns="0" bIns="0" rtlCol="0" anchor="b">
            <a:noAutofit/>
          </a:bodyPr>
          <a:lstStyle/>
          <a:p>
            <a:pPr marL="0" marR="0" indent="0" algn="l" defTabSz="914384" rtl="0" eaLnBrk="1" fontAlgn="auto" latinLnBrk="0" hangingPunct="1">
              <a:lnSpc>
                <a:spcPct val="100000"/>
              </a:lnSpc>
              <a:spcBef>
                <a:spcPts val="0"/>
              </a:spcBef>
              <a:spcAft>
                <a:spcPts val="0"/>
              </a:spcAft>
              <a:buClrTx/>
              <a:buSzTx/>
              <a:buFontTx/>
              <a:buNone/>
              <a:tabLst/>
              <a:defRPr/>
            </a:pPr>
            <a:fld id="{DFCF27A5-1A5B-48D3-A060-2758FFBB1ADD}" type="slidenum">
              <a:rPr lang="en-US" sz="600" b="0" i="1" kern="1200" smtClean="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Trebuchet MS" panose="020B0603020202020204" pitchFamily="34" charset="0"/>
              </a:rPr>
              <a:pPr marL="0" marR="0" indent="0" algn="l" defTabSz="914384" rtl="0" eaLnBrk="1" fontAlgn="auto" latinLnBrk="0" hangingPunct="1">
                <a:lnSpc>
                  <a:spcPct val="100000"/>
                </a:lnSpc>
                <a:spcBef>
                  <a:spcPts val="0"/>
                </a:spcBef>
                <a:spcAft>
                  <a:spcPts val="0"/>
                </a:spcAft>
                <a:buClrTx/>
                <a:buSzTx/>
                <a:buFontTx/>
                <a:buNone/>
                <a:tabLst/>
                <a:defRPr/>
              </a:pPr>
              <a:t>‹#›</a:t>
            </a:fld>
            <a:endParaRPr lang="en-US" sz="600" b="0" i="1" kern="12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Trebuchet MS" panose="020B0603020202020204" pitchFamily="34" charset="0"/>
            </a:endParaRPr>
          </a:p>
        </p:txBody>
      </p:sp>
      <p:cxnSp>
        <p:nvCxnSpPr>
          <p:cNvPr id="11" name="直線接點 42">
            <a:extLst>
              <a:ext uri="{FF2B5EF4-FFF2-40B4-BE49-F238E27FC236}">
                <a16:creationId xmlns:a16="http://schemas.microsoft.com/office/drawing/2014/main" id="{40B0913B-01A4-E345-8E4E-F8EA2CFCBB8D}"/>
              </a:ext>
            </a:extLst>
          </p:cNvPr>
          <p:cNvCxnSpPr>
            <a:cxnSpLocks/>
          </p:cNvCxnSpPr>
          <p:nvPr userDrawn="1"/>
        </p:nvCxnSpPr>
        <p:spPr>
          <a:xfrm>
            <a:off x="6923163" y="6698246"/>
            <a:ext cx="4609232" cy="0"/>
          </a:xfrm>
          <a:prstGeom prst="line">
            <a:avLst/>
          </a:prstGeom>
          <a:noFill/>
          <a:ln w="9525" cap="flat">
            <a:solidFill>
              <a:srgbClr val="000000"/>
            </a:solidFill>
            <a:prstDash val="solid"/>
            <a:miter lim="400000"/>
          </a:ln>
          <a:effectLst/>
          <a:sp3d/>
        </p:spPr>
        <p:style>
          <a:lnRef idx="0">
            <a:scrgbClr r="0" g="0" b="0"/>
          </a:lnRef>
          <a:fillRef idx="0">
            <a:scrgbClr r="0" g="0" b="0"/>
          </a:fillRef>
          <a:effectRef idx="0">
            <a:scrgbClr r="0" g="0" b="0"/>
          </a:effectRef>
          <a:fontRef idx="none"/>
        </p:style>
      </p:cxnSp>
      <p:pic>
        <p:nvPicPr>
          <p:cNvPr id="12" name="Image" descr="Image">
            <a:extLst>
              <a:ext uri="{FF2B5EF4-FFF2-40B4-BE49-F238E27FC236}">
                <a16:creationId xmlns:a16="http://schemas.microsoft.com/office/drawing/2014/main" id="{1293D5E4-5530-6640-8168-EC8B257531C3}"/>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128716" y="6624819"/>
            <a:ext cx="404315" cy="183576"/>
          </a:xfrm>
          <a:prstGeom prst="rect">
            <a:avLst/>
          </a:prstGeom>
          <a:ln w="12700">
            <a:miter lim="400000"/>
          </a:ln>
        </p:spPr>
      </p:pic>
      <p:sp>
        <p:nvSpPr>
          <p:cNvPr id="13" name="keep it tight">
            <a:extLst>
              <a:ext uri="{FF2B5EF4-FFF2-40B4-BE49-F238E27FC236}">
                <a16:creationId xmlns:a16="http://schemas.microsoft.com/office/drawing/2014/main" id="{DE5A902F-5A34-7A48-9BAA-9B137013DCAB}"/>
              </a:ext>
            </a:extLst>
          </p:cNvPr>
          <p:cNvSpPr txBox="1">
            <a:spLocks/>
          </p:cNvSpPr>
          <p:nvPr userDrawn="1"/>
        </p:nvSpPr>
        <p:spPr>
          <a:xfrm>
            <a:off x="5520526" y="6634900"/>
            <a:ext cx="1190674" cy="126694"/>
          </a:xfrm>
          <a:prstGeom prst="rect">
            <a:avLst/>
          </a:prstGeom>
        </p:spPr>
        <p:txBody>
          <a:bodyPr/>
          <a:lstStyle>
            <a:lvl1pPr marL="63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9pPr>
          </a:lstStyle>
          <a:p>
            <a:pPr marL="0" marR="0" lvl="0" indent="0" algn="ctr" defTabSz="412750" rtl="0" eaLnBrk="1" fontAlgn="auto" latinLnBrk="0" hangingPunct="1">
              <a:lnSpc>
                <a:spcPct val="100000"/>
              </a:lnSpc>
              <a:spcBef>
                <a:spcPts val="2950"/>
              </a:spcBef>
              <a:spcAft>
                <a:spcPts val="0"/>
              </a:spcAft>
              <a:buClrTx/>
              <a:buSzPct val="125000"/>
              <a:buFontTx/>
              <a:buNone/>
              <a:tabLst/>
              <a:defRPr/>
            </a:pPr>
            <a:r>
              <a:rPr kumimoji="0" lang="en-GB" sz="500" b="0" i="0" u="none" strike="noStrike" kern="0" cap="none" spc="125" normalizeH="0" baseline="0" noProof="0" dirty="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Helvetica Neue"/>
              </a:rPr>
              <a:t>KEEP IT TIGHT</a:t>
            </a:r>
          </a:p>
        </p:txBody>
      </p:sp>
    </p:spTree>
    <p:extLst>
      <p:ext uri="{BB962C8B-B14F-4D97-AF65-F5344CB8AC3E}">
        <p14:creationId xmlns:p14="http://schemas.microsoft.com/office/powerpoint/2010/main" val="3409014228"/>
      </p:ext>
    </p:extLst>
  </p:cSld>
  <p:clrMapOvr>
    <a:masterClrMapping/>
  </p:clrMapOvr>
  <p:extLst>
    <p:ext uri="{DCECCB84-F9BA-43D5-87BE-67443E8EF086}">
      <p15:sldGuideLst xmlns:p15="http://schemas.microsoft.com/office/powerpoint/2012/main">
        <p15:guide id="1" orient="horz" pos="895">
          <p15:clr>
            <a:srgbClr val="FBAE40"/>
          </p15:clr>
        </p15:guide>
        <p15:guide id="2" orient="horz" pos="1145">
          <p15:clr>
            <a:srgbClr val="FBAE40"/>
          </p15:clr>
        </p15:guide>
        <p15:guide id="3" orient="horz" pos="1712">
          <p15:clr>
            <a:srgbClr val="FBAE40"/>
          </p15:clr>
        </p15:guide>
        <p15:guide id="4" orient="horz" pos="7971">
          <p15:clr>
            <a:srgbClr val="FBAE40"/>
          </p15:clr>
        </p15:guide>
        <p15:guide id="5" pos="15096">
          <p15:clr>
            <a:srgbClr val="FBAE40"/>
          </p15:clr>
        </p15:guide>
        <p15:guide id="6" pos="264">
          <p15:clr>
            <a:srgbClr val="FBAE40"/>
          </p15:clr>
        </p15:guide>
        <p15:guide id="8" orient="horz" pos="1213">
          <p15:clr>
            <a:srgbClr val="FBAE40"/>
          </p15:clr>
        </p15:guide>
        <p15:guide id="9" orient="horz" pos="1462">
          <p15:clr>
            <a:srgbClr val="FBAE40"/>
          </p15:clr>
        </p15:guide>
        <p15:guide id="10" orient="horz" pos="41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extLst>
      <p:ext uri="{BB962C8B-B14F-4D97-AF65-F5344CB8AC3E}">
        <p14:creationId xmlns:p14="http://schemas.microsoft.com/office/powerpoint/2010/main" val="846636974"/>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6.emf"/><Relationship Id="rId5" Type="http://schemas.openxmlformats.org/officeDocument/2006/relationships/oleObject" Target="../embeddings/oleObject5.bin"/><Relationship Id="rId4"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C1E7C48-2920-45FE-9978-C26ADFB4061F}"/>
              </a:ext>
            </a:extLst>
          </p:cNvPr>
          <p:cNvGraphicFramePr>
            <a:graphicFrameLocks noChangeAspect="1"/>
          </p:cNvGraphicFramePr>
          <p:nvPr userDrawn="1">
            <p:custDataLst>
              <p:tags r:id="rId7"/>
            </p:custDataLst>
            <p:extLst>
              <p:ext uri="{D42A27DB-BD31-4B8C-83A1-F6EECF244321}">
                <p14:modId xmlns:p14="http://schemas.microsoft.com/office/powerpoint/2010/main" val="37038030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70" imgH="469" progId="TCLayout.ActiveDocument.1">
                  <p:embed/>
                </p:oleObj>
              </mc:Choice>
              <mc:Fallback>
                <p:oleObj name="think-cell Slide" r:id="rId8" imgW="470" imgH="469" progId="TCLayout.ActiveDocument.1">
                  <p:embed/>
                  <p:pic>
                    <p:nvPicPr>
                      <p:cNvPr id="2" name="Object 1" hidden="1">
                        <a:extLst>
                          <a:ext uri="{FF2B5EF4-FFF2-40B4-BE49-F238E27FC236}">
                            <a16:creationId xmlns:a16="http://schemas.microsoft.com/office/drawing/2014/main" id="{1C1E7C48-2920-45FE-9978-C26ADFB4061F}"/>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39EDA7F4-6B72-46A5-9697-1A080B9E7C62}"/>
              </a:ext>
            </a:extLst>
          </p:cNvPr>
          <p:cNvSpPr/>
          <p:nvPr userDrawn="1"/>
        </p:nvSpPr>
        <p:spPr>
          <a:xfrm>
            <a:off x="-524108" y="1639229"/>
            <a:ext cx="379142" cy="234176"/>
          </a:xfrm>
          <a:prstGeom prst="rect">
            <a:avLst/>
          </a:prstGeom>
          <a:solidFill>
            <a:srgbClr val="F090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E8E3DAD-0A57-41ED-8DB9-4142308F2517}"/>
              </a:ext>
            </a:extLst>
          </p:cNvPr>
          <p:cNvSpPr/>
          <p:nvPr userDrawn="1"/>
        </p:nvSpPr>
        <p:spPr>
          <a:xfrm>
            <a:off x="-524108" y="1970048"/>
            <a:ext cx="379142" cy="234176"/>
          </a:xfrm>
          <a:prstGeom prst="rect">
            <a:avLst/>
          </a:prstGeom>
          <a:solidFill>
            <a:srgbClr val="F864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9B0F0DA-5E98-4490-8699-919A2ED3D751}"/>
              </a:ext>
            </a:extLst>
          </p:cNvPr>
          <p:cNvSpPr/>
          <p:nvPr userDrawn="1"/>
        </p:nvSpPr>
        <p:spPr>
          <a:xfrm>
            <a:off x="-524108" y="2300867"/>
            <a:ext cx="379142" cy="234176"/>
          </a:xfrm>
          <a:prstGeom prst="rect">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727ED51-EE7F-49BD-9E05-4A1653ACABD4}"/>
              </a:ext>
            </a:extLst>
          </p:cNvPr>
          <p:cNvSpPr/>
          <p:nvPr userDrawn="1"/>
        </p:nvSpPr>
        <p:spPr>
          <a:xfrm>
            <a:off x="-524108" y="2631686"/>
            <a:ext cx="379142" cy="23417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3724299-9418-4E30-9045-FD24141B9A01}"/>
              </a:ext>
            </a:extLst>
          </p:cNvPr>
          <p:cNvSpPr/>
          <p:nvPr userDrawn="1"/>
        </p:nvSpPr>
        <p:spPr>
          <a:xfrm>
            <a:off x="-524108" y="315953"/>
            <a:ext cx="379142" cy="234176"/>
          </a:xfrm>
          <a:prstGeom prst="rect">
            <a:avLst/>
          </a:prstGeom>
          <a:solidFill>
            <a:srgbClr val="FDF1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C74B703-12F5-46EA-AFC3-AFBA4E31094D}"/>
              </a:ext>
            </a:extLst>
          </p:cNvPr>
          <p:cNvSpPr/>
          <p:nvPr userDrawn="1"/>
        </p:nvSpPr>
        <p:spPr>
          <a:xfrm>
            <a:off x="-524108" y="646772"/>
            <a:ext cx="379142" cy="234176"/>
          </a:xfrm>
          <a:prstGeom prst="rect">
            <a:avLst/>
          </a:prstGeom>
          <a:solidFill>
            <a:srgbClr val="F1E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36925CF-6928-4055-B6A4-341458F15257}"/>
              </a:ext>
            </a:extLst>
          </p:cNvPr>
          <p:cNvSpPr/>
          <p:nvPr userDrawn="1"/>
        </p:nvSpPr>
        <p:spPr>
          <a:xfrm>
            <a:off x="-524108" y="977591"/>
            <a:ext cx="379142" cy="234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B34943B-C53A-4225-9C95-1F1E51623405}"/>
              </a:ext>
            </a:extLst>
          </p:cNvPr>
          <p:cNvSpPr/>
          <p:nvPr userDrawn="1"/>
        </p:nvSpPr>
        <p:spPr>
          <a:xfrm>
            <a:off x="-524108" y="1308410"/>
            <a:ext cx="379142" cy="23417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4754213"/>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CF0CA54-2999-9541-985E-966DDF52AFED}"/>
              </a:ext>
            </a:extLst>
          </p:cNvPr>
          <p:cNvGraphicFramePr>
            <a:graphicFrameLocks noChangeAspect="1"/>
          </p:cNvGraphicFramePr>
          <p:nvPr userDrawn="1">
            <p:custDataLst>
              <p:tags r:id="rId4"/>
            </p:custDataLst>
            <p:extLst>
              <p:ext uri="{D42A27DB-BD31-4B8C-83A1-F6EECF244321}">
                <p14:modId xmlns:p14="http://schemas.microsoft.com/office/powerpoint/2010/main" val="501388252"/>
              </p:ext>
            </p:extLst>
          </p:nvPr>
        </p:nvGraphicFramePr>
        <p:xfrm>
          <a:off x="794" y="794"/>
          <a:ext cx="614" cy="794"/>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2" name="Object 1" hidden="1">
                        <a:extLst>
                          <a:ext uri="{FF2B5EF4-FFF2-40B4-BE49-F238E27FC236}">
                            <a16:creationId xmlns:a16="http://schemas.microsoft.com/office/drawing/2014/main" id="{0CF0CA54-2999-9541-985E-966DDF52AFED}"/>
                          </a:ext>
                        </a:extLst>
                      </p:cNvPr>
                      <p:cNvPicPr/>
                      <p:nvPr/>
                    </p:nvPicPr>
                    <p:blipFill>
                      <a:blip r:embed="rId6"/>
                      <a:stretch>
                        <a:fillRect/>
                      </a:stretch>
                    </p:blipFill>
                    <p:spPr>
                      <a:xfrm>
                        <a:off x="794" y="794"/>
                        <a:ext cx="614" cy="794"/>
                      </a:xfrm>
                      <a:prstGeom prst="rect">
                        <a:avLst/>
                      </a:prstGeom>
                    </p:spPr>
                  </p:pic>
                </p:oleObj>
              </mc:Fallback>
            </mc:AlternateContent>
          </a:graphicData>
        </a:graphic>
      </p:graphicFrame>
    </p:spTree>
    <p:extLst>
      <p:ext uri="{BB962C8B-B14F-4D97-AF65-F5344CB8AC3E}">
        <p14:creationId xmlns:p14="http://schemas.microsoft.com/office/powerpoint/2010/main" val="3952493838"/>
      </p:ext>
    </p:extLst>
  </p:cSld>
  <p:clrMap bg1="lt1" tx1="dk1" bg2="lt2" tx2="dk2" accent1="accent1" accent2="accent2" accent3="accent3" accent4="accent4" accent5="accent5" accent6="accent6" hlink="hlink" folHlink="folHlink"/>
  <p:sldLayoutIdLst>
    <p:sldLayoutId id="2147483718" r:id="rId1"/>
    <p:sldLayoutId id="2147483719" r:id="rId2"/>
  </p:sldLayoutIdLst>
  <p:txStyles>
    <p:titleStyle>
      <a:lvl1pPr algn="l" defTabSz="457200" rtl="0" eaLnBrk="1" latinLnBrk="0" hangingPunct="1">
        <a:lnSpc>
          <a:spcPct val="90000"/>
        </a:lnSpc>
        <a:spcBef>
          <a:spcPct val="0"/>
        </a:spcBef>
        <a:buNone/>
        <a:defRPr sz="2200" kern="1200">
          <a:solidFill>
            <a:schemeClr val="tx1"/>
          </a:solidFill>
          <a:latin typeface="+mj-lt"/>
          <a:ea typeface="+mj-ea"/>
          <a:cs typeface="+mj-cs"/>
        </a:defRPr>
      </a:lvl1pPr>
    </p:titleStyle>
    <p:bodyStyle>
      <a:lvl1pPr marL="114300" indent="-114300" algn="l" defTabSz="4572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1pPr>
      <a:lvl2pPr marL="342900" indent="-114300" algn="l" defTabSz="457200" rtl="0" eaLnBrk="1" latinLnBrk="0" hangingPunct="1">
        <a:lnSpc>
          <a:spcPct val="90000"/>
        </a:lnSpc>
        <a:spcBef>
          <a:spcPts val="250"/>
        </a:spcBef>
        <a:buFont typeface="Arial" panose="020B0604020202020204" pitchFamily="34" charset="0"/>
        <a:buChar char="•"/>
        <a:defRPr sz="1200" kern="1200">
          <a:solidFill>
            <a:schemeClr val="tx1"/>
          </a:solidFill>
          <a:latin typeface="+mn-lt"/>
          <a:ea typeface="+mn-ea"/>
          <a:cs typeface="+mn-cs"/>
        </a:defRPr>
      </a:lvl2pPr>
      <a:lvl3pPr marL="571500" indent="-114300" algn="l" defTabSz="457200" rtl="0" eaLnBrk="1" latinLnBrk="0" hangingPunct="1">
        <a:lnSpc>
          <a:spcPct val="90000"/>
        </a:lnSpc>
        <a:spcBef>
          <a:spcPts val="250"/>
        </a:spcBef>
        <a:buFont typeface="Arial" panose="020B0604020202020204" pitchFamily="34" charset="0"/>
        <a:buChar char="•"/>
        <a:defRPr sz="1000" kern="1200">
          <a:solidFill>
            <a:schemeClr val="tx1"/>
          </a:solidFill>
          <a:latin typeface="+mn-lt"/>
          <a:ea typeface="+mn-ea"/>
          <a:cs typeface="+mn-cs"/>
        </a:defRPr>
      </a:lvl3pPr>
      <a:lvl4pPr marL="800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4pPr>
      <a:lvl5pPr marL="10287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zh-TW"/>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tags" Target="../tags/tag9.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tags" Target="../tags/tag18.xml"/><Relationship Id="rId4" Type="http://schemas.openxmlformats.org/officeDocument/2006/relationships/image" Target="../media/image2.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tags" Target="../tags/tag19.xml"/><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tags" Target="../tags/tag11.x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tags" Target="../tags/tag12.x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tags" Target="../tags/tag13.x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tags" Target="../tags/tag14.x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tags" Target="../tags/tag15.x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tags" Target="../tags/tag17.x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5EB7B01-5C42-49FB-85A5-BF9A3FC9AF56}"/>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Object 3" hidden="1">
                        <a:extLst>
                          <a:ext uri="{FF2B5EF4-FFF2-40B4-BE49-F238E27FC236}">
                            <a16:creationId xmlns:a16="http://schemas.microsoft.com/office/drawing/2014/main" id="{05EB7B01-5C42-49FB-85A5-BF9A3FC9AF5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969A6D1D-C9C5-4485-B343-F10C8521CE86}"/>
              </a:ext>
            </a:extLst>
          </p:cNvPr>
          <p:cNvSpPr>
            <a:spLocks noGrp="1"/>
          </p:cNvSpPr>
          <p:nvPr>
            <p:ph type="title"/>
          </p:nvPr>
        </p:nvSpPr>
        <p:spPr>
          <a:xfrm>
            <a:off x="264656" y="474341"/>
            <a:ext cx="11586420" cy="598766"/>
          </a:xfrm>
        </p:spPr>
        <p:txBody>
          <a:bodyPr vert="horz"/>
          <a:lstStyle/>
          <a:p>
            <a:pPr marL="0" lvl="0" indent="0" defTabSz="825500">
              <a:lnSpc>
                <a:spcPct val="100000"/>
              </a:lnSpc>
              <a:spcBef>
                <a:spcPts val="900"/>
              </a:spcBef>
              <a:buNone/>
              <a:defRPr/>
            </a:pPr>
            <a:r>
              <a:rPr lang="en-US" altLang="zh-CN" b="1" kern="0" dirty="0">
                <a:solidFill>
                  <a:srgbClr val="000000"/>
                </a:solidFill>
                <a:latin typeface="Helvetica Neue"/>
                <a:ea typeface="Helvetica Neue"/>
                <a:cs typeface="Helvetica Neue"/>
                <a:sym typeface="Helvetica Neue"/>
              </a:rPr>
              <a:t>North Star: GC FY23 OKR Key Targets &amp; Priorities </a:t>
            </a:r>
          </a:p>
        </p:txBody>
      </p:sp>
      <p:sp>
        <p:nvSpPr>
          <p:cNvPr id="57" name="April">
            <a:extLst>
              <a:ext uri="{FF2B5EF4-FFF2-40B4-BE49-F238E27FC236}">
                <a16:creationId xmlns:a16="http://schemas.microsoft.com/office/drawing/2014/main" id="{99CF0C57-67F4-4665-A40A-205433861234}"/>
              </a:ext>
            </a:extLst>
          </p:cNvPr>
          <p:cNvSpPr txBox="1"/>
          <p:nvPr/>
        </p:nvSpPr>
        <p:spPr>
          <a:xfrm>
            <a:off x="299828" y="773724"/>
            <a:ext cx="11274733" cy="5247590"/>
          </a:xfrm>
          <a:prstGeom prst="rect">
            <a:avLst/>
          </a:prstGeom>
          <a:noFill/>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rtlCol="0">
            <a:spAutoFit/>
          </a:bodyPr>
          <a:lstStyle>
            <a:defPPr>
              <a:defRPr lang="en-US"/>
            </a:defPPr>
            <a:lvl1pPr algn="ctr">
              <a:defRPr sz="1400" b="1">
                <a:solidFill>
                  <a:srgbClr val="F86422"/>
                </a:solidFill>
              </a:defRPr>
            </a:lvl1pPr>
          </a:lstStyle>
          <a:p>
            <a:pPr algn="l">
              <a:spcBef>
                <a:spcPts val="300"/>
              </a:spcBef>
              <a:spcAft>
                <a:spcPts val="300"/>
              </a:spcAft>
            </a:pPr>
            <a:endParaRPr lang="en-US" altLang="zh-CN" dirty="0">
              <a:latin typeface="Helvetica Neue" panose="02000503000000020004" pitchFamily="2" charset="0"/>
              <a:ea typeface="Helvetica Neue" panose="02000503000000020004" pitchFamily="2" charset="0"/>
              <a:cs typeface="Helvetica Neue" panose="02000503000000020004" pitchFamily="2" charset="0"/>
              <a:sym typeface="Helvetica Neue"/>
            </a:endParaRPr>
          </a:p>
          <a:p>
            <a:pPr algn="l">
              <a:spcBef>
                <a:spcPts val="300"/>
              </a:spcBef>
              <a:spcAft>
                <a:spcPts val="300"/>
              </a:spcAft>
            </a:pPr>
            <a:r>
              <a:rPr lang="en-US" altLang="zh-CN" dirty="0">
                <a:solidFill>
                  <a:srgbClr val="ED7D31"/>
                </a:solidFill>
                <a:latin typeface="Helvetica Neue" panose="02000503000000020004" pitchFamily="2" charset="0"/>
                <a:ea typeface="Helvetica Neue" panose="02000503000000020004" pitchFamily="2" charset="0"/>
                <a:cs typeface="Helvetica Neue" panose="02000503000000020004" pitchFamily="2" charset="0"/>
                <a:sym typeface="Helvetica Neue"/>
              </a:rPr>
              <a:t>Ignite Business To Achieve Ultimate Resurgence And Sustain Leading Position In GC</a:t>
            </a:r>
            <a:endParaRPr lang="en-US" b="0" dirty="0">
              <a:solidFill>
                <a:srgbClr val="ED7D31"/>
              </a:solidFill>
              <a:latin typeface="Helvetica Neue" panose="02000503000000020004" pitchFamily="2" charset="0"/>
              <a:ea typeface="Helvetica Neue" panose="02000503000000020004" pitchFamily="2" charset="0"/>
              <a:cs typeface="Helvetica Neue" panose="02000503000000020004" pitchFamily="2" charset="0"/>
              <a:sym typeface="Helvetica Neue"/>
            </a:endParaRPr>
          </a:p>
          <a:p>
            <a:pPr marL="342900" indent="-342900" algn="l">
              <a:spcBef>
                <a:spcPts val="300"/>
              </a:spcBef>
              <a:buFont typeface="+mj-lt"/>
              <a:buAutoNum type="arabicPeriod"/>
            </a:pPr>
            <a:r>
              <a:rPr lang="en-US"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Recover to growth market by 1H end and unlock potential with operation agility to achieve ultimate resurgence in 2H. Aspire to hit DD</a:t>
            </a:r>
            <a:r>
              <a:rPr lang="en-US" b="0" dirty="0">
                <a:solidFill>
                  <a:srgbClr val="C00000"/>
                </a:solidFill>
                <a:latin typeface="Helvetica Neue" panose="02000503000000020004" pitchFamily="2" charset="0"/>
                <a:ea typeface="Helvetica Neue" panose="02000503000000020004" pitchFamily="2" charset="0"/>
                <a:cs typeface="Helvetica Neue" panose="02000503000000020004" pitchFamily="2" charset="0"/>
                <a:sym typeface="Helvetica Neue"/>
              </a:rPr>
              <a:t> </a:t>
            </a:r>
            <a:r>
              <a:rPr lang="en-US"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net revenue and DD RSV growth in FY23. </a:t>
            </a:r>
          </a:p>
          <a:p>
            <a:pPr marL="342900" indent="-342900" algn="l">
              <a:spcBef>
                <a:spcPts val="300"/>
              </a:spcBef>
              <a:buFont typeface="+mj-lt"/>
              <a:buAutoNum type="arabicPeriod"/>
            </a:pPr>
            <a:r>
              <a:rPr lang="en-US"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Proactively manage inventory health as our uncompromising priority. Clear all excessive inventory by FY23 1H (WOS 17 by Q2 end) and maintain inventory health in 2H (WOS 16 by Q4 end).</a:t>
            </a:r>
            <a:endParaRPr lang="en-US" altLang="zh-CN"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lgn="l">
              <a:spcBef>
                <a:spcPts val="300"/>
              </a:spcBef>
              <a:spcAft>
                <a:spcPts val="300"/>
              </a:spcAft>
              <a:buFont typeface="+mj-lt"/>
              <a:buAutoNum type="arabicPeriod"/>
            </a:pPr>
            <a:r>
              <a:rPr lang="en-US"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Shape FY23 topline growth in strategic priorities: Prioritize performance, amplify Jordan portfolio, lead with Nike digital and member growth powered by C4C tech implementation</a:t>
            </a:r>
          </a:p>
          <a:p>
            <a:pPr algn="l">
              <a:spcBef>
                <a:spcPts val="300"/>
              </a:spcBef>
              <a:spcAft>
                <a:spcPts val="300"/>
              </a:spcAft>
            </a:pPr>
            <a:endParaRPr lang="en-US" altLang="zh-CN" dirty="0">
              <a:latin typeface="Helvetica Neue" panose="02000503000000020004" pitchFamily="2" charset="0"/>
              <a:ea typeface="Helvetica Neue" panose="02000503000000020004" pitchFamily="2" charset="0"/>
              <a:cs typeface="Helvetica Neue" panose="02000503000000020004" pitchFamily="2" charset="0"/>
              <a:sym typeface="Helvetica Neue"/>
            </a:endParaRPr>
          </a:p>
          <a:p>
            <a:pPr algn="l">
              <a:spcBef>
                <a:spcPts val="300"/>
              </a:spcBef>
              <a:spcAft>
                <a:spcPts val="300"/>
              </a:spcAft>
            </a:pPr>
            <a:r>
              <a:rPr lang="en-US" altLang="zh-CN" dirty="0">
                <a:solidFill>
                  <a:srgbClr val="ED7D31"/>
                </a:solidFill>
                <a:latin typeface="Helvetica Neue" panose="02000503000000020004" pitchFamily="2" charset="0"/>
                <a:cs typeface="Helvetica Neue" panose="02000503000000020004" pitchFamily="2" charset="0"/>
                <a:sym typeface="Helvetica Neue"/>
              </a:rPr>
              <a:t>Lead The Sport Revolution In China by deploying FY23-25 E2E Strategic Priorities</a:t>
            </a:r>
          </a:p>
          <a:p>
            <a:pPr marL="342900" indent="-342900" algn="l">
              <a:spcBef>
                <a:spcPts val="300"/>
              </a:spcBef>
              <a:buFont typeface="+mj-lt"/>
              <a:buAutoNum type="arabicPeriod"/>
            </a:pPr>
            <a:r>
              <a:rPr lang="en-US"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Fully restore corporate reputation and brand strength</a:t>
            </a:r>
            <a:r>
              <a:rPr lang="en-US" b="0" dirty="0">
                <a:solidFill>
                  <a:srgbClr val="C00000"/>
                </a:solidFill>
                <a:latin typeface="Helvetica Neue" panose="02000503000000020004" pitchFamily="2" charset="0"/>
                <a:ea typeface="Helvetica Neue" panose="02000503000000020004" pitchFamily="2" charset="0"/>
                <a:cs typeface="Helvetica Neue" panose="02000503000000020004" pitchFamily="2" charset="0"/>
                <a:sym typeface="Helvetica Neue"/>
              </a:rPr>
              <a:t> </a:t>
            </a:r>
            <a:r>
              <a:rPr lang="en-US"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(assessed by key indicators e.g., BSM, brand volume) to pre-BCI level</a:t>
            </a:r>
          </a:p>
          <a:p>
            <a:pPr marL="342900" indent="-342900" algn="l">
              <a:spcBef>
                <a:spcPts val="300"/>
              </a:spcBef>
              <a:buFont typeface="+mj-lt"/>
              <a:buAutoNum type="arabicPeriod"/>
            </a:pPr>
            <a:r>
              <a:rPr lang="en-US"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Advance market share across running, basketball, fitness and street dance</a:t>
            </a:r>
          </a:p>
          <a:p>
            <a:pPr marL="342900" indent="-342900" algn="l">
              <a:spcBef>
                <a:spcPts val="300"/>
              </a:spcBef>
              <a:spcAft>
                <a:spcPts val="300"/>
              </a:spcAft>
              <a:buFont typeface="+mj-lt"/>
              <a:buAutoNum type="arabicPeriod"/>
            </a:pPr>
            <a:r>
              <a:rPr lang="en-US"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Strengthen Nike digital portfolio by accelerating O2O penetration and piloting social commerce to serve consumer at scale; Achieve 100% CDP transformation to supercharge our concept transformation and enable O2O journey</a:t>
            </a:r>
            <a:endParaRPr lang="en-US" b="0" dirty="0">
              <a:solidFill>
                <a:srgbClr val="C00000"/>
              </a:solidFill>
              <a:latin typeface="Helvetica Neue" panose="02000503000000020004" pitchFamily="2" charset="0"/>
              <a:ea typeface="Helvetica Neue" panose="02000503000000020004" pitchFamily="2" charset="0"/>
              <a:cs typeface="Helvetica Neue" panose="02000503000000020004" pitchFamily="2" charset="0"/>
              <a:sym typeface="Helvetica Neue"/>
            </a:endParaRPr>
          </a:p>
          <a:p>
            <a:pPr algn="l">
              <a:spcBef>
                <a:spcPts val="300"/>
              </a:spcBef>
              <a:spcAft>
                <a:spcPts val="300"/>
              </a:spcAft>
            </a:pPr>
            <a:endParaRPr lang="en-US" altLang="zh-CN" dirty="0">
              <a:latin typeface="Helvetica Neue" panose="02000503000000020004" pitchFamily="2" charset="0"/>
              <a:ea typeface="Helvetica Neue" panose="02000503000000020004" pitchFamily="2" charset="0"/>
              <a:cs typeface="Helvetica Neue" panose="02000503000000020004" pitchFamily="2" charset="0"/>
              <a:sym typeface="Helvetica Neue"/>
            </a:endParaRPr>
          </a:p>
          <a:p>
            <a:pPr algn="l">
              <a:spcBef>
                <a:spcPts val="300"/>
              </a:spcBef>
              <a:spcAft>
                <a:spcPts val="300"/>
              </a:spcAft>
            </a:pPr>
            <a:r>
              <a:rPr lang="en-US" altLang="zh-CN" dirty="0">
                <a:solidFill>
                  <a:srgbClr val="ED7D31"/>
                </a:solidFill>
                <a:latin typeface="Helvetica Neue" panose="02000503000000020004" pitchFamily="2" charset="0"/>
                <a:cs typeface="Helvetica Neue" panose="02000503000000020004" pitchFamily="2" charset="0"/>
                <a:sym typeface="Helvetica Neue"/>
              </a:rPr>
              <a:t>Invest In 4 No-regret China For China Capability Building And Deliver Year 1 Plan</a:t>
            </a:r>
          </a:p>
          <a:p>
            <a:pPr marL="342900" indent="-342900" algn="l">
              <a:spcBef>
                <a:spcPts val="300"/>
              </a:spcBef>
              <a:buFont typeface="+mj-lt"/>
              <a:buAutoNum type="arabicPeriod"/>
            </a:pPr>
            <a:r>
              <a:rPr lang="en-US" altLang="zh-CN"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Strategize and build org capabilities of Icon Shanghai, China Right Product, and China Responsiveness </a:t>
            </a:r>
          </a:p>
          <a:p>
            <a:pPr marL="342900" indent="-342900" algn="l">
              <a:spcBef>
                <a:spcPts val="300"/>
              </a:spcBef>
              <a:buFont typeface="+mj-lt"/>
              <a:buAutoNum type="arabicPeriod"/>
            </a:pPr>
            <a:r>
              <a:rPr lang="en-US" altLang="zh-CN"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Advance our digital transformation by delivering China For China Tech FY23 value drops </a:t>
            </a:r>
          </a:p>
          <a:p>
            <a:pPr marL="342900" indent="-342900" algn="l">
              <a:spcBef>
                <a:spcPts val="300"/>
              </a:spcBef>
              <a:spcAft>
                <a:spcPts val="300"/>
              </a:spcAft>
              <a:buFont typeface="+mj-lt"/>
              <a:buAutoNum type="arabicPeriod"/>
            </a:pPr>
            <a:r>
              <a:rPr lang="en-US" altLang="zh-CN"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Establish agile ways of working to enable 4 China for China initiatives (e.g., Integrate org capability across product development and tech development) </a:t>
            </a:r>
            <a:endParaRPr lang="en-US" altLang="zh-CN" dirty="0">
              <a:latin typeface="Helvetica Neue" panose="02000503000000020004" pitchFamily="2" charset="0"/>
              <a:ea typeface="Helvetica Neue" panose="02000503000000020004" pitchFamily="2" charset="0"/>
              <a:cs typeface="Helvetica Neue" panose="02000503000000020004" pitchFamily="2" charset="0"/>
              <a:sym typeface="Helvetica Neue"/>
            </a:endParaRPr>
          </a:p>
        </p:txBody>
      </p:sp>
    </p:spTree>
    <p:extLst>
      <p:ext uri="{BB962C8B-B14F-4D97-AF65-F5344CB8AC3E}">
        <p14:creationId xmlns:p14="http://schemas.microsoft.com/office/powerpoint/2010/main" val="2646528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5EB7B01-5C42-49FB-85A5-BF9A3FC9AF56}"/>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Object 3" hidden="1">
                        <a:extLst>
                          <a:ext uri="{FF2B5EF4-FFF2-40B4-BE49-F238E27FC236}">
                            <a16:creationId xmlns:a16="http://schemas.microsoft.com/office/drawing/2014/main" id="{05EB7B01-5C42-49FB-85A5-BF9A3FC9AF5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969A6D1D-C9C5-4485-B343-F10C8521CE86}"/>
              </a:ext>
            </a:extLst>
          </p:cNvPr>
          <p:cNvSpPr>
            <a:spLocks noGrp="1"/>
          </p:cNvSpPr>
          <p:nvPr>
            <p:ph type="title"/>
          </p:nvPr>
        </p:nvSpPr>
        <p:spPr>
          <a:xfrm>
            <a:off x="264656" y="474341"/>
            <a:ext cx="11586420" cy="598766"/>
          </a:xfrm>
        </p:spPr>
        <p:txBody>
          <a:bodyPr vert="horz"/>
          <a:lstStyle/>
          <a:p>
            <a:pPr marL="0" lvl="0" indent="0" defTabSz="825500">
              <a:lnSpc>
                <a:spcPct val="100000"/>
              </a:lnSpc>
              <a:spcBef>
                <a:spcPts val="900"/>
              </a:spcBef>
              <a:buNone/>
              <a:defRPr/>
            </a:pPr>
            <a:r>
              <a:rPr lang="en-US" altLang="zh-CN" b="1" kern="0" dirty="0">
                <a:solidFill>
                  <a:srgbClr val="000000"/>
                </a:solidFill>
                <a:latin typeface="Helvetica Neue"/>
                <a:ea typeface="Helvetica Neue"/>
                <a:cs typeface="Helvetica Neue"/>
                <a:sym typeface="Helvetica Neue"/>
              </a:rPr>
              <a:t>GCLT FY23 OKR </a:t>
            </a:r>
            <a:r>
              <a:rPr lang="en-US" altLang="zh-CN" kern="0" dirty="0">
                <a:solidFill>
                  <a:srgbClr val="000000"/>
                </a:solidFill>
                <a:latin typeface="Helvetica Neue"/>
                <a:ea typeface="Helvetica Neue"/>
                <a:cs typeface="Helvetica Neue"/>
                <a:sym typeface="Helvetica Neue"/>
              </a:rPr>
              <a:t>– HR</a:t>
            </a:r>
            <a:endParaRPr lang="en-US" altLang="zh-CN" b="1" kern="0" dirty="0">
              <a:solidFill>
                <a:srgbClr val="000000"/>
              </a:solidFill>
              <a:latin typeface="Helvetica Neue"/>
              <a:ea typeface="Helvetica Neue"/>
              <a:cs typeface="Helvetica Neue"/>
              <a:sym typeface="Helvetica Neue"/>
            </a:endParaRPr>
          </a:p>
        </p:txBody>
      </p:sp>
      <p:sp>
        <p:nvSpPr>
          <p:cNvPr id="6" name="April">
            <a:extLst>
              <a:ext uri="{FF2B5EF4-FFF2-40B4-BE49-F238E27FC236}">
                <a16:creationId xmlns:a16="http://schemas.microsoft.com/office/drawing/2014/main" id="{85C8545D-364B-4C30-BF19-057B20C44C50}"/>
              </a:ext>
            </a:extLst>
          </p:cNvPr>
          <p:cNvSpPr txBox="1"/>
          <p:nvPr/>
        </p:nvSpPr>
        <p:spPr>
          <a:xfrm>
            <a:off x="340924" y="982176"/>
            <a:ext cx="10595130" cy="4893647"/>
          </a:xfrm>
          <a:prstGeom prst="rect">
            <a:avLst/>
          </a:prstGeom>
          <a:noFill/>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rtlCol="0">
            <a:spAutoFit/>
          </a:bodyPr>
          <a:lstStyle>
            <a:defPPr>
              <a:defRPr lang="en-US"/>
            </a:defPPr>
            <a:lvl1pPr algn="ctr">
              <a:defRPr sz="1400" b="1">
                <a:solidFill>
                  <a:srgbClr val="F86422"/>
                </a:solidFill>
              </a:defRPr>
            </a:lvl1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400" b="1" i="0" u="none" strike="noStrike" kern="1200" cap="none" spc="0" normalizeH="0" baseline="0" noProof="0" dirty="0">
                <a:ln>
                  <a:noFill/>
                </a:ln>
                <a:solidFill>
                  <a:srgbClr val="ED7D31"/>
                </a:solidFill>
                <a:effectLst/>
                <a:uLnTx/>
                <a:uFillTx/>
                <a:latin typeface="Helvetica Neue" panose="02000503000000020004"/>
                <a:ea typeface="等线" panose="02010600030101010101" pitchFamily="2" charset="-122"/>
                <a:cs typeface="+mn-cs"/>
              </a:rPr>
              <a:t>Build an agile organization based on CSR, and findings from Org Capability Assessment </a:t>
            </a:r>
            <a:endParaRPr kumimoji="0" lang="zh-CN" altLang="zh-CN" sz="1400" b="1" i="0" u="none" strike="noStrike" kern="1200" cap="none" spc="0" normalizeH="0" baseline="0" noProof="0" dirty="0">
              <a:ln>
                <a:noFill/>
              </a:ln>
              <a:solidFill>
                <a:srgbClr val="ED7D31"/>
              </a:solidFill>
              <a:effectLst/>
              <a:uLnTx/>
              <a:uFillTx/>
              <a:latin typeface="Helvetica Neue" panose="02000503000000020004"/>
              <a:ea typeface="等线"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600"/>
              </a:spcAft>
              <a:buClrTx/>
              <a:buSzTx/>
              <a:buFont typeface="+mj-lt"/>
              <a:buAutoNum type="arabicPeriod"/>
              <a:tabLst/>
              <a:defRPr/>
            </a:pPr>
            <a:r>
              <a:rPr kumimoji="0" lang="en-US" altLang="zh-CN" sz="1400" b="0" i="0" u="none" strike="noStrike" kern="1200" cap="none" spc="0" normalizeH="0" baseline="0" noProof="0" dirty="0">
                <a:ln>
                  <a:noFill/>
                </a:ln>
                <a:solidFill>
                  <a:prstClr val="black"/>
                </a:solidFill>
                <a:effectLst/>
                <a:uLnTx/>
                <a:uFillTx/>
                <a:latin typeface="Helvetica Neue" panose="02000503000000020004"/>
                <a:ea typeface="Helvetica Neue" panose="02000503000000020004" pitchFamily="2" charset="0"/>
                <a:cs typeface="Helvetica Neue" panose="02000503000000020004" pitchFamily="2" charset="0"/>
                <a:sym typeface="Helvetica Neue"/>
              </a:rPr>
              <a:t>Every GCLT member has OKR lined up with GC business ambitions and signed off by GM in Q1, GCLT OKR quarterly review from Q2. </a:t>
            </a:r>
          </a:p>
          <a:p>
            <a:pPr marL="342900" marR="0" lvl="0" indent="-342900" algn="l" defTabSz="914400" rtl="0" eaLnBrk="1" fontAlgn="auto" latinLnBrk="0" hangingPunct="1">
              <a:lnSpc>
                <a:spcPct val="100000"/>
              </a:lnSpc>
              <a:spcBef>
                <a:spcPts val="0"/>
              </a:spcBef>
              <a:spcAft>
                <a:spcPts val="600"/>
              </a:spcAft>
              <a:buClrTx/>
              <a:buSzTx/>
              <a:buFont typeface="+mj-lt"/>
              <a:buAutoNum type="arabicPeriod"/>
              <a:tabLst/>
              <a:defRPr/>
            </a:pPr>
            <a:r>
              <a:rPr kumimoji="0" lang="en-US" altLang="zh-CN" sz="1400" b="0" i="0" u="none" strike="noStrike" kern="1200" cap="none" spc="0" normalizeH="0" baseline="0" noProof="0" dirty="0">
                <a:ln>
                  <a:noFill/>
                </a:ln>
                <a:solidFill>
                  <a:prstClr val="black"/>
                </a:solidFill>
                <a:effectLst/>
                <a:uLnTx/>
                <a:uFillTx/>
                <a:latin typeface="Helvetica Neue" panose="02000503000000020004"/>
                <a:ea typeface="Helvetica Neue" panose="02000503000000020004" pitchFamily="2" charset="0"/>
                <a:cs typeface="Helvetica Neue" panose="02000503000000020004" pitchFamily="2" charset="0"/>
                <a:sym typeface="Helvetica Neue"/>
              </a:rPr>
              <a:t>Dynamic resource management to improve productivity in BAU and create investment capacity for building the org capabilities in China Right Content (Icon Shanghai and F23 transition plan), China Right Product, and China Responsive.</a:t>
            </a:r>
          </a:p>
          <a:p>
            <a:pPr marL="342900" marR="0" lvl="0" indent="-342900" algn="l" defTabSz="914400" rtl="0" eaLnBrk="1" fontAlgn="auto" latinLnBrk="0" hangingPunct="1">
              <a:lnSpc>
                <a:spcPct val="100000"/>
              </a:lnSpc>
              <a:spcBef>
                <a:spcPts val="0"/>
              </a:spcBef>
              <a:spcAft>
                <a:spcPts val="600"/>
              </a:spcAft>
              <a:buClrTx/>
              <a:buSzTx/>
              <a:buFont typeface="+mj-lt"/>
              <a:buAutoNum type="arabicPeriod"/>
              <a:tabLst/>
              <a:defRPr/>
            </a:pPr>
            <a:r>
              <a:rPr kumimoji="0" lang="en-US" altLang="zh-CN" sz="1400" b="0" i="0" u="none" strike="noStrike" kern="1200" cap="none" spc="0" normalizeH="0" baseline="0" noProof="0" dirty="0">
                <a:ln>
                  <a:noFill/>
                </a:ln>
                <a:solidFill>
                  <a:prstClr val="black"/>
                </a:solidFill>
                <a:effectLst/>
                <a:uLnTx/>
                <a:uFillTx/>
                <a:latin typeface="Helvetica Neue" panose="02000503000000020004"/>
                <a:ea typeface="Helvetica Neue" panose="02000503000000020004" pitchFamily="2" charset="0"/>
                <a:cs typeface="Helvetica Neue" panose="02000503000000020004" pitchFamily="2" charset="0"/>
                <a:sym typeface="Helvetica Neue"/>
              </a:rPr>
              <a:t>Activate Sports Dimensions in Q2 and enable a smooth transition. Org activation on 10/1, Sports Dimensions fully embedded in Code.  </a:t>
            </a:r>
            <a:endParaRPr kumimoji="0" lang="en-US" altLang="zh-CN" sz="1400" b="0" i="0" u="none" strike="noStrike" kern="1200" cap="none" spc="0" normalizeH="0" baseline="0" noProof="0" dirty="0">
              <a:ln>
                <a:noFill/>
              </a:ln>
              <a:solidFill>
                <a:srgbClr val="F86422"/>
              </a:solidFill>
              <a:effectLst/>
              <a:uLnTx/>
              <a:uFillTx/>
              <a:latin typeface="Helvetica Neue" panose="02000503000000020004"/>
              <a:ea typeface="Helvetica Neue" panose="02000503000000020004" pitchFamily="2" charset="0"/>
              <a:cs typeface="Helvetica Neue" panose="02000503000000020004" pitchFamily="2" charset="0"/>
              <a:sym typeface="Helvetica Neue"/>
            </a:endParaRP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400" b="1" i="0" u="none" strike="noStrike" kern="1200" cap="none" spc="0" normalizeH="0" baseline="0" noProof="0" dirty="0">
                <a:ln>
                  <a:noFill/>
                </a:ln>
                <a:solidFill>
                  <a:srgbClr val="ED7D31"/>
                </a:solidFill>
                <a:effectLst/>
                <a:uLnTx/>
                <a:uFillTx/>
                <a:latin typeface="Helvetica Neue" panose="02000503000000020004"/>
                <a:ea typeface="等线" panose="02010600030101010101" pitchFamily="2" charset="-122"/>
                <a:cs typeface="+mn-cs"/>
                <a:sym typeface="Helvetica Neue"/>
              </a:rPr>
              <a:t>Implement the first-year plan of GC Talent Guarantee</a:t>
            </a:r>
          </a:p>
          <a:p>
            <a:pPr marL="342900" marR="0" lvl="0" indent="-342900" algn="l" defTabSz="914400" rtl="0" eaLnBrk="1" fontAlgn="auto" latinLnBrk="0" hangingPunct="1">
              <a:lnSpc>
                <a:spcPct val="100000"/>
              </a:lnSpc>
              <a:spcBef>
                <a:spcPts val="0"/>
              </a:spcBef>
              <a:spcAft>
                <a:spcPts val="600"/>
              </a:spcAft>
              <a:buClrTx/>
              <a:buSzTx/>
              <a:buFont typeface="+mj-lt"/>
              <a:buAutoNum type="arabicPeriod"/>
              <a:tabLst/>
              <a:defRPr/>
            </a:pPr>
            <a:r>
              <a:rPr kumimoji="0" lang="en-US" sz="1400" b="0" i="0" u="none" strike="noStrike" kern="1200" cap="none" spc="0" normalizeH="0" baseline="0" noProof="0" dirty="0">
                <a:ln>
                  <a:noFill/>
                </a:ln>
                <a:solidFill>
                  <a:prstClr val="black"/>
                </a:solidFill>
                <a:effectLst/>
                <a:uLnTx/>
                <a:uFillTx/>
                <a:latin typeface="Helvetica Neue" panose="02000503000000020004"/>
                <a:ea typeface="Helvetica Neue" panose="02000503000000020004" pitchFamily="2" charset="0"/>
                <a:cs typeface="Helvetica Neue" panose="02000503000000020004" pitchFamily="2" charset="0"/>
                <a:sym typeface="Helvetica Neue"/>
              </a:rPr>
              <a:t>Build a first-rate team focusing on the local talent pipeline: move from market mapping to recruitment in Marketing and Merchandising, focusing on local talent; Improve assessment and development of local talent, focusing on achievements; expand early career program. </a:t>
            </a:r>
          </a:p>
          <a:p>
            <a:pPr marL="342900" marR="0" lvl="0" indent="-342900" algn="l" defTabSz="914400" rtl="0" eaLnBrk="1" fontAlgn="auto" latinLnBrk="0" hangingPunct="1">
              <a:lnSpc>
                <a:spcPct val="100000"/>
              </a:lnSpc>
              <a:spcBef>
                <a:spcPts val="0"/>
              </a:spcBef>
              <a:spcAft>
                <a:spcPts val="600"/>
              </a:spcAft>
              <a:buClrTx/>
              <a:buSzTx/>
              <a:buFont typeface="+mj-lt"/>
              <a:buAutoNum type="arabicPeriod"/>
              <a:tabLst/>
              <a:defRPr/>
            </a:pPr>
            <a:r>
              <a:rPr kumimoji="0" lang="en-US" altLang="zh-CN" sz="1400" b="0" i="0" u="none" strike="noStrike" kern="1200" cap="none" spc="0" normalizeH="0" baseline="0" noProof="0" dirty="0">
                <a:ln>
                  <a:noFill/>
                </a:ln>
                <a:solidFill>
                  <a:prstClr val="black"/>
                </a:solidFill>
                <a:effectLst/>
                <a:uLnTx/>
                <a:uFillTx/>
                <a:latin typeface="Helvetica Neue" panose="02000503000000020004"/>
                <a:ea typeface="Helvetica Neue" panose="02000503000000020004" pitchFamily="2" charset="0"/>
                <a:cs typeface="Helvetica Neue" panose="02000503000000020004" pitchFamily="2" charset="0"/>
                <a:sym typeface="Helvetica Neue"/>
              </a:rPr>
              <a:t>Improve training and career development for field athletes. </a:t>
            </a:r>
          </a:p>
          <a:p>
            <a:pPr marL="342900" marR="0" lvl="0" indent="-342900" algn="l" defTabSz="914400" rtl="0" eaLnBrk="1" fontAlgn="auto" latinLnBrk="0" hangingPunct="1">
              <a:lnSpc>
                <a:spcPct val="100000"/>
              </a:lnSpc>
              <a:spcBef>
                <a:spcPts val="0"/>
              </a:spcBef>
              <a:spcAft>
                <a:spcPts val="600"/>
              </a:spcAft>
              <a:buClrTx/>
              <a:buSzTx/>
              <a:buFont typeface="+mj-lt"/>
              <a:buAutoNum type="arabicPeriod"/>
              <a:tabLst/>
              <a:defRPr/>
            </a:pPr>
            <a:r>
              <a:rPr kumimoji="0" lang="en-US" altLang="zh-CN" sz="1400" b="0" i="0" u="none" strike="noStrike" kern="1200" cap="none" spc="0" normalizeH="0" baseline="0" noProof="0" dirty="0">
                <a:ln>
                  <a:noFill/>
                </a:ln>
                <a:solidFill>
                  <a:prstClr val="black"/>
                </a:solidFill>
                <a:effectLst/>
                <a:uLnTx/>
                <a:uFillTx/>
                <a:latin typeface="Helvetica Neue" panose="02000503000000020004"/>
                <a:ea typeface="Helvetica Neue" panose="02000503000000020004" pitchFamily="2" charset="0"/>
                <a:cs typeface="Helvetica Neue" panose="02000503000000020004" pitchFamily="2" charset="0"/>
                <a:sym typeface="Helvetica Neue"/>
              </a:rPr>
              <a:t>Improve talent risk management, especially E and U band, Merch, Marketing and Field, etc. </a:t>
            </a:r>
            <a:endParaRPr kumimoji="0" lang="en-US" altLang="zh-CN" sz="1400" b="1" i="0" u="none" strike="noStrike" kern="1200" cap="none" spc="0" normalizeH="0" baseline="0" noProof="0" dirty="0">
              <a:ln>
                <a:noFill/>
              </a:ln>
              <a:solidFill>
                <a:srgbClr val="ED7D31"/>
              </a:solidFill>
              <a:effectLst/>
              <a:uLnTx/>
              <a:uFillTx/>
              <a:latin typeface="Helvetica Neue" panose="02000503000000020004"/>
              <a:ea typeface="等线" panose="02010600030101010101" pitchFamily="2" charset="-122"/>
              <a:cs typeface="+mn-cs"/>
              <a:sym typeface="Helvetica Neue"/>
            </a:endParaRP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400" b="1" i="0" u="none" strike="noStrike" kern="1200" cap="none" spc="0" normalizeH="0" baseline="0" noProof="0" dirty="0">
                <a:ln>
                  <a:noFill/>
                </a:ln>
                <a:solidFill>
                  <a:srgbClr val="ED7D31"/>
                </a:solidFill>
                <a:effectLst/>
                <a:uLnTx/>
                <a:uFillTx/>
                <a:latin typeface="Helvetica Neue" panose="02000503000000020004"/>
                <a:ea typeface="等线" panose="02010600030101010101" pitchFamily="2" charset="-122"/>
                <a:cs typeface="+mn-cs"/>
                <a:sym typeface="Helvetica Neue"/>
              </a:rPr>
              <a:t>Elevate Employee Experience</a:t>
            </a:r>
          </a:p>
          <a:p>
            <a:pPr marL="342900" marR="0" lvl="0" indent="-342900" algn="l" defTabSz="914400" rtl="0" eaLnBrk="1" fontAlgn="auto" latinLnBrk="0" hangingPunct="1">
              <a:lnSpc>
                <a:spcPct val="100000"/>
              </a:lnSpc>
              <a:spcBef>
                <a:spcPts val="0"/>
              </a:spcBef>
              <a:spcAft>
                <a:spcPts val="600"/>
              </a:spcAft>
              <a:buClrTx/>
              <a:buSzTx/>
              <a:buFont typeface="+mj-lt"/>
              <a:buAutoNum type="arabicPeriod"/>
              <a:tabLst/>
              <a:defRPr/>
            </a:pPr>
            <a:r>
              <a:rPr kumimoji="0" lang="en-US" altLang="zh-CN" sz="1400" b="0" i="0" u="none" strike="noStrike" kern="1200" cap="none" spc="0" normalizeH="0" baseline="0" noProof="0" dirty="0">
                <a:ln>
                  <a:noFill/>
                </a:ln>
                <a:solidFill>
                  <a:prstClr val="black"/>
                </a:solidFill>
                <a:effectLst/>
                <a:uLnTx/>
                <a:uFillTx/>
                <a:latin typeface="Helvetica Neue" panose="02000503000000020004"/>
                <a:ea typeface="Helvetica Neue" panose="02000503000000020004" pitchFamily="2" charset="0"/>
                <a:cs typeface="Helvetica Neue" panose="02000503000000020004" pitchFamily="2" charset="0"/>
                <a:sym typeface="Helvetica Neue"/>
              </a:rPr>
              <a:t>Drive simplification in WOW, pulse survey results xx%</a:t>
            </a:r>
          </a:p>
          <a:p>
            <a:pPr marL="342900" marR="0" lvl="0" indent="-342900" algn="l" defTabSz="914400" rtl="0" eaLnBrk="1" fontAlgn="auto" latinLnBrk="0" hangingPunct="1">
              <a:lnSpc>
                <a:spcPct val="100000"/>
              </a:lnSpc>
              <a:spcBef>
                <a:spcPts val="0"/>
              </a:spcBef>
              <a:spcAft>
                <a:spcPts val="600"/>
              </a:spcAft>
              <a:buClrTx/>
              <a:buSzTx/>
              <a:buFont typeface="+mj-lt"/>
              <a:buAutoNum type="arabicPeriod"/>
              <a:tabLst/>
              <a:defRPr/>
            </a:pPr>
            <a:r>
              <a:rPr kumimoji="0" lang="en-US" altLang="zh-CN" sz="1400" b="0" i="0" u="none" strike="noStrike" kern="1200" cap="none" spc="0" normalizeH="0" baseline="0" noProof="0" dirty="0">
                <a:ln>
                  <a:noFill/>
                </a:ln>
                <a:solidFill>
                  <a:prstClr val="black"/>
                </a:solidFill>
                <a:effectLst/>
                <a:uLnTx/>
                <a:uFillTx/>
                <a:latin typeface="Helvetica Neue" panose="02000503000000020004"/>
                <a:ea typeface="Helvetica Neue" panose="02000503000000020004" pitchFamily="2" charset="0"/>
                <a:cs typeface="Helvetica Neue" panose="02000503000000020004" pitchFamily="2" charset="0"/>
                <a:sym typeface="Helvetica Neue"/>
              </a:rPr>
              <a:t>DE&amp;I 2.0, employee networks, GC diversity measurements. Inclusion index xx% </a:t>
            </a:r>
          </a:p>
          <a:p>
            <a:pPr marL="342900" marR="0" lvl="0" indent="-342900" algn="l" defTabSz="914400" rtl="0" eaLnBrk="1" fontAlgn="auto" latinLnBrk="0" hangingPunct="1">
              <a:lnSpc>
                <a:spcPct val="100000"/>
              </a:lnSpc>
              <a:spcBef>
                <a:spcPts val="0"/>
              </a:spcBef>
              <a:spcAft>
                <a:spcPts val="600"/>
              </a:spcAft>
              <a:buClrTx/>
              <a:buSzTx/>
              <a:buFont typeface="+mj-lt"/>
              <a:buAutoNum type="arabicPeriod"/>
              <a:tabLst/>
              <a:defRPr/>
            </a:pPr>
            <a:r>
              <a:rPr kumimoji="0" lang="en-US" altLang="zh-CN" sz="1400" b="0" i="0" u="none" strike="noStrike" kern="1200" cap="none" spc="0" normalizeH="0" baseline="0" noProof="0" dirty="0">
                <a:ln>
                  <a:noFill/>
                </a:ln>
                <a:solidFill>
                  <a:prstClr val="black"/>
                </a:solidFill>
                <a:effectLst/>
                <a:uLnTx/>
                <a:uFillTx/>
                <a:latin typeface="Helvetica Neue" panose="02000503000000020004"/>
                <a:ea typeface="Helvetica Neue" panose="02000503000000020004" pitchFamily="2" charset="0"/>
                <a:cs typeface="Helvetica Neue" panose="02000503000000020004" pitchFamily="2" charset="0"/>
                <a:sym typeface="Helvetica Neue"/>
              </a:rPr>
              <a:t>Establish a wonderful employee wellness program, program sign-off by Q1, and launch in Q2. GC overall engagement xx%</a:t>
            </a:r>
          </a:p>
          <a:p>
            <a:pPr marL="342900" marR="0" lvl="0" indent="-342900" algn="l" defTabSz="914400" rtl="0" eaLnBrk="1" fontAlgn="auto" latinLnBrk="0" hangingPunct="1">
              <a:lnSpc>
                <a:spcPct val="100000"/>
              </a:lnSpc>
              <a:spcBef>
                <a:spcPts val="0"/>
              </a:spcBef>
              <a:spcAft>
                <a:spcPts val="600"/>
              </a:spcAft>
              <a:buClrTx/>
              <a:buSzTx/>
              <a:buFont typeface="+mj-lt"/>
              <a:buAutoNum type="arabicPeriod"/>
              <a:tabLst/>
              <a:defRPr/>
            </a:pPr>
            <a:endParaRPr kumimoji="0" lang="en-US" altLang="zh-CN" sz="1400" b="0" i="0" u="none" strike="noStrike" kern="1200" cap="none" spc="0" normalizeH="0" baseline="0" noProof="0" dirty="0">
              <a:ln>
                <a:noFill/>
              </a:ln>
              <a:solidFill>
                <a:prstClr val="black"/>
              </a:solidFill>
              <a:effectLst/>
              <a:uLnTx/>
              <a:uFillTx/>
              <a:latin typeface="Helvetica Neue" panose="02000503000000020004"/>
              <a:ea typeface="Helvetica Neue" panose="02000503000000020004" pitchFamily="2" charset="0"/>
              <a:cs typeface="Helvetica Neue" panose="02000503000000020004" pitchFamily="2" charset="0"/>
              <a:sym typeface="Helvetica Neue"/>
            </a:endParaRPr>
          </a:p>
        </p:txBody>
      </p:sp>
    </p:spTree>
    <p:extLst>
      <p:ext uri="{BB962C8B-B14F-4D97-AF65-F5344CB8AC3E}">
        <p14:creationId xmlns:p14="http://schemas.microsoft.com/office/powerpoint/2010/main" val="3110803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5EB7B01-5C42-49FB-85A5-BF9A3FC9AF56}"/>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Object 3" hidden="1">
                        <a:extLst>
                          <a:ext uri="{FF2B5EF4-FFF2-40B4-BE49-F238E27FC236}">
                            <a16:creationId xmlns:a16="http://schemas.microsoft.com/office/drawing/2014/main" id="{05EB7B01-5C42-49FB-85A5-BF9A3FC9AF5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969A6D1D-C9C5-4485-B343-F10C8521CE86}"/>
              </a:ext>
            </a:extLst>
          </p:cNvPr>
          <p:cNvSpPr>
            <a:spLocks noGrp="1"/>
          </p:cNvSpPr>
          <p:nvPr>
            <p:ph type="title"/>
          </p:nvPr>
        </p:nvSpPr>
        <p:spPr>
          <a:xfrm>
            <a:off x="264656" y="474341"/>
            <a:ext cx="11586420" cy="598766"/>
          </a:xfrm>
        </p:spPr>
        <p:txBody>
          <a:bodyPr vert="horz"/>
          <a:lstStyle/>
          <a:p>
            <a:pPr marL="0" lvl="0" indent="0" defTabSz="825500">
              <a:lnSpc>
                <a:spcPct val="100000"/>
              </a:lnSpc>
              <a:spcBef>
                <a:spcPts val="900"/>
              </a:spcBef>
              <a:buNone/>
              <a:defRPr/>
            </a:pPr>
            <a:r>
              <a:rPr lang="en-US" altLang="zh-CN" dirty="0">
                <a:latin typeface="HELVETICA NEUE CONDENSED" panose="02000503000000020004" pitchFamily="2" charset="0"/>
                <a:ea typeface="HELVETICA NEUE CONDENSED" panose="02000503000000020004" pitchFamily="2" charset="0"/>
                <a:cs typeface="HELVETICA NEUE CONDENSED" panose="02000503000000020004" pitchFamily="2" charset="0"/>
              </a:rPr>
              <a:t>GC</a:t>
            </a:r>
            <a:r>
              <a:rPr lang="zh-CN" altLang="en-US" dirty="0">
                <a:latin typeface="HELVETICA NEUE CONDENSED" panose="02000503000000020004" pitchFamily="2" charset="0"/>
                <a:cs typeface="HELVETICA NEUE CONDENSED" panose="02000503000000020004" pitchFamily="2" charset="0"/>
              </a:rPr>
              <a:t> </a:t>
            </a:r>
            <a:r>
              <a:rPr lang="en-US" altLang="zh-CN" dirty="0">
                <a:latin typeface="HELVETICA NEUE CONDENSED" panose="02000503000000020004" pitchFamily="2" charset="0"/>
                <a:cs typeface="HELVETICA NEUE CONDENSED" panose="02000503000000020004" pitchFamily="2" charset="0"/>
              </a:rPr>
              <a:t>STRATEGY </a:t>
            </a:r>
            <a:r>
              <a:rPr lang="en-US" altLang="zh-CN" dirty="0">
                <a:latin typeface="HELVETICA NEUE CONDENSED" panose="02000503000000020004" pitchFamily="2" charset="0"/>
                <a:ea typeface="HELVETICA NEUE CONDENSED" panose="02000503000000020004" pitchFamily="2" charset="0"/>
                <a:cs typeface="HELVETICA NEUE CONDENSED" panose="02000503000000020004" pitchFamily="2" charset="0"/>
              </a:rPr>
              <a:t>FY23 OKR</a:t>
            </a:r>
            <a:endParaRPr lang="en-US" altLang="zh-CN" b="1" kern="0" dirty="0">
              <a:solidFill>
                <a:srgbClr val="000000"/>
              </a:solidFill>
              <a:latin typeface="Helvetica Neue"/>
              <a:ea typeface="Helvetica Neue"/>
              <a:cs typeface="Helvetica Neue"/>
              <a:sym typeface="Helvetica Neue"/>
            </a:endParaRPr>
          </a:p>
        </p:txBody>
      </p:sp>
      <p:sp>
        <p:nvSpPr>
          <p:cNvPr id="5" name="April">
            <a:extLst>
              <a:ext uri="{FF2B5EF4-FFF2-40B4-BE49-F238E27FC236}">
                <a16:creationId xmlns:a16="http://schemas.microsoft.com/office/drawing/2014/main" id="{151FEA04-9DB3-45F5-A264-B507EC919811}"/>
              </a:ext>
            </a:extLst>
          </p:cNvPr>
          <p:cNvSpPr txBox="1"/>
          <p:nvPr/>
        </p:nvSpPr>
        <p:spPr>
          <a:xfrm>
            <a:off x="264656" y="841156"/>
            <a:ext cx="11662688" cy="4693593"/>
          </a:xfrm>
          <a:prstGeom prst="rect">
            <a:avLst/>
          </a:prstGeom>
          <a:noFill/>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rtlCol="0">
            <a:spAutoFit/>
          </a:bodyPr>
          <a:lstStyle>
            <a:defPPr>
              <a:defRPr lang="en-US"/>
            </a:defPPr>
            <a:lvl1pPr algn="ctr">
              <a:defRPr sz="1400" b="1">
                <a:solidFill>
                  <a:srgbClr val="F86422"/>
                </a:solidFill>
              </a:defRPr>
            </a:lvl1pPr>
          </a:lstStyle>
          <a:p>
            <a:pPr algn="l">
              <a:spcBef>
                <a:spcPts val="300"/>
              </a:spcBef>
              <a:spcAft>
                <a:spcPts val="300"/>
              </a:spcAft>
            </a:pPr>
            <a:endParaRPr lang="en-US" altLang="zh-CN" dirty="0">
              <a:latin typeface="Helvetica Neue" panose="02000503000000020004" pitchFamily="2" charset="0"/>
              <a:ea typeface="Helvetica Neue" panose="02000503000000020004" pitchFamily="2" charset="0"/>
              <a:cs typeface="Helvetica Neue" panose="02000503000000020004" pitchFamily="2" charset="0"/>
              <a:sym typeface="Helvetica Neue"/>
            </a:endParaRPr>
          </a:p>
          <a:p>
            <a:pPr algn="l">
              <a:spcBef>
                <a:spcPts val="300"/>
              </a:spcBef>
              <a:spcAft>
                <a:spcPts val="300"/>
              </a:spcAft>
            </a:pPr>
            <a:r>
              <a:rPr lang="en-US" altLang="zh-CN" dirty="0">
                <a:latin typeface="Helvetica Neue" panose="02000503000000020004" pitchFamily="2" charset="0"/>
                <a:ea typeface="Helvetica Neue" panose="02000503000000020004" pitchFamily="2" charset="0"/>
                <a:cs typeface="Helvetica Neue" panose="02000503000000020004" pitchFamily="2" charset="0"/>
                <a:sym typeface="Helvetica Neue"/>
              </a:rPr>
              <a:t>Quarterback The Offense: Lead And Create Content For Key Planning And Review Moments</a:t>
            </a:r>
            <a:endParaRPr lang="en-US"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endParaRPr>
          </a:p>
          <a:p>
            <a:pPr marL="342900" indent="-342900" algn="l">
              <a:spcBef>
                <a:spcPts val="300"/>
              </a:spcBef>
              <a:spcAft>
                <a:spcPts val="300"/>
              </a:spcAft>
              <a:buFont typeface="+mj-lt"/>
              <a:buAutoNum type="arabicPeriod"/>
            </a:pPr>
            <a:r>
              <a:rPr lang="en-US"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Communicate our road to resurgence with clarity, consistency and sharpness through key review gates (MBR, QBR)</a:t>
            </a:r>
          </a:p>
          <a:p>
            <a:pPr marL="342900" indent="-342900" algn="l">
              <a:spcBef>
                <a:spcPts val="300"/>
              </a:spcBef>
              <a:spcAft>
                <a:spcPts val="300"/>
              </a:spcAft>
              <a:buFont typeface="+mj-lt"/>
              <a:buAutoNum type="arabicPeriod"/>
            </a:pPr>
            <a:r>
              <a:rPr lang="en-US" altLang="zh-CN"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Support GCLT’s final alignment on seasonal planning and deliver ELT review with high quality</a:t>
            </a:r>
          </a:p>
          <a:p>
            <a:pPr marL="342900" indent="-342900" algn="l">
              <a:spcBef>
                <a:spcPts val="300"/>
              </a:spcBef>
              <a:spcAft>
                <a:spcPts val="300"/>
              </a:spcAft>
              <a:buFont typeface="+mj-lt"/>
              <a:buAutoNum type="arabicPeriod"/>
            </a:pPr>
            <a:r>
              <a:rPr lang="en-US"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Partner with GM to ensure team stay focused on priorities to deliver the business</a:t>
            </a:r>
            <a:endParaRPr lang="en-US" sz="800"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endParaRPr>
          </a:p>
          <a:p>
            <a:pPr algn="l">
              <a:spcBef>
                <a:spcPts val="300"/>
              </a:spcBef>
              <a:spcAft>
                <a:spcPts val="300"/>
              </a:spcAft>
            </a:pPr>
            <a:endParaRPr lang="en-US" altLang="zh-CN" dirty="0">
              <a:latin typeface="Helvetica Neue" panose="02000503000000020004" pitchFamily="2" charset="0"/>
              <a:ea typeface="Helvetica Neue" panose="02000503000000020004" pitchFamily="2" charset="0"/>
              <a:cs typeface="Helvetica Neue" panose="02000503000000020004" pitchFamily="2" charset="0"/>
              <a:sym typeface="Helvetica Neue"/>
            </a:endParaRPr>
          </a:p>
          <a:p>
            <a:pPr algn="l">
              <a:spcBef>
                <a:spcPts val="300"/>
              </a:spcBef>
              <a:spcAft>
                <a:spcPts val="300"/>
              </a:spcAft>
            </a:pPr>
            <a:r>
              <a:rPr lang="en-US" altLang="zh-CN" dirty="0">
                <a:latin typeface="Helvetica Neue" panose="02000503000000020004" pitchFamily="2" charset="0"/>
                <a:ea typeface="Helvetica Neue" panose="02000503000000020004" pitchFamily="2" charset="0"/>
                <a:cs typeface="Helvetica Neue" panose="02000503000000020004" pitchFamily="2" charset="0"/>
                <a:sym typeface="Helvetica Neue"/>
              </a:rPr>
              <a:t>Write The Future: Help Develop, Evolve And Execute GC CSR Strategic Priorities</a:t>
            </a:r>
          </a:p>
          <a:p>
            <a:pPr marL="342900" indent="-342900" algn="l">
              <a:spcBef>
                <a:spcPts val="300"/>
              </a:spcBef>
              <a:spcAft>
                <a:spcPts val="300"/>
              </a:spcAft>
              <a:buFont typeface="+mj-lt"/>
              <a:buAutoNum type="arabicPeriod"/>
            </a:pPr>
            <a:r>
              <a:rPr lang="en-US"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Support GM in pushing the GC FY23-25 CSR from plan to year 1 execution</a:t>
            </a:r>
          </a:p>
          <a:p>
            <a:pPr marL="342900" indent="-342900" algn="l">
              <a:spcBef>
                <a:spcPts val="300"/>
              </a:spcBef>
              <a:spcAft>
                <a:spcPts val="300"/>
              </a:spcAft>
              <a:buFont typeface="+mj-lt"/>
              <a:buAutoNum type="arabicPeriod"/>
            </a:pPr>
            <a:r>
              <a:rPr lang="en-US"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Help evolve and push forward the execution of the 4 China For China initiatives</a:t>
            </a:r>
          </a:p>
          <a:p>
            <a:pPr marL="342900" indent="-342900" algn="l">
              <a:spcBef>
                <a:spcPts val="300"/>
              </a:spcBef>
              <a:spcAft>
                <a:spcPts val="300"/>
              </a:spcAft>
              <a:buFont typeface="+mj-lt"/>
              <a:buAutoNum type="arabicPeriod"/>
            </a:pPr>
            <a:r>
              <a:rPr lang="en-US"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Lead the development of GC’s </a:t>
            </a:r>
            <a:r>
              <a:rPr lang="en-US" altLang="zh-CN"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three</a:t>
            </a:r>
            <a:r>
              <a:rPr lang="en-US"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 year</a:t>
            </a:r>
            <a:r>
              <a:rPr lang="zh-CN" altLang="en-US"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 </a:t>
            </a:r>
            <a:r>
              <a:rPr lang="en-US" altLang="zh-CN"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(FY24-26)</a:t>
            </a:r>
            <a:r>
              <a:rPr lang="en-US"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 strategic vision and </a:t>
            </a:r>
            <a:r>
              <a:rPr lang="en-US" altLang="zh-CN"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FY24</a:t>
            </a:r>
            <a:r>
              <a:rPr lang="zh-CN" altLang="en-US"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 </a:t>
            </a:r>
            <a:r>
              <a:rPr lang="en-US" altLang="zh-CN"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one</a:t>
            </a:r>
            <a:r>
              <a:rPr lang="en-US"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 year operating plan</a:t>
            </a:r>
            <a:endParaRPr lang="en-US" sz="800" b="0" dirty="0">
              <a:solidFill>
                <a:srgbClr val="C00000"/>
              </a:solidFill>
              <a:latin typeface="Helvetica Neue" panose="02000503000000020004" pitchFamily="2" charset="0"/>
              <a:ea typeface="Helvetica Neue" panose="02000503000000020004" pitchFamily="2" charset="0"/>
              <a:cs typeface="Helvetica Neue" panose="02000503000000020004" pitchFamily="2" charset="0"/>
              <a:sym typeface="Helvetica Neue"/>
            </a:endParaRPr>
          </a:p>
          <a:p>
            <a:pPr algn="l">
              <a:spcBef>
                <a:spcPts val="300"/>
              </a:spcBef>
              <a:spcAft>
                <a:spcPts val="300"/>
              </a:spcAft>
            </a:pPr>
            <a:endParaRPr lang="en-US" altLang="zh-CN" dirty="0">
              <a:latin typeface="Helvetica Neue" panose="02000503000000020004" pitchFamily="2" charset="0"/>
              <a:ea typeface="Helvetica Neue" panose="02000503000000020004" pitchFamily="2" charset="0"/>
              <a:cs typeface="Helvetica Neue" panose="02000503000000020004" pitchFamily="2" charset="0"/>
              <a:sym typeface="Helvetica Neue"/>
            </a:endParaRPr>
          </a:p>
          <a:p>
            <a:pPr algn="l">
              <a:spcBef>
                <a:spcPts val="300"/>
              </a:spcBef>
              <a:spcAft>
                <a:spcPts val="300"/>
              </a:spcAft>
            </a:pPr>
            <a:r>
              <a:rPr lang="en-US" altLang="zh-CN" dirty="0">
                <a:latin typeface="Helvetica Neue" panose="02000503000000020004" pitchFamily="2" charset="0"/>
                <a:ea typeface="Helvetica Neue" panose="02000503000000020004" pitchFamily="2" charset="0"/>
                <a:cs typeface="Helvetica Neue" panose="02000503000000020004" pitchFamily="2" charset="0"/>
                <a:sym typeface="Helvetica Neue"/>
              </a:rPr>
              <a:t>Develop Next-gen Talents: Create A Strong And Engaging Team</a:t>
            </a:r>
            <a:endParaRPr lang="en-US" altLang="zh-CN"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endParaRPr>
          </a:p>
          <a:p>
            <a:pPr marL="342900" indent="-342900" algn="l">
              <a:spcBef>
                <a:spcPts val="300"/>
              </a:spcBef>
              <a:spcAft>
                <a:spcPts val="300"/>
              </a:spcAft>
              <a:buFont typeface="+mj-lt"/>
              <a:buAutoNum type="arabicPeriod"/>
            </a:pPr>
            <a:r>
              <a:rPr lang="en-US" altLang="zh-CN"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Summarize AES insights and align on plan to address improvement areas</a:t>
            </a:r>
          </a:p>
          <a:p>
            <a:pPr marL="342900" indent="-342900" algn="l">
              <a:spcBef>
                <a:spcPts val="300"/>
              </a:spcBef>
              <a:spcAft>
                <a:spcPts val="300"/>
              </a:spcAft>
              <a:buFont typeface="+mj-lt"/>
              <a:buAutoNum type="arabicPeriod"/>
            </a:pPr>
            <a:r>
              <a:rPr lang="en-US" altLang="zh-CN"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Offer timely coaching to team to support their professional progression in Nike</a:t>
            </a:r>
          </a:p>
          <a:p>
            <a:pPr marL="342900" indent="-342900" algn="l">
              <a:spcBef>
                <a:spcPts val="300"/>
              </a:spcBef>
              <a:spcAft>
                <a:spcPts val="300"/>
              </a:spcAft>
              <a:buFont typeface="+mj-lt"/>
              <a:buAutoNum type="arabicPeriod"/>
            </a:pPr>
            <a:r>
              <a:rPr lang="en-US" altLang="zh-CN"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Build</a:t>
            </a:r>
            <a:r>
              <a:rPr lang="zh-CN" altLang="en-US"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 </a:t>
            </a:r>
            <a:r>
              <a:rPr lang="en-US" altLang="zh-CN"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talent</a:t>
            </a:r>
            <a:r>
              <a:rPr lang="zh-CN" altLang="en-US"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 </a:t>
            </a:r>
            <a:r>
              <a:rPr lang="en-US" altLang="zh-CN"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strategy</a:t>
            </a:r>
            <a:r>
              <a:rPr lang="zh-CN" altLang="en-US"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 </a:t>
            </a:r>
            <a:r>
              <a:rPr lang="en-US" altLang="zh-CN"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and</a:t>
            </a:r>
            <a:r>
              <a:rPr lang="zh-CN" altLang="en-US"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 </a:t>
            </a:r>
            <a:r>
              <a:rPr lang="en-US" altLang="zh-CN"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enable a fair playfield for all.</a:t>
            </a:r>
            <a:r>
              <a:rPr lang="zh-CN" altLang="en-US"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 </a:t>
            </a:r>
            <a:r>
              <a:rPr lang="en-US" altLang="zh-CN"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Develop</a:t>
            </a:r>
            <a:r>
              <a:rPr lang="zh-CN" altLang="en-US"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 </a:t>
            </a:r>
            <a:r>
              <a:rPr lang="en-US" altLang="zh-CN"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a</a:t>
            </a:r>
            <a:r>
              <a:rPr lang="zh-CN" altLang="en-US"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 </a:t>
            </a:r>
            <a:r>
              <a:rPr lang="en-US" altLang="zh-CN"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robust</a:t>
            </a:r>
            <a:r>
              <a:rPr lang="zh-CN" altLang="en-US"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 </a:t>
            </a:r>
            <a:r>
              <a:rPr lang="en-US" altLang="zh-CN"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talent</a:t>
            </a:r>
            <a:r>
              <a:rPr lang="zh-CN" altLang="en-US"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 </a:t>
            </a:r>
            <a:r>
              <a:rPr lang="en-US" altLang="zh-CN"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bench</a:t>
            </a:r>
            <a:r>
              <a:rPr lang="zh-CN" altLang="en-US"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 </a:t>
            </a:r>
            <a:r>
              <a:rPr lang="en-US" altLang="zh-CN"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for</a:t>
            </a:r>
            <a:r>
              <a:rPr lang="zh-CN" altLang="en-US"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 </a:t>
            </a:r>
            <a:r>
              <a:rPr lang="en-US" altLang="zh-CN"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E</a:t>
            </a:r>
            <a:r>
              <a:rPr lang="zh-CN" altLang="en-US"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 </a:t>
            </a:r>
            <a:r>
              <a:rPr lang="en-US" altLang="zh-CN"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and</a:t>
            </a:r>
            <a:r>
              <a:rPr lang="zh-CN" altLang="en-US"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 </a:t>
            </a:r>
            <a:r>
              <a:rPr lang="en-US" altLang="zh-CN"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U</a:t>
            </a:r>
            <a:r>
              <a:rPr lang="zh-CN" altLang="en-US"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 </a:t>
            </a:r>
            <a:r>
              <a:rPr lang="en-US" altLang="zh-CN"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band.</a:t>
            </a:r>
            <a:r>
              <a:rPr lang="zh-CN" altLang="en-US"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 </a:t>
            </a:r>
            <a:endParaRPr lang="en-US" altLang="zh-CN" dirty="0">
              <a:latin typeface="Helvetica Neue" panose="02000503000000020004" pitchFamily="2" charset="0"/>
              <a:ea typeface="Helvetica Neue" panose="02000503000000020004" pitchFamily="2" charset="0"/>
              <a:cs typeface="Helvetica Neue" panose="02000503000000020004" pitchFamily="2" charset="0"/>
              <a:sym typeface="Helvetica Neue"/>
            </a:endParaRPr>
          </a:p>
          <a:p>
            <a:pPr marL="342900" indent="-342900" algn="l">
              <a:spcBef>
                <a:spcPts val="300"/>
              </a:spcBef>
              <a:spcAft>
                <a:spcPts val="300"/>
              </a:spcAft>
              <a:buFont typeface="+mj-lt"/>
              <a:buAutoNum type="arabicPeriod"/>
            </a:pPr>
            <a:endParaRPr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endParaRPr>
          </a:p>
        </p:txBody>
      </p:sp>
    </p:spTree>
    <p:extLst>
      <p:ext uri="{BB962C8B-B14F-4D97-AF65-F5344CB8AC3E}">
        <p14:creationId xmlns:p14="http://schemas.microsoft.com/office/powerpoint/2010/main" val="173126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5EB7B01-5C42-49FB-85A5-BF9A3FC9AF56}"/>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Object 3" hidden="1">
                        <a:extLst>
                          <a:ext uri="{FF2B5EF4-FFF2-40B4-BE49-F238E27FC236}">
                            <a16:creationId xmlns:a16="http://schemas.microsoft.com/office/drawing/2014/main" id="{05EB7B01-5C42-49FB-85A5-BF9A3FC9AF5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969A6D1D-C9C5-4485-B343-F10C8521CE86}"/>
              </a:ext>
            </a:extLst>
          </p:cNvPr>
          <p:cNvSpPr>
            <a:spLocks noGrp="1"/>
          </p:cNvSpPr>
          <p:nvPr>
            <p:ph type="title"/>
          </p:nvPr>
        </p:nvSpPr>
        <p:spPr>
          <a:xfrm>
            <a:off x="264656" y="474341"/>
            <a:ext cx="11586420" cy="598766"/>
          </a:xfrm>
        </p:spPr>
        <p:txBody>
          <a:bodyPr vert="horz"/>
          <a:lstStyle/>
          <a:p>
            <a:pPr marL="0" lvl="0" indent="0" defTabSz="825500">
              <a:lnSpc>
                <a:spcPct val="100000"/>
              </a:lnSpc>
              <a:spcBef>
                <a:spcPts val="900"/>
              </a:spcBef>
              <a:buNone/>
              <a:defRPr/>
            </a:pPr>
            <a:r>
              <a:rPr lang="en-US" altLang="zh-CN" b="1" kern="0" dirty="0">
                <a:solidFill>
                  <a:srgbClr val="000000"/>
                </a:solidFill>
                <a:latin typeface="Helvetica Neue"/>
                <a:ea typeface="Helvetica Neue"/>
                <a:cs typeface="Helvetica Neue"/>
                <a:sym typeface="Helvetica Neue"/>
              </a:rPr>
              <a:t>W’s FY23 OKR</a:t>
            </a:r>
          </a:p>
        </p:txBody>
      </p:sp>
      <p:sp>
        <p:nvSpPr>
          <p:cNvPr id="57" name="April">
            <a:extLst>
              <a:ext uri="{FF2B5EF4-FFF2-40B4-BE49-F238E27FC236}">
                <a16:creationId xmlns:a16="http://schemas.microsoft.com/office/drawing/2014/main" id="{99CF0C57-67F4-4665-A40A-205433861234}"/>
              </a:ext>
            </a:extLst>
          </p:cNvPr>
          <p:cNvSpPr txBox="1"/>
          <p:nvPr/>
        </p:nvSpPr>
        <p:spPr>
          <a:xfrm>
            <a:off x="264656" y="874454"/>
            <a:ext cx="11274733" cy="5740033"/>
          </a:xfrm>
          <a:prstGeom prst="rect">
            <a:avLst/>
          </a:prstGeom>
          <a:noFill/>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rtlCol="0">
            <a:spAutoFit/>
          </a:bodyPr>
          <a:lstStyle>
            <a:defPPr>
              <a:defRPr lang="en-US"/>
            </a:defPPr>
            <a:lvl1pPr algn="ctr">
              <a:defRPr sz="1400" b="1">
                <a:solidFill>
                  <a:srgbClr val="F86422"/>
                </a:solidFill>
              </a:defRPr>
            </a:lvl1pPr>
          </a:lstStyle>
          <a:p>
            <a:pPr algn="l">
              <a:spcAft>
                <a:spcPts val="600"/>
              </a:spcAft>
            </a:pPr>
            <a:r>
              <a:rPr lang="en-US" altLang="zh-CN" sz="1200" dirty="0">
                <a:solidFill>
                  <a:srgbClr val="ED7D31"/>
                </a:solidFill>
                <a:latin typeface="Helvetica Neue" panose="02000503000000020004"/>
              </a:rPr>
              <a:t>Shape FY23 topline growth in strategic priorities: Prioritize Sport Dimension (Product x Channel Growth lens)</a:t>
            </a:r>
            <a:endParaRPr lang="en-US" altLang="zh-CN" sz="1200" b="0" dirty="0">
              <a:solidFill>
                <a:schemeClr val="tx1"/>
              </a:solidFill>
              <a:latin typeface="Helvetica Neue" panose="02000503000000020004"/>
              <a:ea typeface="Helvetica Neue" panose="02000503000000020004" pitchFamily="2" charset="0"/>
              <a:cs typeface="Helvetica Neue" panose="02000503000000020004" pitchFamily="2" charset="0"/>
              <a:sym typeface="Helvetica Neue"/>
            </a:endParaRPr>
          </a:p>
          <a:p>
            <a:pPr marL="342900" indent="-342900" algn="l">
              <a:spcAft>
                <a:spcPts val="600"/>
              </a:spcAft>
              <a:buFont typeface="+mj-lt"/>
              <a:buAutoNum type="arabicPeriod"/>
            </a:pPr>
            <a:r>
              <a:rPr lang="en-US" altLang="zh-CN" sz="1200" b="0" dirty="0">
                <a:solidFill>
                  <a:schemeClr val="tx1"/>
                </a:solidFill>
                <a:latin typeface="Helvetica Neue" panose="02000503000000020004"/>
                <a:ea typeface="Helvetica Neue" panose="02000503000000020004" pitchFamily="2" charset="0"/>
                <a:cs typeface="Helvetica Neue" panose="02000503000000020004" pitchFamily="2" charset="0"/>
                <a:sym typeface="Helvetica Neue"/>
              </a:rPr>
              <a:t>Deliver Performance FTW key franchises growth (MW6, Free </a:t>
            </a:r>
            <a:r>
              <a:rPr lang="en-US" altLang="zh-CN" sz="1200" b="0" dirty="0" err="1">
                <a:solidFill>
                  <a:schemeClr val="tx1"/>
                </a:solidFill>
                <a:latin typeface="Helvetica Neue" panose="02000503000000020004"/>
                <a:ea typeface="Helvetica Neue" panose="02000503000000020004" pitchFamily="2" charset="0"/>
                <a:cs typeface="Helvetica Neue" panose="02000503000000020004" pitchFamily="2" charset="0"/>
                <a:sym typeface="Helvetica Neue"/>
              </a:rPr>
              <a:t>Metcon</a:t>
            </a:r>
            <a:r>
              <a:rPr lang="en-US" altLang="zh-CN" sz="1200" b="0" dirty="0">
                <a:solidFill>
                  <a:schemeClr val="tx1"/>
                </a:solidFill>
                <a:latin typeface="Helvetica Neue" panose="02000503000000020004"/>
                <a:ea typeface="Helvetica Neue" panose="02000503000000020004" pitchFamily="2" charset="0"/>
                <a:cs typeface="Helvetica Neue" panose="02000503000000020004" pitchFamily="2" charset="0"/>
                <a:sym typeface="Helvetica Neue"/>
              </a:rPr>
              <a:t>, Momentum). High double-digit Revenue Growth of MW6 with G to E ST with ST unit growth over-indexed by Peg, Invincible &amp; Infinity as well as grow digital and key city share. Recommend bra/leggings inventory actions to maintain healthy status @ WOS 16 by end of FY23.</a:t>
            </a:r>
          </a:p>
          <a:p>
            <a:pPr marL="342900" indent="-342900" algn="l">
              <a:spcAft>
                <a:spcPts val="600"/>
              </a:spcAft>
              <a:buFont typeface="+mj-lt"/>
              <a:buAutoNum type="arabicPeriod"/>
            </a:pPr>
            <a:r>
              <a:rPr lang="en-US" altLang="zh-CN" sz="1200" b="0" dirty="0">
                <a:solidFill>
                  <a:schemeClr val="tx1"/>
                </a:solidFill>
                <a:latin typeface="Helvetica Neue" panose="02000503000000020004"/>
                <a:ea typeface="Helvetica Neue" panose="02000503000000020004" pitchFamily="2" charset="0"/>
                <a:cs typeface="Helvetica Neue" panose="02000503000000020004" pitchFamily="2" charset="0"/>
                <a:sym typeface="Helvetica Neue"/>
              </a:rPr>
              <a:t>Deliver Performance Apparel key franchises growth (Bra and Legging new construct, Nike One Top). 100% of perf. Apparel Rev Growth contribute by New launch Bra &amp; Leggings (Alate, Indy, Swoosh, Go, </a:t>
            </a:r>
            <a:r>
              <a:rPr lang="en-US" altLang="zh-CN" sz="1200" b="0" dirty="0" err="1">
                <a:solidFill>
                  <a:schemeClr val="tx1"/>
                </a:solidFill>
                <a:latin typeface="Helvetica Neue" panose="02000503000000020004"/>
                <a:ea typeface="Helvetica Neue" panose="02000503000000020004" pitchFamily="2" charset="0"/>
                <a:cs typeface="Helvetica Neue" panose="02000503000000020004" pitchFamily="2" charset="0"/>
                <a:sym typeface="Helvetica Neue"/>
              </a:rPr>
              <a:t>Zenvy</a:t>
            </a:r>
            <a:r>
              <a:rPr lang="en-US" altLang="zh-CN" sz="1200" b="0" dirty="0">
                <a:solidFill>
                  <a:schemeClr val="tx1"/>
                </a:solidFill>
                <a:latin typeface="Helvetica Neue" panose="02000503000000020004"/>
                <a:ea typeface="Helvetica Neue" panose="02000503000000020004" pitchFamily="2" charset="0"/>
                <a:cs typeface="Helvetica Neue" panose="02000503000000020004" pitchFamily="2" charset="0"/>
                <a:sym typeface="Helvetica Neue"/>
              </a:rPr>
              <a:t>) &amp; Nike One Top with G to E ST as well as grow digital and key city share. Recommend bra/leggings inventory actions to maintain healthy status @ WOS 16 by end of FY23.</a:t>
            </a:r>
          </a:p>
          <a:p>
            <a:pPr marL="342900" indent="-342900" algn="l">
              <a:spcAft>
                <a:spcPts val="600"/>
              </a:spcAft>
              <a:buFont typeface="+mj-lt"/>
              <a:buAutoNum type="arabicPeriod"/>
            </a:pPr>
            <a:r>
              <a:rPr lang="en-US" altLang="zh-CN" sz="1200" b="0" dirty="0">
                <a:solidFill>
                  <a:schemeClr val="tx1"/>
                </a:solidFill>
                <a:latin typeface="Helvetica Neue" panose="02000503000000020004"/>
                <a:ea typeface="Helvetica Neue" panose="02000503000000020004" pitchFamily="2" charset="0"/>
                <a:cs typeface="Helvetica Neue" panose="02000503000000020004" pitchFamily="2" charset="0"/>
                <a:sym typeface="Helvetica Neue"/>
              </a:rPr>
              <a:t>Deliver Dance Pack growth incl. Style Innovations (Novelty collection, </a:t>
            </a:r>
            <a:r>
              <a:rPr lang="en-US" altLang="zh-CN" sz="1200" b="0" dirty="0" err="1">
                <a:solidFill>
                  <a:schemeClr val="tx1"/>
                </a:solidFill>
                <a:latin typeface="Helvetica Neue" panose="02000503000000020004"/>
                <a:ea typeface="Helvetica Neue" panose="02000503000000020004" pitchFamily="2" charset="0"/>
                <a:cs typeface="Helvetica Neue" panose="02000503000000020004" pitchFamily="2" charset="0"/>
                <a:sym typeface="Helvetica Neue"/>
              </a:rPr>
              <a:t>Dancified</a:t>
            </a:r>
            <a:r>
              <a:rPr lang="en-US" altLang="zh-CN" sz="1200" b="0" dirty="0">
                <a:solidFill>
                  <a:schemeClr val="tx1"/>
                </a:solidFill>
                <a:latin typeface="Helvetica Neue" panose="02000503000000020004"/>
                <a:ea typeface="Helvetica Neue" panose="02000503000000020004" pitchFamily="2" charset="0"/>
                <a:cs typeface="Helvetica Neue" panose="02000503000000020004" pitchFamily="2" charset="0"/>
                <a:sym typeface="Helvetica Neue"/>
              </a:rPr>
              <a:t> key APP classifications) &amp; GEL co-creation pack. 8X REV Growth of Dance Pack key styles with G to E ST with ST.</a:t>
            </a:r>
            <a:endParaRPr lang="en-US" altLang="zh-CN" sz="1200" dirty="0">
              <a:solidFill>
                <a:schemeClr val="accent2"/>
              </a:solidFill>
              <a:latin typeface="Helvetica Neue" panose="02000503000000020004"/>
              <a:sym typeface="Helvetica Neue"/>
            </a:endParaRPr>
          </a:p>
          <a:p>
            <a:pPr algn="l">
              <a:spcAft>
                <a:spcPts val="600"/>
              </a:spcAft>
            </a:pPr>
            <a:r>
              <a:rPr lang="en-US" altLang="zh-CN" sz="1200" dirty="0">
                <a:solidFill>
                  <a:schemeClr val="accent2"/>
                </a:solidFill>
                <a:latin typeface="Helvetica Neue" panose="02000503000000020004"/>
                <a:sym typeface="Helvetica Neue"/>
              </a:rPr>
              <a:t>Advance market share across Running, Future Fitness and Street Dance (W CSR – Future of Fitness / Street Dance)</a:t>
            </a:r>
          </a:p>
          <a:p>
            <a:pPr marL="342900" indent="-342900" algn="l">
              <a:spcAft>
                <a:spcPts val="600"/>
              </a:spcAft>
              <a:buFont typeface="+mj-lt"/>
              <a:buAutoNum type="arabicPeriod"/>
            </a:pPr>
            <a:r>
              <a:rPr lang="en-US" altLang="zh-CN" sz="1200" b="0" dirty="0">
                <a:solidFill>
                  <a:schemeClr val="tx1"/>
                </a:solidFill>
                <a:latin typeface="Helvetica Neue" panose="02000503000000020004"/>
                <a:sym typeface="Helvetica Neue"/>
              </a:rPr>
              <a:t>Build clear Running MW6 product construct positioning and provide product marketing year round focus on MW6, especially Peg39 in FA22 and Peg40 launch in SU23.Build 365 engagement for Seg 2 consumers, on and offline, and scale during key running moments. Grow Running FTW market share in &gt;$100 zone (</a:t>
            </a:r>
            <a:r>
              <a:rPr lang="en-US" altLang="zh-CN" sz="1200" b="0" dirty="0" err="1">
                <a:solidFill>
                  <a:schemeClr val="tx1"/>
                </a:solidFill>
                <a:latin typeface="Helvetica Neue" panose="02000503000000020004"/>
                <a:sym typeface="Helvetica Neue"/>
              </a:rPr>
              <a:t>Tmall</a:t>
            </a:r>
            <a:r>
              <a:rPr lang="en-US" altLang="zh-CN" sz="1200" b="0" dirty="0">
                <a:solidFill>
                  <a:schemeClr val="tx1"/>
                </a:solidFill>
                <a:latin typeface="Helvetica Neue" panose="02000503000000020004"/>
                <a:sym typeface="Helvetica Neue"/>
              </a:rPr>
              <a:t> data), Social buzz of MW6 and key Running campaign.</a:t>
            </a:r>
          </a:p>
          <a:p>
            <a:pPr marL="342900" indent="-342900" algn="l">
              <a:spcAft>
                <a:spcPts val="600"/>
              </a:spcAft>
              <a:buFont typeface="+mj-lt"/>
              <a:buAutoNum type="arabicPeriod"/>
            </a:pPr>
            <a:r>
              <a:rPr lang="en-US" altLang="zh-CN" sz="1200" b="0" dirty="0">
                <a:solidFill>
                  <a:schemeClr val="tx1"/>
                </a:solidFill>
                <a:latin typeface="Helvetica Neue" panose="02000503000000020004"/>
                <a:sym typeface="Helvetica Neue"/>
              </a:rPr>
              <a:t>Launch Future of the Fitness in SP23 leading to IWD, expand our brand voice from achievement to joy, progression and wellness, build O2O Bra and Legging destination for her (400+ in Greater China), and product marketing for Bra &amp; legging innovations (Alate from FA22, Go &amp; </a:t>
            </a:r>
            <a:r>
              <a:rPr lang="en-US" altLang="zh-CN" sz="1200" b="0" dirty="0" err="1">
                <a:solidFill>
                  <a:schemeClr val="tx1"/>
                </a:solidFill>
                <a:latin typeface="Helvetica Neue" panose="02000503000000020004"/>
                <a:sym typeface="Helvetica Neue"/>
              </a:rPr>
              <a:t>Zenvy</a:t>
            </a:r>
            <a:r>
              <a:rPr lang="en-US" altLang="zh-CN" sz="1200" b="0" dirty="0">
                <a:solidFill>
                  <a:schemeClr val="tx1"/>
                </a:solidFill>
                <a:latin typeface="Helvetica Neue" panose="02000503000000020004"/>
                <a:sym typeface="Helvetica Neue"/>
              </a:rPr>
              <a:t> from SP23). Grow Bra &amp; Legging share (</a:t>
            </a:r>
            <a:r>
              <a:rPr lang="en-US" altLang="zh-CN" sz="1200" b="0" dirty="0" err="1">
                <a:solidFill>
                  <a:schemeClr val="tx1"/>
                </a:solidFill>
                <a:latin typeface="Helvetica Neue" panose="02000503000000020004"/>
                <a:sym typeface="Helvetica Neue"/>
              </a:rPr>
              <a:t>Tmall</a:t>
            </a:r>
            <a:r>
              <a:rPr lang="en-US" altLang="zh-CN" sz="1200" b="0" dirty="0">
                <a:solidFill>
                  <a:schemeClr val="tx1"/>
                </a:solidFill>
                <a:latin typeface="Helvetica Neue" panose="02000503000000020004"/>
                <a:sym typeface="Helvetica Neue"/>
              </a:rPr>
              <a:t> data), Social buzz of Alate, Go &amp; </a:t>
            </a:r>
            <a:r>
              <a:rPr lang="en-US" altLang="zh-CN" sz="1200" b="0" dirty="0" err="1">
                <a:solidFill>
                  <a:schemeClr val="tx1"/>
                </a:solidFill>
                <a:latin typeface="Helvetica Neue" panose="02000503000000020004"/>
                <a:sym typeface="Helvetica Neue"/>
              </a:rPr>
              <a:t>Zenvy</a:t>
            </a:r>
            <a:r>
              <a:rPr lang="en-US" altLang="zh-CN" sz="1200" b="0" dirty="0">
                <a:solidFill>
                  <a:schemeClr val="tx1"/>
                </a:solidFill>
                <a:latin typeface="Helvetica Neue" panose="02000503000000020004"/>
                <a:sym typeface="Helvetica Neue"/>
              </a:rPr>
              <a:t>, Momentum and key Future Fitness campaign.</a:t>
            </a:r>
          </a:p>
          <a:p>
            <a:pPr marL="342900" indent="-342900" algn="l">
              <a:spcAft>
                <a:spcPts val="600"/>
              </a:spcAft>
              <a:buFont typeface="+mj-lt"/>
              <a:buAutoNum type="arabicPeriod"/>
            </a:pPr>
            <a:r>
              <a:rPr lang="en-US" altLang="zh-CN" sz="1200" b="0" dirty="0">
                <a:solidFill>
                  <a:schemeClr val="tx1"/>
                </a:solidFill>
                <a:latin typeface="Helvetica Neue" panose="02000503000000020004"/>
                <a:sym typeface="Helvetica Neue"/>
              </a:rPr>
              <a:t>Amplify our Street Dance voice of athletes with Nike’s POV in SU23, focused on community co-creation on content, experience and gel product collection/insights. Pilot Nike </a:t>
            </a:r>
            <a:r>
              <a:rPr lang="en-US" altLang="zh-CN" sz="1200" b="0" dirty="0" err="1">
                <a:solidFill>
                  <a:schemeClr val="tx1"/>
                </a:solidFill>
                <a:latin typeface="Helvetica Neue" panose="02000503000000020004"/>
                <a:sym typeface="Helvetica Neue"/>
              </a:rPr>
              <a:t>Nike</a:t>
            </a:r>
            <a:r>
              <a:rPr lang="en-US" altLang="zh-CN" sz="1200" b="0" dirty="0">
                <a:solidFill>
                  <a:schemeClr val="tx1"/>
                </a:solidFill>
                <a:latin typeface="Helvetica Neue" panose="02000503000000020004"/>
                <a:sym typeface="Helvetica Neue"/>
              </a:rPr>
              <a:t> Street Dance program and scale 4K participants. Power up Street Dance Culture in Sneaker launch (1 high heat launch//Year) . Street Dance market share growth led by Dance Pack key styles - Bra/Jogger/Pullover/AF1/Dunk (</a:t>
            </a:r>
            <a:r>
              <a:rPr lang="en-US" altLang="zh-CN" sz="1200" b="0" dirty="0" err="1">
                <a:solidFill>
                  <a:schemeClr val="tx1"/>
                </a:solidFill>
                <a:latin typeface="Helvetica Neue" panose="02000503000000020004"/>
                <a:sym typeface="Helvetica Neue"/>
              </a:rPr>
              <a:t>Tmall</a:t>
            </a:r>
            <a:r>
              <a:rPr lang="en-US" altLang="zh-CN" sz="1200" b="0" dirty="0">
                <a:solidFill>
                  <a:schemeClr val="tx1"/>
                </a:solidFill>
                <a:latin typeface="Helvetica Neue" panose="02000503000000020004"/>
                <a:sym typeface="Helvetica Neue"/>
              </a:rPr>
              <a:t> data), elevate Social buzz of key Street Dance product.</a:t>
            </a:r>
          </a:p>
          <a:p>
            <a:pPr algn="l">
              <a:spcAft>
                <a:spcPts val="600"/>
              </a:spcAft>
            </a:pPr>
            <a:r>
              <a:rPr lang="en-US" altLang="zh-CN" sz="1200" dirty="0">
                <a:solidFill>
                  <a:srgbClr val="ED7D31"/>
                </a:solidFill>
                <a:latin typeface="Helvetica Neue" panose="02000503000000020004"/>
                <a:sym typeface="Helvetica Neue"/>
              </a:rPr>
              <a:t>Deploy FY23-25 W’s Marketplace Priorities And Deliver Year 1 Plan</a:t>
            </a:r>
          </a:p>
          <a:p>
            <a:pPr marL="342900" indent="-342900" algn="l">
              <a:spcAft>
                <a:spcPts val="600"/>
              </a:spcAft>
              <a:buFont typeface="+mj-lt"/>
              <a:buAutoNum type="arabicPeriod"/>
            </a:pPr>
            <a:r>
              <a:rPr lang="en-US" altLang="zh-CN" sz="1200" b="0" dirty="0">
                <a:solidFill>
                  <a:schemeClr val="tx1"/>
                </a:solidFill>
                <a:latin typeface="Helvetica Neue" panose="02000503000000020004"/>
                <a:sym typeface="Helvetica Neue"/>
              </a:rPr>
              <a:t>Monthly/Weekly E2E Tracking of the Priority Product Franchises (Bra/Legging/Nike One/Pullover/Jogger/MW6/Momentum/Free </a:t>
            </a:r>
            <a:r>
              <a:rPr lang="en-US" altLang="zh-CN" sz="1200" b="0" dirty="0" err="1">
                <a:solidFill>
                  <a:schemeClr val="tx1"/>
                </a:solidFill>
                <a:latin typeface="Helvetica Neue" panose="02000503000000020004"/>
                <a:sym typeface="Helvetica Neue"/>
              </a:rPr>
              <a:t>Metcon</a:t>
            </a:r>
            <a:r>
              <a:rPr lang="en-US" altLang="zh-CN" sz="1200" b="0" dirty="0">
                <a:solidFill>
                  <a:schemeClr val="tx1"/>
                </a:solidFill>
                <a:latin typeface="Helvetica Neue" panose="02000503000000020004"/>
                <a:sym typeface="Helvetica Neue"/>
              </a:rPr>
              <a:t>) and deliver E2E process of Franchise management; Intentionally manage a healthy portfolio and sustainable lifecycle for AF1, Dunk &amp; AM Scorpion in FY23</a:t>
            </a:r>
          </a:p>
          <a:p>
            <a:pPr marL="342900" indent="-342900" algn="l">
              <a:spcAft>
                <a:spcPts val="600"/>
              </a:spcAft>
              <a:buFont typeface="+mj-lt"/>
              <a:buAutoNum type="arabicPeriod"/>
            </a:pPr>
            <a:r>
              <a:rPr lang="en-US" altLang="zh-CN" sz="1200" b="0" dirty="0">
                <a:solidFill>
                  <a:schemeClr val="tx1"/>
                </a:solidFill>
                <a:latin typeface="Helvetica Neue" panose="02000503000000020004"/>
                <a:sym typeface="Helvetica Neue"/>
              </a:rPr>
              <a:t>Develop &amp; align women’s marketplace strategy and establish &amp; pilot Nike Fitness/Nike Style concept shift in FY23</a:t>
            </a:r>
          </a:p>
          <a:p>
            <a:pPr marL="342900" indent="-342900" algn="l">
              <a:spcAft>
                <a:spcPts val="600"/>
              </a:spcAft>
              <a:buFont typeface="+mj-lt"/>
              <a:buAutoNum type="arabicPeriod"/>
            </a:pPr>
            <a:r>
              <a:rPr lang="en-US" altLang="zh-CN" sz="1200" b="0" dirty="0">
                <a:solidFill>
                  <a:schemeClr val="tx1"/>
                </a:solidFill>
                <a:latin typeface="Helvetica Neue" panose="02000503000000020004"/>
                <a:sym typeface="Helvetica Neue"/>
              </a:rPr>
              <a:t>Complete &amp; align consumers engagement 3-year plan on Future of Fitness &amp; Street Dance (digital app, communities), work model with external partners &amp; FY23 roadmap</a:t>
            </a:r>
          </a:p>
        </p:txBody>
      </p:sp>
    </p:spTree>
    <p:extLst>
      <p:ext uri="{BB962C8B-B14F-4D97-AF65-F5344CB8AC3E}">
        <p14:creationId xmlns:p14="http://schemas.microsoft.com/office/powerpoint/2010/main" val="4050716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5EB7B01-5C42-49FB-85A5-BF9A3FC9AF56}"/>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Object 3" hidden="1">
                        <a:extLst>
                          <a:ext uri="{FF2B5EF4-FFF2-40B4-BE49-F238E27FC236}">
                            <a16:creationId xmlns:a16="http://schemas.microsoft.com/office/drawing/2014/main" id="{05EB7B01-5C42-49FB-85A5-BF9A3FC9AF5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969A6D1D-C9C5-4485-B343-F10C8521CE86}"/>
              </a:ext>
            </a:extLst>
          </p:cNvPr>
          <p:cNvSpPr>
            <a:spLocks noGrp="1"/>
          </p:cNvSpPr>
          <p:nvPr>
            <p:ph type="title"/>
          </p:nvPr>
        </p:nvSpPr>
        <p:spPr>
          <a:xfrm>
            <a:off x="264656" y="474341"/>
            <a:ext cx="11586420" cy="598766"/>
          </a:xfrm>
        </p:spPr>
        <p:txBody>
          <a:bodyPr vert="horz"/>
          <a:lstStyle/>
          <a:p>
            <a:pPr marL="0" lvl="0" indent="0" defTabSz="825500">
              <a:lnSpc>
                <a:spcPct val="100000"/>
              </a:lnSpc>
              <a:spcBef>
                <a:spcPts val="900"/>
              </a:spcBef>
              <a:buNone/>
              <a:defRPr/>
            </a:pPr>
            <a:r>
              <a:rPr lang="en-US" sz="1800" b="1" i="0" u="none" strike="noStrike" baseline="0">
                <a:latin typeface="HelveticaNeue-CondensedBold"/>
              </a:rPr>
              <a:t>GC KIDS FY23 OKR</a:t>
            </a:r>
            <a:endParaRPr lang="en-US" altLang="zh-CN" b="1" kern="0" dirty="0">
              <a:solidFill>
                <a:srgbClr val="000000"/>
              </a:solidFill>
              <a:latin typeface="Helvetica Neue"/>
              <a:ea typeface="Helvetica Neue"/>
              <a:cs typeface="Helvetica Neue"/>
              <a:sym typeface="Helvetica Neue"/>
            </a:endParaRPr>
          </a:p>
        </p:txBody>
      </p:sp>
      <p:sp>
        <p:nvSpPr>
          <p:cNvPr id="57" name="April">
            <a:extLst>
              <a:ext uri="{FF2B5EF4-FFF2-40B4-BE49-F238E27FC236}">
                <a16:creationId xmlns:a16="http://schemas.microsoft.com/office/drawing/2014/main" id="{99CF0C57-67F4-4665-A40A-205433861234}"/>
              </a:ext>
            </a:extLst>
          </p:cNvPr>
          <p:cNvSpPr txBox="1"/>
          <p:nvPr/>
        </p:nvSpPr>
        <p:spPr>
          <a:xfrm>
            <a:off x="264656" y="874454"/>
            <a:ext cx="11274733" cy="3631763"/>
          </a:xfrm>
          <a:prstGeom prst="rect">
            <a:avLst/>
          </a:prstGeom>
          <a:noFill/>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rtlCol="0">
            <a:spAutoFit/>
          </a:bodyPr>
          <a:lstStyle>
            <a:defPPr>
              <a:defRPr lang="en-US"/>
            </a:defPPr>
            <a:lvl1pPr algn="ctr">
              <a:defRPr sz="1400" b="1">
                <a:solidFill>
                  <a:srgbClr val="F86422"/>
                </a:solidFill>
              </a:defRPr>
            </a:lvl1pPr>
          </a:lstStyle>
          <a:p>
            <a:pPr algn="l">
              <a:spcAft>
                <a:spcPts val="600"/>
              </a:spcAft>
            </a:pPr>
            <a:r>
              <a:rPr lang="en-US" altLang="zh-CN" sz="1200" dirty="0">
                <a:solidFill>
                  <a:srgbClr val="ED7D31"/>
                </a:solidFill>
                <a:latin typeface="Helvetica Neue" panose="02000503000000020004"/>
              </a:rPr>
              <a:t>Realize healthy growth and achieve ultimate resurgence</a:t>
            </a:r>
          </a:p>
          <a:p>
            <a:pPr marL="228600" indent="-228600" algn="l">
              <a:spcAft>
                <a:spcPts val="600"/>
              </a:spcAft>
              <a:buAutoNum type="arabicPeriod"/>
            </a:pPr>
            <a:r>
              <a:rPr lang="en-US" altLang="zh-CN" sz="1200" b="0" dirty="0">
                <a:solidFill>
                  <a:schemeClr val="tx1"/>
                </a:solidFill>
                <a:latin typeface="Helvetica Neue" panose="02000503000000020004"/>
                <a:sym typeface="Helvetica Neue"/>
              </a:rPr>
              <a:t>Delivery inventory target focusing on kids key franchises (GC &amp; Kids key franchises WOH target)</a:t>
            </a:r>
          </a:p>
          <a:p>
            <a:pPr marL="228600" indent="-228600" algn="l">
              <a:spcAft>
                <a:spcPts val="600"/>
              </a:spcAft>
              <a:buAutoNum type="arabicPeriod"/>
            </a:pPr>
            <a:r>
              <a:rPr lang="en-US" altLang="zh-CN" sz="1200" b="0" dirty="0">
                <a:solidFill>
                  <a:schemeClr val="tx1"/>
                </a:solidFill>
                <a:latin typeface="Helvetica Neue" panose="02000503000000020004"/>
                <a:sym typeface="Helvetica Neue"/>
              </a:rPr>
              <a:t>Deliver key sport dimensions’ FTW &amp; AP leading growth driven by innovation &amp; performance franchises including RN: Omni, Zoom Arcadia; BB: Hustle D, Ja; </a:t>
            </a:r>
            <a:r>
              <a:rPr lang="en-US" altLang="zh-CN" sz="1200" b="0" dirty="0" err="1">
                <a:solidFill>
                  <a:schemeClr val="tx1"/>
                </a:solidFill>
                <a:latin typeface="Helvetica Neue" panose="02000503000000020004"/>
                <a:sym typeface="Helvetica Neue"/>
              </a:rPr>
              <a:t>Dancified</a:t>
            </a:r>
            <a:r>
              <a:rPr lang="en-US" altLang="zh-CN" sz="1200" b="0" dirty="0">
                <a:solidFill>
                  <a:schemeClr val="tx1"/>
                </a:solidFill>
                <a:latin typeface="Helvetica Neue" panose="02000503000000020004"/>
                <a:sym typeface="Helvetica Neue"/>
              </a:rPr>
              <a:t> AF1/Dunk; Performance Apparel (DD% growth, G </a:t>
            </a:r>
            <a:r>
              <a:rPr lang="en-US" altLang="zh-CN" sz="1200" b="0" dirty="0" err="1">
                <a:solidFill>
                  <a:schemeClr val="tx1"/>
                </a:solidFill>
                <a:latin typeface="Helvetica Neue" panose="02000503000000020004"/>
                <a:sym typeface="Helvetica Neue"/>
              </a:rPr>
              <a:t>iST</a:t>
            </a:r>
            <a:r>
              <a:rPr lang="en-US" altLang="zh-CN" sz="1200" b="0" dirty="0">
                <a:solidFill>
                  <a:schemeClr val="tx1"/>
                </a:solidFill>
                <a:latin typeface="Helvetica Neue" panose="02000503000000020004"/>
                <a:sym typeface="Helvetica Neue"/>
              </a:rPr>
              <a:t>/FPR)</a:t>
            </a:r>
          </a:p>
          <a:p>
            <a:pPr algn="l">
              <a:spcAft>
                <a:spcPts val="600"/>
              </a:spcAft>
            </a:pPr>
            <a:r>
              <a:rPr lang="en-US" altLang="zh-CN" sz="1200" dirty="0">
                <a:solidFill>
                  <a:schemeClr val="accent2"/>
                </a:solidFill>
                <a:latin typeface="Helvetica Neue" panose="02000503000000020004"/>
                <a:sym typeface="Helvetica Neue"/>
              </a:rPr>
              <a:t>Advance market share in kids sport dimension focusing on running/playing, basketball, and street dance</a:t>
            </a:r>
          </a:p>
          <a:p>
            <a:pPr marL="228600" indent="-228600" algn="l">
              <a:spcAft>
                <a:spcPts val="600"/>
              </a:spcAft>
              <a:buAutoNum type="arabicPeriod"/>
            </a:pPr>
            <a:r>
              <a:rPr lang="en-US" altLang="zh-CN" sz="1200" b="0" dirty="0">
                <a:solidFill>
                  <a:schemeClr val="tx1"/>
                </a:solidFill>
                <a:latin typeface="Helvetica Neue" panose="02000503000000020004"/>
                <a:sym typeface="Helvetica Neue"/>
              </a:rPr>
              <a:t>Complete &amp; align 3-year GC kids-right product strategy in each focused sport dimension and develop share-win kids apparel strategy, deliver strong seasonal plans &amp; execution results in GEO &amp; Global Cities (FY23 &amp; FY24 on) to advance share gain (market share% interim KPIs: share @TMALL, social buzz of identified innovation including BTS campaign, Ease/RN/BB/Dance models and Performance Ap key classifications/packs)</a:t>
            </a:r>
          </a:p>
          <a:p>
            <a:pPr marL="228600" indent="-228600" algn="l">
              <a:spcAft>
                <a:spcPts val="600"/>
              </a:spcAft>
              <a:buAutoNum type="arabicPeriod"/>
            </a:pPr>
            <a:r>
              <a:rPr lang="en-US" altLang="zh-CN" sz="1200" b="0" dirty="0">
                <a:solidFill>
                  <a:schemeClr val="tx1"/>
                </a:solidFill>
                <a:latin typeface="Helvetica Neue" panose="02000503000000020004"/>
                <a:sym typeface="Helvetica Neue"/>
              </a:rPr>
              <a:t>Build product marketing capability and process in Kids team with Geo &amp; Global across functions for kid-right innovations/key styles, pilot from SP/SU23 (identified innovation/key style/SKU conversion rate increase @NDDC)</a:t>
            </a:r>
          </a:p>
          <a:p>
            <a:pPr marL="228600" indent="-228600" algn="l">
              <a:spcAft>
                <a:spcPts val="600"/>
              </a:spcAft>
              <a:buAutoNum type="arabicPeriod"/>
            </a:pPr>
            <a:r>
              <a:rPr lang="en-US" altLang="zh-CN" sz="1200" b="0" dirty="0">
                <a:solidFill>
                  <a:schemeClr val="tx1"/>
                </a:solidFill>
                <a:latin typeface="Helvetica Neue" panose="02000503000000020004"/>
                <a:sym typeface="Helvetica Neue"/>
              </a:rPr>
              <a:t>Develop Kids Basketball 3yr plan and activate the E2E execution from Q2 (E2E plan for FY24 market share% growth)</a:t>
            </a:r>
          </a:p>
          <a:p>
            <a:pPr algn="l">
              <a:spcAft>
                <a:spcPts val="600"/>
              </a:spcAft>
            </a:pPr>
            <a:r>
              <a:rPr lang="en-US" altLang="zh-CN" sz="1200" dirty="0">
                <a:solidFill>
                  <a:srgbClr val="ED7D31"/>
                </a:solidFill>
                <a:latin typeface="Helvetica Neue" panose="02000503000000020004"/>
                <a:sym typeface="Helvetica Neue"/>
              </a:rPr>
              <a:t>Innovate to lead &amp; shape the future of kids sports &amp; marketplace</a:t>
            </a:r>
          </a:p>
          <a:p>
            <a:pPr marL="228600" indent="-228600" algn="l">
              <a:spcAft>
                <a:spcPts val="600"/>
              </a:spcAft>
              <a:buAutoNum type="arabicPeriod"/>
            </a:pPr>
            <a:r>
              <a:rPr lang="en-US" altLang="zh-CN" sz="1200" b="0" dirty="0">
                <a:solidFill>
                  <a:schemeClr val="tx1"/>
                </a:solidFill>
                <a:latin typeface="Helvetica Neue" panose="02000503000000020004"/>
                <a:sym typeface="Helvetica Neue"/>
              </a:rPr>
              <a:t>Complete &amp; align 3-year Play LTCC strategy focusing on Innovation (Ease, RN/BB/Dance, dry fit) and BTS, deliver year1 execution (LTCC &amp; BTS target)</a:t>
            </a:r>
          </a:p>
          <a:p>
            <a:pPr marL="228600" indent="-228600" algn="l">
              <a:spcAft>
                <a:spcPts val="600"/>
              </a:spcAft>
              <a:buAutoNum type="arabicPeriod"/>
            </a:pPr>
            <a:r>
              <a:rPr lang="en-US" altLang="zh-CN" sz="1200" b="0" dirty="0">
                <a:solidFill>
                  <a:schemeClr val="tx1"/>
                </a:solidFill>
                <a:latin typeface="Helvetica Neue" panose="02000503000000020004"/>
                <a:sym typeface="Helvetica Neue"/>
              </a:rPr>
              <a:t>Complete kids L1 concept and develop MP2025 B&amp;M strategy (fleet) and digital engagement (social &amp; O2O) strategy via partnering with ONM</a:t>
            </a:r>
          </a:p>
          <a:p>
            <a:pPr marL="228600" indent="-228600" algn="l">
              <a:spcAft>
                <a:spcPts val="600"/>
              </a:spcAft>
              <a:buAutoNum type="arabicPeriod"/>
            </a:pPr>
            <a:r>
              <a:rPr lang="en-US" altLang="zh-CN" sz="1200" b="0" dirty="0">
                <a:solidFill>
                  <a:schemeClr val="tx1"/>
                </a:solidFill>
                <a:latin typeface="Helvetica Neue" panose="02000503000000020004"/>
                <a:sym typeface="Helvetica Neue"/>
              </a:rPr>
              <a:t>Leverage GC kids segmentation &amp; other insight work to build up team capability, incubate future of kids sport (product, brand, and retail/experience)</a:t>
            </a:r>
          </a:p>
        </p:txBody>
      </p:sp>
      <p:sp>
        <p:nvSpPr>
          <p:cNvPr id="5" name="Title 2">
            <a:extLst>
              <a:ext uri="{FF2B5EF4-FFF2-40B4-BE49-F238E27FC236}">
                <a16:creationId xmlns:a16="http://schemas.microsoft.com/office/drawing/2014/main" id="{1C2925DC-E93B-4E65-BC39-E0F7E3C220CF}"/>
              </a:ext>
            </a:extLst>
          </p:cNvPr>
          <p:cNvSpPr txBox="1">
            <a:spLocks/>
          </p:cNvSpPr>
          <p:nvPr/>
        </p:nvSpPr>
        <p:spPr>
          <a:xfrm>
            <a:off x="264656" y="4688378"/>
            <a:ext cx="11586420" cy="598766"/>
          </a:xfrm>
          <a:prstGeom prst="rect">
            <a:avLst/>
          </a:prstGeom>
        </p:spPr>
        <p:txBody>
          <a:bodyPr vert="horz"/>
          <a:lstStyle>
            <a:lvl1pPr algn="l" defTabSz="914400" rtl="0" eaLnBrk="1" latinLnBrk="0" hangingPunct="1">
              <a:lnSpc>
                <a:spcPct val="90000"/>
              </a:lnSpc>
              <a:spcBef>
                <a:spcPct val="0"/>
              </a:spcBef>
              <a:buNone/>
              <a:defRPr sz="2000" b="1" kern="1200">
                <a:solidFill>
                  <a:schemeClr val="tx1"/>
                </a:solidFill>
                <a:latin typeface="+mj-lt"/>
                <a:ea typeface="+mj-ea"/>
                <a:cs typeface="+mj-cs"/>
              </a:defRPr>
            </a:lvl1pPr>
          </a:lstStyle>
          <a:p>
            <a:pPr defTabSz="825500">
              <a:lnSpc>
                <a:spcPct val="100000"/>
              </a:lnSpc>
              <a:spcBef>
                <a:spcPts val="900"/>
              </a:spcBef>
              <a:defRPr/>
            </a:pPr>
            <a:r>
              <a:rPr lang="pl-PL" sz="1800" b="1" i="0" u="none" strike="noStrike" baseline="0" dirty="0">
                <a:latin typeface="HelveticaNeue-CondensedBold"/>
              </a:rPr>
              <a:t>GC TS&amp;L FY23 OKR</a:t>
            </a:r>
            <a:endParaRPr lang="en-US" altLang="zh-CN" kern="0" dirty="0">
              <a:solidFill>
                <a:srgbClr val="000000"/>
              </a:solidFill>
              <a:latin typeface="Helvetica Neue"/>
              <a:ea typeface="Helvetica Neue"/>
              <a:cs typeface="Helvetica Neue"/>
              <a:sym typeface="Helvetica Neue"/>
            </a:endParaRPr>
          </a:p>
        </p:txBody>
      </p:sp>
      <p:sp>
        <p:nvSpPr>
          <p:cNvPr id="6" name="April">
            <a:extLst>
              <a:ext uri="{FF2B5EF4-FFF2-40B4-BE49-F238E27FC236}">
                <a16:creationId xmlns:a16="http://schemas.microsoft.com/office/drawing/2014/main" id="{7B0912B1-DEF9-498B-B527-5BCE02966AAB}"/>
              </a:ext>
            </a:extLst>
          </p:cNvPr>
          <p:cNvSpPr txBox="1"/>
          <p:nvPr/>
        </p:nvSpPr>
        <p:spPr>
          <a:xfrm>
            <a:off x="264656" y="5025242"/>
            <a:ext cx="11274733" cy="1246495"/>
          </a:xfrm>
          <a:prstGeom prst="rect">
            <a:avLst/>
          </a:prstGeom>
          <a:noFill/>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rtlCol="0">
            <a:spAutoFit/>
          </a:bodyPr>
          <a:lstStyle>
            <a:defPPr>
              <a:defRPr lang="en-US"/>
            </a:defPPr>
            <a:lvl1pPr algn="ctr">
              <a:defRPr sz="1400" b="1">
                <a:solidFill>
                  <a:srgbClr val="F86422"/>
                </a:solidFill>
              </a:defRPr>
            </a:lvl1pPr>
          </a:lstStyle>
          <a:p>
            <a:pPr algn="l">
              <a:spcAft>
                <a:spcPts val="600"/>
              </a:spcAft>
            </a:pPr>
            <a:r>
              <a:rPr lang="en-US" altLang="zh-CN" sz="1200" dirty="0">
                <a:solidFill>
                  <a:srgbClr val="ED7D31"/>
                </a:solidFill>
                <a:latin typeface="Helvetica Neue" panose="02000503000000020004"/>
              </a:rPr>
              <a:t>Innovate to lead &amp; shape the future of team sports &amp; licensed business</a:t>
            </a:r>
          </a:p>
          <a:p>
            <a:pPr marL="228600" indent="-228600" algn="l">
              <a:spcAft>
                <a:spcPts val="600"/>
              </a:spcAft>
              <a:buAutoNum type="arabicPeriod"/>
            </a:pPr>
            <a:r>
              <a:rPr lang="en-US" altLang="zh-CN" sz="1200" b="0" dirty="0">
                <a:solidFill>
                  <a:schemeClr val="tx1"/>
                </a:solidFill>
                <a:latin typeface="Helvetica Neue" panose="02000503000000020004"/>
                <a:sym typeface="Helvetica Neue"/>
              </a:rPr>
              <a:t>Complete and align team sport &amp; licensed biz strategy 3-year roadmap with GEO and Global</a:t>
            </a:r>
          </a:p>
          <a:p>
            <a:pPr marL="228600" indent="-228600" algn="l">
              <a:spcAft>
                <a:spcPts val="600"/>
              </a:spcAft>
              <a:buAutoNum type="arabicPeriod"/>
            </a:pPr>
            <a:r>
              <a:rPr lang="en-US" altLang="zh-CN" sz="1200" b="0" dirty="0">
                <a:solidFill>
                  <a:schemeClr val="tx1"/>
                </a:solidFill>
                <a:latin typeface="Helvetica Neue" panose="02000503000000020004"/>
                <a:sym typeface="Helvetica Neue"/>
              </a:rPr>
              <a:t>Test &amp; learn grassroots of consumer journey-supply &amp; operation-GTM thru Minimal Variable Product &amp; partnership starting from basketball /high schools leveraging CHBL assets and connections</a:t>
            </a:r>
          </a:p>
          <a:p>
            <a:pPr marL="228600" indent="-228600" algn="l">
              <a:spcAft>
                <a:spcPts val="600"/>
              </a:spcAft>
              <a:buAutoNum type="arabicPeriod"/>
            </a:pPr>
            <a:r>
              <a:rPr lang="en-US" altLang="zh-CN" sz="1200" b="0" dirty="0">
                <a:solidFill>
                  <a:schemeClr val="tx1"/>
                </a:solidFill>
                <a:latin typeface="Helvetica Neue" panose="02000503000000020004"/>
                <a:sym typeface="Helvetica Neue"/>
              </a:rPr>
              <a:t>Deliver elites promo (CSL SP24) commitment via new GSA-ZELUS partnership model</a:t>
            </a:r>
          </a:p>
        </p:txBody>
      </p:sp>
    </p:spTree>
    <p:extLst>
      <p:ext uri="{BB962C8B-B14F-4D97-AF65-F5344CB8AC3E}">
        <p14:creationId xmlns:p14="http://schemas.microsoft.com/office/powerpoint/2010/main" val="3581714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5EB7B01-5C42-49FB-85A5-BF9A3FC9AF56}"/>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Object 3" hidden="1">
                        <a:extLst>
                          <a:ext uri="{FF2B5EF4-FFF2-40B4-BE49-F238E27FC236}">
                            <a16:creationId xmlns:a16="http://schemas.microsoft.com/office/drawing/2014/main" id="{05EB7B01-5C42-49FB-85A5-BF9A3FC9AF5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969A6D1D-C9C5-4485-B343-F10C8521CE86}"/>
              </a:ext>
            </a:extLst>
          </p:cNvPr>
          <p:cNvSpPr>
            <a:spLocks noGrp="1"/>
          </p:cNvSpPr>
          <p:nvPr>
            <p:ph type="title"/>
          </p:nvPr>
        </p:nvSpPr>
        <p:spPr>
          <a:xfrm>
            <a:off x="264656" y="474341"/>
            <a:ext cx="11586420" cy="598766"/>
          </a:xfrm>
        </p:spPr>
        <p:txBody>
          <a:bodyPr vert="horz"/>
          <a:lstStyle/>
          <a:p>
            <a:pPr marL="0" lvl="0" indent="0" defTabSz="825500">
              <a:lnSpc>
                <a:spcPct val="100000"/>
              </a:lnSpc>
              <a:spcBef>
                <a:spcPts val="900"/>
              </a:spcBef>
              <a:buNone/>
              <a:defRPr/>
            </a:pPr>
            <a:r>
              <a:rPr lang="en-US" altLang="zh-CN" dirty="0">
                <a:latin typeface="HELVETICA NEUE CONDENSED" panose="02000503000000020004" pitchFamily="2" charset="0"/>
                <a:ea typeface="HELVETICA NEUE CONDENSED" panose="02000503000000020004" pitchFamily="2" charset="0"/>
                <a:cs typeface="HELVETICA NEUE CONDENSED" panose="02000503000000020004" pitchFamily="2" charset="0"/>
              </a:rPr>
              <a:t>GC</a:t>
            </a:r>
            <a:r>
              <a:rPr lang="zh-CN" altLang="en-US" dirty="0">
                <a:latin typeface="HELVETICA NEUE CONDENSED" panose="02000503000000020004" pitchFamily="2" charset="0"/>
                <a:cs typeface="HELVETICA NEUE CONDENSED" panose="02000503000000020004" pitchFamily="2" charset="0"/>
              </a:rPr>
              <a:t> </a:t>
            </a:r>
            <a:r>
              <a:rPr lang="en-US" altLang="zh-CN" dirty="0">
                <a:latin typeface="HELVETICA NEUE CONDENSED" panose="02000503000000020004" pitchFamily="2" charset="0"/>
                <a:cs typeface="HELVETICA NEUE CONDENSED" panose="02000503000000020004" pitchFamily="2" charset="0"/>
              </a:rPr>
              <a:t>Marketing </a:t>
            </a:r>
            <a:r>
              <a:rPr lang="en-US" altLang="zh-CN" dirty="0">
                <a:latin typeface="HELVETICA NEUE CONDENSED" panose="02000503000000020004" pitchFamily="2" charset="0"/>
                <a:ea typeface="HELVETICA NEUE CONDENSED" panose="02000503000000020004" pitchFamily="2" charset="0"/>
                <a:cs typeface="HELVETICA NEUE CONDENSED" panose="02000503000000020004" pitchFamily="2" charset="0"/>
              </a:rPr>
              <a:t>FY23 OKR</a:t>
            </a:r>
            <a:endParaRPr lang="en-US" altLang="zh-CN" b="1" kern="0" dirty="0">
              <a:solidFill>
                <a:srgbClr val="000000"/>
              </a:solidFill>
              <a:latin typeface="Helvetica Neue"/>
              <a:ea typeface="Helvetica Neue"/>
              <a:cs typeface="Helvetica Neue"/>
              <a:sym typeface="Helvetica Neue"/>
            </a:endParaRPr>
          </a:p>
        </p:txBody>
      </p:sp>
      <p:sp>
        <p:nvSpPr>
          <p:cNvPr id="5" name="April">
            <a:extLst>
              <a:ext uri="{FF2B5EF4-FFF2-40B4-BE49-F238E27FC236}">
                <a16:creationId xmlns:a16="http://schemas.microsoft.com/office/drawing/2014/main" id="{2A81E2CB-C4B0-4535-8D22-525D9B2A40E9}"/>
              </a:ext>
            </a:extLst>
          </p:cNvPr>
          <p:cNvSpPr txBox="1"/>
          <p:nvPr/>
        </p:nvSpPr>
        <p:spPr>
          <a:xfrm>
            <a:off x="264656" y="841156"/>
            <a:ext cx="11662688" cy="5555367"/>
          </a:xfrm>
          <a:prstGeom prst="rect">
            <a:avLst/>
          </a:prstGeom>
          <a:noFill/>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rtlCol="0">
            <a:spAutoFit/>
          </a:bodyPr>
          <a:lstStyle>
            <a:defPPr>
              <a:defRPr lang="en-US"/>
            </a:defPPr>
            <a:lvl1pPr algn="ctr">
              <a:defRPr sz="1400" b="1">
                <a:solidFill>
                  <a:srgbClr val="F86422"/>
                </a:solidFill>
              </a:defRPr>
            </a:lvl1pPr>
          </a:lstStyle>
          <a:p>
            <a:pPr algn="l">
              <a:spcBef>
                <a:spcPts val="300"/>
              </a:spcBef>
              <a:spcAft>
                <a:spcPts val="300"/>
              </a:spcAft>
            </a:pPr>
            <a:endParaRPr lang="en-US" altLang="zh-CN" dirty="0">
              <a:latin typeface="Helvetica Neue" panose="02000503000000020004" pitchFamily="2" charset="0"/>
              <a:ea typeface="Helvetica Neue" panose="02000503000000020004" pitchFamily="2" charset="0"/>
              <a:cs typeface="Helvetica Neue" panose="02000503000000020004" pitchFamily="2" charset="0"/>
              <a:sym typeface="Helvetica Neue"/>
            </a:endParaRPr>
          </a:p>
          <a:p>
            <a:pPr algn="l">
              <a:spcBef>
                <a:spcPts val="300"/>
              </a:spcBef>
              <a:spcAft>
                <a:spcPts val="300"/>
              </a:spcAft>
            </a:pPr>
            <a:r>
              <a:rPr lang="en-US" altLang="zh-CN" dirty="0">
                <a:latin typeface="Helvetica Neue" panose="02000503000000020004" pitchFamily="2" charset="0"/>
                <a:ea typeface="Helvetica Neue" panose="02000503000000020004" pitchFamily="2" charset="0"/>
                <a:cs typeface="Helvetica Neue" panose="02000503000000020004" pitchFamily="2" charset="0"/>
                <a:sym typeface="Helvetica Neue"/>
              </a:rPr>
              <a:t>Reclaim Nike Brand Leadership position and in key sports</a:t>
            </a:r>
            <a:endParaRPr lang="en-US"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endParaRPr>
          </a:p>
          <a:p>
            <a:pPr marL="342900" indent="-342900" algn="l">
              <a:spcBef>
                <a:spcPts val="300"/>
              </a:spcBef>
              <a:spcAft>
                <a:spcPts val="300"/>
              </a:spcAft>
              <a:buFont typeface="+mj-lt"/>
              <a:buAutoNum type="arabicPeriod"/>
            </a:pPr>
            <a:r>
              <a:rPr lang="en-US"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Fully restore brand strength and volume/value of brand buzz to pre-BCI level.</a:t>
            </a:r>
            <a:r>
              <a:rPr lang="zh-CN" altLang="en-US"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  </a:t>
            </a:r>
            <a:r>
              <a:rPr lang="en-US" altLang="zh-CN"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Keep leading positions on BSM across </a:t>
            </a:r>
            <a:r>
              <a:rPr lang="en-US" altLang="zh-CN" b="0" dirty="0" err="1">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mens</a:t>
            </a:r>
            <a:r>
              <a:rPr lang="en-US" altLang="zh-CN"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 </a:t>
            </a:r>
            <a:r>
              <a:rPr lang="en-US" altLang="zh-CN" b="0" dirty="0" err="1">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womens</a:t>
            </a:r>
            <a:r>
              <a:rPr lang="en-US" altLang="zh-CN"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 teens and young adults in China, Beijing and Shanghai.  Advance on Social Buzz Tracking. </a:t>
            </a:r>
            <a:endParaRPr lang="en-US"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endParaRPr>
          </a:p>
          <a:p>
            <a:pPr marL="342900" indent="-342900" algn="l">
              <a:spcBef>
                <a:spcPts val="300"/>
              </a:spcBef>
              <a:spcAft>
                <a:spcPts val="300"/>
              </a:spcAft>
              <a:buFont typeface="+mj-lt"/>
              <a:buAutoNum type="arabicPeriod"/>
            </a:pPr>
            <a:r>
              <a:rPr lang="en-US"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Strengthen leadership position on running and basketball through market share tracking, </a:t>
            </a:r>
            <a:r>
              <a:rPr lang="en-US" b="0" dirty="0" err="1">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Tmall</a:t>
            </a:r>
            <a:r>
              <a:rPr lang="en-US"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 sharing tracking and Sport Dimension highlight tracking via social buzz. </a:t>
            </a:r>
          </a:p>
          <a:p>
            <a:pPr marL="342900" indent="-342900" algn="l">
              <a:spcBef>
                <a:spcPts val="300"/>
              </a:spcBef>
              <a:spcAft>
                <a:spcPts val="300"/>
              </a:spcAft>
              <a:buFont typeface="+mj-lt"/>
              <a:buAutoNum type="arabicPeriod"/>
            </a:pPr>
            <a:r>
              <a:rPr lang="en-US"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Advance on fitness and street through market share tracking, </a:t>
            </a:r>
            <a:r>
              <a:rPr lang="en-US" b="0" dirty="0" err="1">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Tmall</a:t>
            </a:r>
            <a:r>
              <a:rPr lang="en-US"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 sharing tracking and Sport Dimension highlight tracking via social buzz. </a:t>
            </a:r>
          </a:p>
          <a:p>
            <a:pPr algn="l">
              <a:spcBef>
                <a:spcPts val="300"/>
              </a:spcBef>
              <a:spcAft>
                <a:spcPts val="300"/>
              </a:spcAft>
            </a:pPr>
            <a:endParaRPr lang="en-US" altLang="zh-CN" dirty="0">
              <a:latin typeface="Helvetica Neue" panose="02000503000000020004" pitchFamily="2" charset="0"/>
              <a:ea typeface="Helvetica Neue" panose="02000503000000020004" pitchFamily="2" charset="0"/>
              <a:cs typeface="Helvetica Neue" panose="02000503000000020004" pitchFamily="2" charset="0"/>
              <a:sym typeface="Helvetica Neue"/>
            </a:endParaRPr>
          </a:p>
          <a:p>
            <a:pPr algn="l">
              <a:spcBef>
                <a:spcPts val="300"/>
              </a:spcBef>
              <a:spcAft>
                <a:spcPts val="300"/>
              </a:spcAft>
            </a:pPr>
            <a:r>
              <a:rPr lang="en-US" altLang="zh-CN" dirty="0">
                <a:latin typeface="Helvetica Neue" panose="02000503000000020004" pitchFamily="2" charset="0"/>
                <a:ea typeface="Helvetica Neue" panose="02000503000000020004" pitchFamily="2" charset="0"/>
                <a:cs typeface="Helvetica Neue" panose="02000503000000020004" pitchFamily="2" charset="0"/>
                <a:sym typeface="Helvetica Neue"/>
              </a:rPr>
              <a:t>Strengthen business growth and marketplace transformation</a:t>
            </a:r>
          </a:p>
          <a:p>
            <a:pPr marL="342900" indent="-342900" algn="l">
              <a:spcBef>
                <a:spcPts val="300"/>
              </a:spcBef>
              <a:spcAft>
                <a:spcPts val="300"/>
              </a:spcAft>
              <a:buFont typeface="+mj-lt"/>
              <a:buAutoNum type="arabicPeriod"/>
            </a:pPr>
            <a:r>
              <a:rPr lang="en-US"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Supercharge consumer engagement through digital platforms. </a:t>
            </a:r>
            <a:r>
              <a:rPr lang="en-US"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Accelerate new member recruitment through seasonal and daily marketing and member programs (17m new member, +20%), </a:t>
            </a:r>
            <a:endParaRPr lang="en-US"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endParaRPr>
          </a:p>
          <a:p>
            <a:pPr marL="342900" indent="-342900" algn="l">
              <a:spcBef>
                <a:spcPts val="300"/>
              </a:spcBef>
              <a:spcAft>
                <a:spcPts val="300"/>
              </a:spcAft>
              <a:buFont typeface="+mj-lt"/>
              <a:buAutoNum type="arabicPeriod"/>
            </a:pPr>
            <a:r>
              <a:rPr lang="en-US"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Refresh social strategy to align with social buzz and key sport dimension focus.  Explore new opportunities through ONM 2.0.</a:t>
            </a:r>
          </a:p>
          <a:p>
            <a:pPr marL="342900" indent="-342900" algn="l">
              <a:spcBef>
                <a:spcPts val="300"/>
              </a:spcBef>
              <a:spcAft>
                <a:spcPts val="300"/>
              </a:spcAft>
              <a:buFont typeface="+mj-lt"/>
              <a:buAutoNum type="arabicPeriod"/>
            </a:pPr>
            <a:r>
              <a:rPr lang="en-US"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Support retail concept door transformation.  365 capabilities with proven uplift to consumer engagement and business. </a:t>
            </a:r>
            <a:endParaRPr lang="en-US" altLang="zh-CN" dirty="0">
              <a:latin typeface="Helvetica Neue" panose="02000503000000020004" pitchFamily="2" charset="0"/>
              <a:ea typeface="Helvetica Neue" panose="02000503000000020004" pitchFamily="2" charset="0"/>
              <a:cs typeface="Helvetica Neue" panose="02000503000000020004" pitchFamily="2" charset="0"/>
              <a:sym typeface="Helvetica Neue"/>
            </a:endParaRPr>
          </a:p>
          <a:p>
            <a:pPr algn="l">
              <a:spcBef>
                <a:spcPts val="300"/>
              </a:spcBef>
              <a:spcAft>
                <a:spcPts val="300"/>
              </a:spcAft>
            </a:pPr>
            <a:endParaRPr lang="en-US" altLang="zh-CN" dirty="0">
              <a:latin typeface="Helvetica Neue" panose="02000503000000020004" pitchFamily="2" charset="0"/>
              <a:ea typeface="Helvetica Neue" panose="02000503000000020004" pitchFamily="2" charset="0"/>
              <a:cs typeface="Helvetica Neue" panose="02000503000000020004" pitchFamily="2" charset="0"/>
              <a:sym typeface="Helvetica Neue"/>
            </a:endParaRPr>
          </a:p>
          <a:p>
            <a:pPr algn="l">
              <a:spcBef>
                <a:spcPts val="300"/>
              </a:spcBef>
              <a:spcAft>
                <a:spcPts val="300"/>
              </a:spcAft>
            </a:pPr>
            <a:r>
              <a:rPr lang="en-US" altLang="zh-CN" dirty="0">
                <a:latin typeface="Helvetica Neue" panose="02000503000000020004" pitchFamily="2" charset="0"/>
                <a:ea typeface="Helvetica Neue" panose="02000503000000020004" pitchFamily="2" charset="0"/>
                <a:cs typeface="Helvetica Neue" panose="02000503000000020004" pitchFamily="2" charset="0"/>
                <a:sym typeface="Helvetica Neue"/>
              </a:rPr>
              <a:t>Build capabilities for long term China for China </a:t>
            </a:r>
          </a:p>
          <a:p>
            <a:pPr marL="342900" indent="-342900" algn="l">
              <a:spcBef>
                <a:spcPts val="300"/>
              </a:spcBef>
              <a:spcAft>
                <a:spcPts val="300"/>
              </a:spcAft>
              <a:buFont typeface="+mj-lt"/>
              <a:buAutoNum type="arabicPeriod"/>
            </a:pPr>
            <a:r>
              <a:rPr lang="en-US" altLang="zh-CN"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Land CSR plans around creative network and production network with team formation </a:t>
            </a:r>
          </a:p>
          <a:p>
            <a:pPr marL="342900" indent="-342900" algn="l">
              <a:spcBef>
                <a:spcPts val="300"/>
              </a:spcBef>
              <a:spcAft>
                <a:spcPts val="300"/>
              </a:spcAft>
              <a:buFont typeface="+mj-lt"/>
              <a:buAutoNum type="arabicPeriod"/>
            </a:pPr>
            <a:r>
              <a:rPr lang="en-US" altLang="zh-CN"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Finalize strategy and scope for Icon Shanghai </a:t>
            </a:r>
          </a:p>
          <a:p>
            <a:pPr marL="342900" indent="-342900" algn="l">
              <a:spcBef>
                <a:spcPts val="300"/>
              </a:spcBef>
              <a:spcAft>
                <a:spcPts val="300"/>
              </a:spcAft>
              <a:buFont typeface="+mj-lt"/>
              <a:buAutoNum type="arabicPeriod"/>
            </a:pPr>
            <a:r>
              <a:rPr lang="en-US" altLang="zh-CN"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Create shared values / one team culture and build marketing talent strategy (high performing and engaged team for today + robust talent bench for leaders of tomorrow)</a:t>
            </a:r>
            <a:endParaRPr lang="en-US" altLang="zh-CN" dirty="0">
              <a:latin typeface="Helvetica Neue" panose="02000503000000020004" pitchFamily="2" charset="0"/>
              <a:ea typeface="Helvetica Neue" panose="02000503000000020004" pitchFamily="2" charset="0"/>
              <a:cs typeface="Helvetica Neue" panose="02000503000000020004" pitchFamily="2" charset="0"/>
              <a:sym typeface="Helvetica Neue"/>
            </a:endParaRPr>
          </a:p>
          <a:p>
            <a:pPr algn="l">
              <a:spcBef>
                <a:spcPts val="300"/>
              </a:spcBef>
              <a:spcAft>
                <a:spcPts val="300"/>
              </a:spcAft>
            </a:pPr>
            <a:endParaRPr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endParaRPr>
          </a:p>
        </p:txBody>
      </p:sp>
    </p:spTree>
    <p:extLst>
      <p:ext uri="{BB962C8B-B14F-4D97-AF65-F5344CB8AC3E}">
        <p14:creationId xmlns:p14="http://schemas.microsoft.com/office/powerpoint/2010/main" val="2641493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5EB7B01-5C42-49FB-85A5-BF9A3FC9AF56}"/>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Object 3" hidden="1">
                        <a:extLst>
                          <a:ext uri="{FF2B5EF4-FFF2-40B4-BE49-F238E27FC236}">
                            <a16:creationId xmlns:a16="http://schemas.microsoft.com/office/drawing/2014/main" id="{05EB7B01-5C42-49FB-85A5-BF9A3FC9AF5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969A6D1D-C9C5-4485-B343-F10C8521CE86}"/>
              </a:ext>
            </a:extLst>
          </p:cNvPr>
          <p:cNvSpPr>
            <a:spLocks noGrp="1"/>
          </p:cNvSpPr>
          <p:nvPr>
            <p:ph type="title"/>
          </p:nvPr>
        </p:nvSpPr>
        <p:spPr>
          <a:xfrm>
            <a:off x="264656" y="474341"/>
            <a:ext cx="11586420" cy="598766"/>
          </a:xfrm>
        </p:spPr>
        <p:txBody>
          <a:bodyPr vert="horz"/>
          <a:lstStyle/>
          <a:p>
            <a:pPr marL="0" lvl="0" indent="0" defTabSz="825500">
              <a:lnSpc>
                <a:spcPct val="100000"/>
              </a:lnSpc>
              <a:spcBef>
                <a:spcPts val="900"/>
              </a:spcBef>
              <a:buNone/>
              <a:defRPr/>
            </a:pPr>
            <a:r>
              <a:rPr lang="en-US" altLang="zh-CN" dirty="0">
                <a:latin typeface="HELVETICA NEUE CONDENSED" panose="02000503000000020004" pitchFamily="2" charset="0"/>
                <a:ea typeface="HELVETICA NEUE CONDENSED" panose="02000503000000020004" pitchFamily="2" charset="0"/>
                <a:cs typeface="HELVETICA NEUE CONDENSED" panose="02000503000000020004" pitchFamily="2" charset="0"/>
              </a:rPr>
              <a:t>Women’s</a:t>
            </a:r>
            <a:r>
              <a:rPr lang="zh-CN" altLang="en-US" dirty="0">
                <a:latin typeface="HELVETICA NEUE CONDENSED" panose="02000503000000020004" pitchFamily="2" charset="0"/>
                <a:cs typeface="HELVETICA NEUE CONDENSED" panose="02000503000000020004" pitchFamily="2" charset="0"/>
              </a:rPr>
              <a:t> </a:t>
            </a:r>
            <a:r>
              <a:rPr lang="en-US" altLang="zh-CN" dirty="0">
                <a:latin typeface="HELVETICA NEUE CONDENSED" panose="02000503000000020004" pitchFamily="2" charset="0"/>
                <a:cs typeface="HELVETICA NEUE CONDENSED" panose="02000503000000020004" pitchFamily="2" charset="0"/>
              </a:rPr>
              <a:t>Brand </a:t>
            </a:r>
            <a:r>
              <a:rPr lang="en-US" altLang="zh-CN" dirty="0">
                <a:latin typeface="HELVETICA NEUE CONDENSED" panose="02000503000000020004" pitchFamily="2" charset="0"/>
                <a:ea typeface="HELVETICA NEUE CONDENSED" panose="02000503000000020004" pitchFamily="2" charset="0"/>
                <a:cs typeface="HELVETICA NEUE CONDENSED" panose="02000503000000020004" pitchFamily="2" charset="0"/>
              </a:rPr>
              <a:t>FY23 OKR</a:t>
            </a:r>
            <a:endParaRPr lang="en-US" altLang="zh-CN" b="1" kern="0" dirty="0">
              <a:solidFill>
                <a:srgbClr val="000000"/>
              </a:solidFill>
              <a:latin typeface="Helvetica Neue"/>
              <a:ea typeface="Helvetica Neue"/>
              <a:cs typeface="Helvetica Neue"/>
              <a:sym typeface="Helvetica Neue"/>
            </a:endParaRPr>
          </a:p>
        </p:txBody>
      </p:sp>
      <p:sp>
        <p:nvSpPr>
          <p:cNvPr id="6" name="Rectangle 5">
            <a:extLst>
              <a:ext uri="{FF2B5EF4-FFF2-40B4-BE49-F238E27FC236}">
                <a16:creationId xmlns:a16="http://schemas.microsoft.com/office/drawing/2014/main" id="{FA631201-4AA5-4F4A-8546-007249DDFF4F}"/>
              </a:ext>
            </a:extLst>
          </p:cNvPr>
          <p:cNvSpPr/>
          <p:nvPr/>
        </p:nvSpPr>
        <p:spPr>
          <a:xfrm>
            <a:off x="264656" y="836842"/>
            <a:ext cx="11733338" cy="5801588"/>
          </a:xfrm>
          <a:prstGeom prst="rect">
            <a:avLst/>
          </a:prstGeom>
        </p:spPr>
        <p:txBody>
          <a:bodyPr wrap="square">
            <a:spAutoFit/>
          </a:bodyPr>
          <a:lstStyle/>
          <a:p>
            <a:r>
              <a:rPr lang="en-US" sz="1600" dirty="0">
                <a:latin typeface="Helvetica Neue" panose="02000503000000020004" pitchFamily="2" charset="0"/>
                <a:ea typeface="Helvetica Neue" panose="02000503000000020004" pitchFamily="2" charset="0"/>
                <a:cs typeface="Helvetica Neue" panose="02000503000000020004" pitchFamily="2" charset="0"/>
              </a:rPr>
              <a:t> </a:t>
            </a:r>
            <a:r>
              <a:rPr lang="en-US" sz="1600" b="1" dirty="0">
                <a:solidFill>
                  <a:srgbClr val="F86422"/>
                </a:solidFill>
                <a:latin typeface="Helvetica Neue" panose="02000503000000020004" pitchFamily="2" charset="0"/>
                <a:ea typeface="Helvetica Neue" panose="02000503000000020004" pitchFamily="2" charset="0"/>
                <a:cs typeface="Helvetica Neue" panose="02000503000000020004" pitchFamily="2" charset="0"/>
              </a:rPr>
              <a:t>Elevate and strengthen our Brand for Women’s </a:t>
            </a:r>
            <a:endParaRPr lang="en-CN" sz="1200" dirty="0">
              <a:latin typeface="Helvetica Neue" panose="02000503000000020004" pitchFamily="2" charset="0"/>
              <a:ea typeface="Helvetica Neue" panose="02000503000000020004" pitchFamily="2" charset="0"/>
              <a:cs typeface="Helvetica Neue" panose="02000503000000020004" pitchFamily="2" charset="0"/>
            </a:endParaRPr>
          </a:p>
          <a:p>
            <a:pPr marL="228600" indent="-228600">
              <a:spcBef>
                <a:spcPts val="300"/>
              </a:spcBef>
              <a:spcAft>
                <a:spcPts val="300"/>
              </a:spcAft>
              <a:buFont typeface="+mj-lt"/>
              <a:buAutoNum type="arabicPeriod"/>
            </a:pPr>
            <a:r>
              <a:rPr lang="en-US" sz="1100" dirty="0">
                <a:latin typeface="Helvetica Neue" panose="02000503000000020004" pitchFamily="2" charset="0"/>
                <a:ea typeface="Helvetica Neue" panose="02000503000000020004" pitchFamily="2" charset="0"/>
                <a:cs typeface="Helvetica Neue" panose="02000503000000020004" pitchFamily="2" charset="0"/>
              </a:rPr>
              <a:t>Become the #1 Sport Brand of Choice for HER, through prioritized sports dimension. Build long term emotional relationship with Seg 1 and Seg 2, thru relatable </a:t>
            </a:r>
            <a:r>
              <a:rPr lang="en-US" sz="1100" dirty="0" err="1">
                <a:latin typeface="Helvetica Neue" panose="02000503000000020004" pitchFamily="2" charset="0"/>
                <a:ea typeface="Helvetica Neue" panose="02000503000000020004" pitchFamily="2" charset="0"/>
                <a:cs typeface="Helvetica Neue" panose="02000503000000020004" pitchFamily="2" charset="0"/>
              </a:rPr>
              <a:t>storytell</a:t>
            </a:r>
            <a:r>
              <a:rPr lang="en-US" sz="1100" dirty="0">
                <a:latin typeface="Helvetica Neue" panose="02000503000000020004" pitchFamily="2" charset="0"/>
                <a:ea typeface="Helvetica Neue" panose="02000503000000020004" pitchFamily="2" charset="0"/>
                <a:cs typeface="Helvetica Neue" panose="02000503000000020004" pitchFamily="2" charset="0"/>
              </a:rPr>
              <a:t>, social, 365 service &amp; experience, and community connection.  (+XX pts of Nike’s reach and affinity in sport social buzz and key metrics in BSM) </a:t>
            </a:r>
          </a:p>
          <a:p>
            <a:pPr marL="228600" indent="-228600">
              <a:spcBef>
                <a:spcPts val="300"/>
              </a:spcBef>
              <a:spcAft>
                <a:spcPts val="300"/>
              </a:spcAft>
              <a:buFont typeface="+mj-lt"/>
              <a:buAutoNum type="arabicPeriod"/>
            </a:pPr>
            <a:r>
              <a:rPr lang="en-US" sz="1100" dirty="0">
                <a:latin typeface="Helvetica Neue" panose="02000503000000020004" pitchFamily="2" charset="0"/>
                <a:ea typeface="Helvetica Neue" panose="02000503000000020004" pitchFamily="2" charset="0"/>
                <a:cs typeface="Helvetica Neue" panose="02000503000000020004" pitchFamily="2" charset="0"/>
              </a:rPr>
              <a:t>Demonstrate Nike’s long-term commitment on GC female athletes, thru identifying and delivering programs with BAPE/SM to increase awareness of Nike’s values, in key sports moment, with w-led innovation (motherhood, bra, leggings, FTW).  (+XXX pts on positive sentiment on brand social buzz, # of key influencers, media coverage)</a:t>
            </a:r>
            <a:endParaRPr lang="en-CN" sz="1100" dirty="0">
              <a:latin typeface="Helvetica Neue" panose="02000503000000020004" pitchFamily="2" charset="0"/>
              <a:ea typeface="Helvetica Neue" panose="02000503000000020004" pitchFamily="2" charset="0"/>
              <a:cs typeface="Helvetica Neue" panose="02000503000000020004" pitchFamily="2" charset="0"/>
            </a:endParaRPr>
          </a:p>
          <a:p>
            <a:pPr marL="228600" indent="-228600">
              <a:spcBef>
                <a:spcPts val="300"/>
              </a:spcBef>
              <a:spcAft>
                <a:spcPts val="300"/>
              </a:spcAft>
              <a:buFont typeface="+mj-lt"/>
              <a:buAutoNum type="arabicPeriod"/>
            </a:pPr>
            <a:r>
              <a:rPr lang="en-US" sz="1100" dirty="0">
                <a:latin typeface="Helvetica Neue" panose="02000503000000020004" pitchFamily="2" charset="0"/>
                <a:ea typeface="Helvetica Neue" panose="02000503000000020004" pitchFamily="2" charset="0"/>
                <a:cs typeface="Helvetica Neue" panose="02000503000000020004" pitchFamily="2" charset="0"/>
              </a:rPr>
              <a:t>Enhance local relevancy of Nike brand thru extended brand voice to Seg1&amp; 2, constant education Global for relevant W’s creative brand expression. Bra/Leggings product launch and Future Fitness in SP23. Peg 40 in Su23. (+XX pts on social engagement, social buzz) </a:t>
            </a:r>
            <a:endParaRPr lang="en-CN" sz="1100" dirty="0">
              <a:latin typeface="Helvetica Neue" panose="02000503000000020004" pitchFamily="2" charset="0"/>
              <a:ea typeface="Helvetica Neue" panose="02000503000000020004" pitchFamily="2" charset="0"/>
              <a:cs typeface="Helvetica Neue" panose="02000503000000020004" pitchFamily="2" charset="0"/>
            </a:endParaRPr>
          </a:p>
          <a:p>
            <a:pPr marL="457200"/>
            <a:endParaRPr lang="en-CN" sz="1200" dirty="0">
              <a:latin typeface="Helvetica Neue" panose="02000503000000020004" pitchFamily="2" charset="0"/>
              <a:ea typeface="Helvetica Neue" panose="02000503000000020004" pitchFamily="2" charset="0"/>
              <a:cs typeface="Helvetica Neue" panose="02000503000000020004" pitchFamily="2" charset="0"/>
            </a:endParaRPr>
          </a:p>
          <a:p>
            <a:r>
              <a:rPr lang="en-US" sz="1600" b="1" dirty="0">
                <a:solidFill>
                  <a:srgbClr val="F86422"/>
                </a:solidFill>
                <a:latin typeface="Helvetica Neue" panose="02000503000000020004" pitchFamily="2" charset="0"/>
                <a:ea typeface="Helvetica Neue" panose="02000503000000020004" pitchFamily="2" charset="0"/>
                <a:cs typeface="Helvetica Neue" panose="02000503000000020004" pitchFamily="2" charset="0"/>
              </a:rPr>
              <a:t>Contribute and drive FY23 topline growth in strategic priorities: Prioritize Sport Dimension</a:t>
            </a:r>
            <a:r>
              <a:rPr lang="en-US" sz="1600" dirty="0">
                <a:latin typeface="Helvetica Neue" panose="02000503000000020004" pitchFamily="2" charset="0"/>
                <a:ea typeface="Helvetica Neue" panose="02000503000000020004" pitchFamily="2" charset="0"/>
                <a:cs typeface="Helvetica Neue" panose="02000503000000020004" pitchFamily="2" charset="0"/>
              </a:rPr>
              <a:t> </a:t>
            </a:r>
            <a:endParaRPr lang="en-CN" sz="1200" dirty="0">
              <a:latin typeface="Helvetica Neue" panose="02000503000000020004" pitchFamily="2" charset="0"/>
              <a:ea typeface="Helvetica Neue" panose="02000503000000020004" pitchFamily="2" charset="0"/>
              <a:cs typeface="Helvetica Neue" panose="02000503000000020004" pitchFamily="2" charset="0"/>
            </a:endParaRPr>
          </a:p>
          <a:p>
            <a:pPr marL="228600" indent="-228600">
              <a:spcBef>
                <a:spcPts val="300"/>
              </a:spcBef>
              <a:spcAft>
                <a:spcPts val="300"/>
              </a:spcAft>
              <a:buFont typeface="+mj-lt"/>
              <a:buAutoNum type="arabicPeriod"/>
            </a:pPr>
            <a:r>
              <a:rPr lang="en-US" sz="1100" dirty="0">
                <a:latin typeface="Helvetica Neue" panose="02000503000000020004" pitchFamily="2" charset="0"/>
                <a:ea typeface="Helvetica Neue" panose="02000503000000020004" pitchFamily="2" charset="0"/>
                <a:cs typeface="Helvetica Neue" panose="02000503000000020004" pitchFamily="2" charset="0"/>
              </a:rPr>
              <a:t>Accelerate product marketing implementation with simple sharp RTBs, design and innovation storytelling for key performance franchises growth (MW6, Free </a:t>
            </a:r>
            <a:r>
              <a:rPr lang="en-US" sz="1100" dirty="0" err="1">
                <a:latin typeface="Helvetica Neue" panose="02000503000000020004" pitchFamily="2" charset="0"/>
                <a:ea typeface="Helvetica Neue" panose="02000503000000020004" pitchFamily="2" charset="0"/>
                <a:cs typeface="Helvetica Neue" panose="02000503000000020004" pitchFamily="2" charset="0"/>
              </a:rPr>
              <a:t>Metcon</a:t>
            </a:r>
            <a:r>
              <a:rPr lang="en-US" sz="1100" dirty="0">
                <a:latin typeface="Helvetica Neue" panose="02000503000000020004" pitchFamily="2" charset="0"/>
                <a:ea typeface="Helvetica Neue" panose="02000503000000020004" pitchFamily="2" charset="0"/>
                <a:cs typeface="Helvetica Neue" panose="02000503000000020004" pitchFamily="2" charset="0"/>
              </a:rPr>
              <a:t>, Momentum, Bra and Legging, Nike One Top, Dance Pack growth) (+XX pts Conversion%, G to E ST%)</a:t>
            </a:r>
            <a:endParaRPr lang="en-CN" sz="1100" dirty="0">
              <a:latin typeface="Helvetica Neue" panose="02000503000000020004" pitchFamily="2" charset="0"/>
              <a:ea typeface="Helvetica Neue" panose="02000503000000020004" pitchFamily="2" charset="0"/>
              <a:cs typeface="Helvetica Neue" panose="02000503000000020004" pitchFamily="2" charset="0"/>
            </a:endParaRPr>
          </a:p>
          <a:p>
            <a:pPr marL="228600" indent="-228600">
              <a:spcBef>
                <a:spcPts val="300"/>
              </a:spcBef>
              <a:spcAft>
                <a:spcPts val="300"/>
              </a:spcAft>
              <a:buFont typeface="+mj-lt"/>
              <a:buAutoNum type="arabicPeriod"/>
            </a:pPr>
            <a:r>
              <a:rPr lang="en-US" sz="1100" dirty="0">
                <a:latin typeface="Helvetica Neue" panose="02000503000000020004" pitchFamily="2" charset="0"/>
                <a:ea typeface="Helvetica Neue" panose="02000503000000020004" pitchFamily="2" charset="0"/>
                <a:cs typeface="Helvetica Neue" panose="02000503000000020004" pitchFamily="2" charset="0"/>
              </a:rPr>
              <a:t>Drive elevated W’s ONLINE navigation for bra and leggings. Partner with Social team to crack Red Book, with </a:t>
            </a:r>
            <a:r>
              <a:rPr lang="en-US" sz="1100" dirty="0" err="1">
                <a:latin typeface="Helvetica Neue" panose="02000503000000020004" pitchFamily="2" charset="0"/>
                <a:ea typeface="Helvetica Neue" panose="02000503000000020004" pitchFamily="2" charset="0"/>
                <a:cs typeface="Helvetica Neue" panose="02000503000000020004" pitchFamily="2" charset="0"/>
              </a:rPr>
              <a:t>Tmall</a:t>
            </a:r>
            <a:r>
              <a:rPr lang="en-US" sz="1100" dirty="0">
                <a:latin typeface="Helvetica Neue" panose="02000503000000020004" pitchFamily="2" charset="0"/>
                <a:ea typeface="Helvetica Neue" panose="02000503000000020004" pitchFamily="2" charset="0"/>
                <a:cs typeface="Helvetica Neue" panose="02000503000000020004" pitchFamily="2" charset="0"/>
              </a:rPr>
              <a:t> digital platform to elevate women-friendly digital experience (social engagement, social buzz, conversion %, G to E ST%)</a:t>
            </a:r>
            <a:endParaRPr lang="en-CN" sz="1100" dirty="0">
              <a:latin typeface="Helvetica Neue" panose="02000503000000020004" pitchFamily="2" charset="0"/>
              <a:ea typeface="Helvetica Neue" panose="02000503000000020004" pitchFamily="2" charset="0"/>
              <a:cs typeface="Helvetica Neue" panose="02000503000000020004" pitchFamily="2" charset="0"/>
            </a:endParaRPr>
          </a:p>
          <a:p>
            <a:pPr marL="228600" indent="-228600">
              <a:spcBef>
                <a:spcPts val="300"/>
              </a:spcBef>
              <a:spcAft>
                <a:spcPts val="300"/>
              </a:spcAft>
              <a:buFont typeface="+mj-lt"/>
              <a:buAutoNum type="arabicPeriod"/>
            </a:pPr>
            <a:r>
              <a:rPr lang="en-US" sz="1100" dirty="0">
                <a:latin typeface="Helvetica Neue" panose="02000503000000020004" pitchFamily="2" charset="0"/>
                <a:ea typeface="Helvetica Neue" panose="02000503000000020004" pitchFamily="2" charset="0"/>
                <a:cs typeface="Helvetica Neue" panose="02000503000000020004" pitchFamily="2" charset="0"/>
              </a:rPr>
              <a:t>Drive elevated W’s OFFLINE store experience for key franchises (bra/leggings and MW6 momentum, dance pack). Partner with CDMS and EKIN teams to offer unexpected experience to inspire, educate and serve her, via </a:t>
            </a:r>
            <a:r>
              <a:rPr lang="en-US" sz="1100" dirty="0" err="1">
                <a:latin typeface="Helvetica Neue" panose="02000503000000020004" pitchFamily="2" charset="0"/>
                <a:ea typeface="Helvetica Neue" panose="02000503000000020004" pitchFamily="2" charset="0"/>
                <a:cs typeface="Helvetica Neue" panose="02000503000000020004" pitchFamily="2" charset="0"/>
              </a:rPr>
              <a:t>knowledgable</a:t>
            </a:r>
            <a:r>
              <a:rPr lang="en-US" sz="1100" dirty="0">
                <a:latin typeface="Helvetica Neue" panose="02000503000000020004" pitchFamily="2" charset="0"/>
                <a:ea typeface="Helvetica Neue" panose="02000503000000020004" pitchFamily="2" charset="0"/>
                <a:cs typeface="Helvetica Neue" panose="02000503000000020004" pitchFamily="2" charset="0"/>
              </a:rPr>
              <a:t> store athletes, clear navigation on FW/App wall, + in-store trialing services. Start with Nike Live, Nike Style and focus on key stores.  (Any existing store experience tracking metric? # of trialing, conversion %, G to E ST%)</a:t>
            </a:r>
          </a:p>
          <a:p>
            <a:pPr marL="342900" lvl="0" indent="-342900">
              <a:buFont typeface="+mj-lt"/>
              <a:buAutoNum type="arabicPeriod"/>
            </a:pPr>
            <a:endParaRPr lang="en-US" sz="1200" dirty="0">
              <a:latin typeface="Helvetica Neue" panose="02000503000000020004" pitchFamily="2" charset="0"/>
              <a:ea typeface="Helvetica Neue" panose="02000503000000020004" pitchFamily="2" charset="0"/>
              <a:cs typeface="Helvetica Neue" panose="02000503000000020004" pitchFamily="2" charset="0"/>
            </a:endParaRPr>
          </a:p>
          <a:p>
            <a:r>
              <a:rPr lang="en-US" sz="1600" b="1" dirty="0">
                <a:solidFill>
                  <a:srgbClr val="F86422"/>
                </a:solidFill>
                <a:latin typeface="Helvetica Neue" panose="02000503000000020004" pitchFamily="2" charset="0"/>
                <a:ea typeface="Helvetica Neue" panose="02000503000000020004" pitchFamily="2" charset="0"/>
                <a:cs typeface="Helvetica Neue" panose="02000503000000020004" pitchFamily="2" charset="0"/>
              </a:rPr>
              <a:t>Advance market share across Running, Future Fitness and Street Dance (W CSR – Future of Fitness / Street Dance)</a:t>
            </a:r>
            <a:r>
              <a:rPr lang="en-US" sz="1600" dirty="0">
                <a:highlight>
                  <a:srgbClr val="FFFF00"/>
                </a:highlight>
                <a:latin typeface="Helvetica Neue" panose="02000503000000020004" pitchFamily="2" charset="0"/>
                <a:ea typeface="Helvetica Neue" panose="02000503000000020004" pitchFamily="2" charset="0"/>
                <a:cs typeface="Helvetica Neue" panose="02000503000000020004" pitchFamily="2" charset="0"/>
              </a:rPr>
              <a:t> </a:t>
            </a:r>
            <a:endParaRPr lang="en-CN" sz="1200" dirty="0">
              <a:latin typeface="Helvetica Neue" panose="02000503000000020004" pitchFamily="2" charset="0"/>
              <a:ea typeface="Helvetica Neue" panose="02000503000000020004" pitchFamily="2" charset="0"/>
              <a:cs typeface="Helvetica Neue" panose="02000503000000020004" pitchFamily="2" charset="0"/>
            </a:endParaRPr>
          </a:p>
          <a:p>
            <a:pPr marL="228600" indent="-228600">
              <a:spcBef>
                <a:spcPts val="300"/>
              </a:spcBef>
              <a:spcAft>
                <a:spcPts val="300"/>
              </a:spcAft>
              <a:buFont typeface="+mj-lt"/>
              <a:buAutoNum type="arabicPeriod"/>
            </a:pPr>
            <a:r>
              <a:rPr lang="en-US" sz="1100" dirty="0">
                <a:latin typeface="Helvetica Neue" panose="02000503000000020004" pitchFamily="2" charset="0"/>
                <a:ea typeface="Helvetica Neue" panose="02000503000000020004" pitchFamily="2" charset="0"/>
                <a:cs typeface="Helvetica Neue" panose="02000503000000020004" pitchFamily="2" charset="0"/>
              </a:rPr>
              <a:t>Strengthen leading position on Running, keep Seg1 grow Seg 2, </a:t>
            </a:r>
            <a:r>
              <a:rPr lang="en-US" sz="1100" dirty="0" err="1">
                <a:latin typeface="Helvetica Neue" panose="02000503000000020004" pitchFamily="2" charset="0"/>
                <a:ea typeface="Helvetica Neue" panose="02000503000000020004" pitchFamily="2" charset="0"/>
                <a:cs typeface="Helvetica Neue" panose="02000503000000020004" pitchFamily="2" charset="0"/>
              </a:rPr>
              <a:t>thur</a:t>
            </a:r>
            <a:r>
              <a:rPr lang="en-US" sz="1100" dirty="0">
                <a:latin typeface="Helvetica Neue" panose="02000503000000020004" pitchFamily="2" charset="0"/>
                <a:ea typeface="Helvetica Neue" panose="02000503000000020004" pitchFamily="2" charset="0"/>
                <a:cs typeface="Helvetica Neue" panose="02000503000000020004" pitchFamily="2" charset="0"/>
              </a:rPr>
              <a:t> </a:t>
            </a:r>
            <a:r>
              <a:rPr lang="en-US" sz="1100" dirty="0" err="1">
                <a:latin typeface="Helvetica Neue" panose="02000503000000020004" pitchFamily="2" charset="0"/>
                <a:ea typeface="Helvetica Neue" panose="02000503000000020004" pitchFamily="2" charset="0"/>
                <a:cs typeface="Helvetica Neue" panose="02000503000000020004" pitchFamily="2" charset="0"/>
              </a:rPr>
              <a:t>RunnerHelpsRunner</a:t>
            </a:r>
            <a:r>
              <a:rPr lang="en-US" sz="1100" dirty="0">
                <a:latin typeface="Helvetica Neue" panose="02000503000000020004" pitchFamily="2" charset="0"/>
                <a:ea typeface="Helvetica Neue" panose="02000503000000020004" pitchFamily="2" charset="0"/>
                <a:cs typeface="Helvetica Neue" panose="02000503000000020004" pitchFamily="2" charset="0"/>
              </a:rPr>
              <a:t> program, innovation storytelling and product marketing. Excellent go-to-market Peg 39 in FA22, Peg 40, Infinity 4 and Momentum launch in Su23. Build 365 engagement for Seg 2 consumers with community, by scaling offline NRC Run to recruit new and enrich online social content, particularly during key running moments. (+XX new member, sport dimension social buzz, market share by sport) </a:t>
            </a:r>
            <a:endParaRPr lang="en-CN" sz="1100" dirty="0">
              <a:latin typeface="Helvetica Neue" panose="02000503000000020004" pitchFamily="2" charset="0"/>
              <a:ea typeface="Helvetica Neue" panose="02000503000000020004" pitchFamily="2" charset="0"/>
              <a:cs typeface="Helvetica Neue" panose="02000503000000020004" pitchFamily="2" charset="0"/>
            </a:endParaRPr>
          </a:p>
          <a:p>
            <a:pPr marL="228600" indent="-228600">
              <a:spcBef>
                <a:spcPts val="300"/>
              </a:spcBef>
              <a:spcAft>
                <a:spcPts val="300"/>
              </a:spcAft>
              <a:buFont typeface="+mj-lt"/>
              <a:buAutoNum type="arabicPeriod"/>
            </a:pPr>
            <a:r>
              <a:rPr lang="en-US" sz="1100" dirty="0">
                <a:latin typeface="Helvetica Neue" panose="02000503000000020004" pitchFamily="2" charset="0"/>
                <a:ea typeface="Helvetica Neue" panose="02000503000000020004" pitchFamily="2" charset="0"/>
                <a:cs typeface="Helvetica Neue" panose="02000503000000020004" pitchFamily="2" charset="0"/>
              </a:rPr>
              <a:t>Launch Future of Fitness in SP23 leading to IWD, expand our brand voice from achievement to joy, progression and wellness, build O2O Bra and Legging destination for her (400+ in Greater China), and product marketing for Bra &amp; legging innovations (Alate from FA22, Go &amp; </a:t>
            </a:r>
            <a:r>
              <a:rPr lang="en-US" sz="1100" dirty="0" err="1">
                <a:latin typeface="Helvetica Neue" panose="02000503000000020004" pitchFamily="2" charset="0"/>
                <a:ea typeface="Helvetica Neue" panose="02000503000000020004" pitchFamily="2" charset="0"/>
                <a:cs typeface="Helvetica Neue" panose="02000503000000020004" pitchFamily="2" charset="0"/>
              </a:rPr>
              <a:t>Zenvy</a:t>
            </a:r>
            <a:r>
              <a:rPr lang="en-US" sz="1100" dirty="0">
                <a:latin typeface="Helvetica Neue" panose="02000503000000020004" pitchFamily="2" charset="0"/>
                <a:ea typeface="Helvetica Neue" panose="02000503000000020004" pitchFamily="2" charset="0"/>
                <a:cs typeface="Helvetica Neue" panose="02000503000000020004" pitchFamily="2" charset="0"/>
              </a:rPr>
              <a:t> from SP23). Grow Bra &amp; Legging share (</a:t>
            </a:r>
            <a:r>
              <a:rPr lang="en-US" sz="1100" dirty="0" err="1">
                <a:latin typeface="Helvetica Neue" panose="02000503000000020004" pitchFamily="2" charset="0"/>
                <a:ea typeface="Helvetica Neue" panose="02000503000000020004" pitchFamily="2" charset="0"/>
                <a:cs typeface="Helvetica Neue" panose="02000503000000020004" pitchFamily="2" charset="0"/>
              </a:rPr>
              <a:t>Tmall</a:t>
            </a:r>
            <a:r>
              <a:rPr lang="en-US" sz="1100" dirty="0">
                <a:latin typeface="Helvetica Neue" panose="02000503000000020004" pitchFamily="2" charset="0"/>
                <a:ea typeface="Helvetica Neue" panose="02000503000000020004" pitchFamily="2" charset="0"/>
                <a:cs typeface="Helvetica Neue" panose="02000503000000020004" pitchFamily="2" charset="0"/>
              </a:rPr>
              <a:t> data), Social buzz of Alate, Go &amp; </a:t>
            </a:r>
            <a:r>
              <a:rPr lang="en-US" sz="1100" dirty="0" err="1">
                <a:latin typeface="Helvetica Neue" panose="02000503000000020004" pitchFamily="2" charset="0"/>
                <a:ea typeface="Helvetica Neue" panose="02000503000000020004" pitchFamily="2" charset="0"/>
                <a:cs typeface="Helvetica Neue" panose="02000503000000020004" pitchFamily="2" charset="0"/>
              </a:rPr>
              <a:t>Zenvy</a:t>
            </a:r>
            <a:r>
              <a:rPr lang="en-US" sz="1100" dirty="0">
                <a:latin typeface="Helvetica Neue" panose="02000503000000020004" pitchFamily="2" charset="0"/>
                <a:ea typeface="Helvetica Neue" panose="02000503000000020004" pitchFamily="2" charset="0"/>
                <a:cs typeface="Helvetica Neue" panose="02000503000000020004" pitchFamily="2" charset="0"/>
              </a:rPr>
              <a:t>, Momentum and key Future Fitness campaign. (sports dimension social buzz and sentiment, market share by sport) </a:t>
            </a:r>
            <a:endParaRPr lang="en-CN" sz="1100" dirty="0">
              <a:latin typeface="Helvetica Neue" panose="02000503000000020004" pitchFamily="2" charset="0"/>
              <a:ea typeface="Helvetica Neue" panose="02000503000000020004" pitchFamily="2" charset="0"/>
              <a:cs typeface="Helvetica Neue" panose="02000503000000020004" pitchFamily="2" charset="0"/>
            </a:endParaRPr>
          </a:p>
          <a:p>
            <a:pPr marL="228600" indent="-228600">
              <a:spcBef>
                <a:spcPts val="300"/>
              </a:spcBef>
              <a:spcAft>
                <a:spcPts val="300"/>
              </a:spcAft>
              <a:buFont typeface="+mj-lt"/>
              <a:buAutoNum type="arabicPeriod"/>
            </a:pPr>
            <a:r>
              <a:rPr lang="en-US" sz="1100" dirty="0">
                <a:latin typeface="Helvetica Neue" panose="02000503000000020004" pitchFamily="2" charset="0"/>
                <a:ea typeface="Helvetica Neue" panose="02000503000000020004" pitchFamily="2" charset="0"/>
                <a:cs typeface="Helvetica Neue" panose="02000503000000020004" pitchFamily="2" charset="0"/>
              </a:rPr>
              <a:t>Amplify our Street Dance voice of athletes with Nike’s POV in SU23, focused on community co-creation on content, experience and gel product collection/insights. Pilot Nike Street Dance program and scale 4K participants. Power up Street Dance Culture in Sneaker launch (1 high heat launch/Year) . Street Dance market share growth led by Dance Pack key styles - Bra/Jogger/Pullover/AF1/Dunk (</a:t>
            </a:r>
            <a:r>
              <a:rPr lang="en-US" sz="1100" dirty="0" err="1">
                <a:latin typeface="Helvetica Neue" panose="02000503000000020004" pitchFamily="2" charset="0"/>
                <a:ea typeface="Helvetica Neue" panose="02000503000000020004" pitchFamily="2" charset="0"/>
                <a:cs typeface="Helvetica Neue" panose="02000503000000020004" pitchFamily="2" charset="0"/>
              </a:rPr>
              <a:t>Tmall</a:t>
            </a:r>
            <a:r>
              <a:rPr lang="en-US" sz="1100" dirty="0">
                <a:latin typeface="Helvetica Neue" panose="02000503000000020004" pitchFamily="2" charset="0"/>
                <a:ea typeface="Helvetica Neue" panose="02000503000000020004" pitchFamily="2" charset="0"/>
                <a:cs typeface="Helvetica Neue" panose="02000503000000020004" pitchFamily="2" charset="0"/>
              </a:rPr>
              <a:t> data), elevate Social buzz of key Street Dance product.</a:t>
            </a:r>
            <a:endParaRPr lang="en-CN" sz="1100" dirty="0">
              <a:latin typeface="Helvetica Neue" panose="02000503000000020004" pitchFamily="2" charset="0"/>
              <a:ea typeface="Helvetica Neue" panose="02000503000000020004" pitchFamily="2" charset="0"/>
              <a:cs typeface="Helvetica Neue" panose="02000503000000020004" pitchFamily="2" charset="0"/>
            </a:endParaRPr>
          </a:p>
          <a:p>
            <a:pPr marL="342900" lvl="0" indent="-342900">
              <a:buFont typeface="+mj-lt"/>
              <a:buAutoNum type="arabicPeriod"/>
            </a:pPr>
            <a:endParaRPr lang="en-CN" sz="12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7" name="Rectangle 6">
            <a:extLst>
              <a:ext uri="{FF2B5EF4-FFF2-40B4-BE49-F238E27FC236}">
                <a16:creationId xmlns:a16="http://schemas.microsoft.com/office/drawing/2014/main" id="{285E03E1-013A-46E7-86D5-4EA65A5AAFC0}"/>
              </a:ext>
            </a:extLst>
          </p:cNvPr>
          <p:cNvSpPr/>
          <p:nvPr/>
        </p:nvSpPr>
        <p:spPr>
          <a:xfrm>
            <a:off x="9271985" y="253921"/>
            <a:ext cx="2494768" cy="369332"/>
          </a:xfrm>
          <a:prstGeom prst="rect">
            <a:avLst/>
          </a:prstGeom>
        </p:spPr>
        <p:txBody>
          <a:bodyPr wrap="square">
            <a:spAutoFit/>
          </a:bodyPr>
          <a:lstStyle/>
          <a:p>
            <a:r>
              <a:rPr lang="en-US" altLang="zh-CN" dirty="0">
                <a:latin typeface="HELVETICA NEUE CONDENSED" panose="02000503000000020004" pitchFamily="2" charset="0"/>
                <a:ea typeface="HELVETICA NEUE CONDENSED" panose="02000503000000020004" pitchFamily="2" charset="0"/>
                <a:cs typeface="HELVETICA NEUE CONDENSED" panose="02000503000000020004" pitchFamily="2" charset="0"/>
              </a:rPr>
              <a:t>WIP - July 29, 2022 </a:t>
            </a:r>
            <a:endParaRPr lang="en-CN" dirty="0"/>
          </a:p>
        </p:txBody>
      </p:sp>
    </p:spTree>
    <p:extLst>
      <p:ext uri="{BB962C8B-B14F-4D97-AF65-F5344CB8AC3E}">
        <p14:creationId xmlns:p14="http://schemas.microsoft.com/office/powerpoint/2010/main" val="2324676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5EB7B01-5C42-49FB-85A5-BF9A3FC9AF56}"/>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Object 3" hidden="1">
                        <a:extLst>
                          <a:ext uri="{FF2B5EF4-FFF2-40B4-BE49-F238E27FC236}">
                            <a16:creationId xmlns:a16="http://schemas.microsoft.com/office/drawing/2014/main" id="{05EB7B01-5C42-49FB-85A5-BF9A3FC9AF5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969A6D1D-C9C5-4485-B343-F10C8521CE86}"/>
              </a:ext>
            </a:extLst>
          </p:cNvPr>
          <p:cNvSpPr>
            <a:spLocks noGrp="1"/>
          </p:cNvSpPr>
          <p:nvPr>
            <p:ph type="title"/>
          </p:nvPr>
        </p:nvSpPr>
        <p:spPr>
          <a:xfrm>
            <a:off x="264656" y="474341"/>
            <a:ext cx="11586420" cy="598766"/>
          </a:xfrm>
        </p:spPr>
        <p:txBody>
          <a:bodyPr vert="horz"/>
          <a:lstStyle/>
          <a:p>
            <a:pPr marL="0" lvl="0" indent="0" defTabSz="825500">
              <a:lnSpc>
                <a:spcPct val="100000"/>
              </a:lnSpc>
              <a:spcBef>
                <a:spcPts val="900"/>
              </a:spcBef>
              <a:buNone/>
              <a:defRPr/>
            </a:pPr>
            <a:r>
              <a:rPr lang="en-US" altLang="zh-CN" b="1" kern="0" dirty="0">
                <a:solidFill>
                  <a:srgbClr val="000000"/>
                </a:solidFill>
                <a:latin typeface="Helvetica Neue"/>
                <a:ea typeface="Helvetica Neue"/>
                <a:cs typeface="Helvetica Neue"/>
                <a:sym typeface="Helvetica Neue"/>
              </a:rPr>
              <a:t>CDM FY23 OKR</a:t>
            </a:r>
          </a:p>
        </p:txBody>
      </p:sp>
      <p:sp>
        <p:nvSpPr>
          <p:cNvPr id="11" name="Rectangle 10">
            <a:extLst>
              <a:ext uri="{FF2B5EF4-FFF2-40B4-BE49-F238E27FC236}">
                <a16:creationId xmlns:a16="http://schemas.microsoft.com/office/drawing/2014/main" id="{DB11DB3B-C280-404D-A66C-6140CCB956B2}"/>
              </a:ext>
            </a:extLst>
          </p:cNvPr>
          <p:cNvSpPr/>
          <p:nvPr/>
        </p:nvSpPr>
        <p:spPr>
          <a:xfrm>
            <a:off x="264656" y="836842"/>
            <a:ext cx="11733338" cy="5439951"/>
          </a:xfrm>
          <a:prstGeom prst="rect">
            <a:avLst/>
          </a:prstGeom>
        </p:spPr>
        <p:txBody>
          <a:bodyPr wrap="square">
            <a:spAutoFit/>
          </a:bodyPr>
          <a:lstStyle/>
          <a:p>
            <a:r>
              <a:rPr lang="en-US" sz="1600" b="1" dirty="0">
                <a:solidFill>
                  <a:srgbClr val="F86422"/>
                </a:solidFill>
                <a:latin typeface="Helvetica Neue" panose="02000503000000020004" pitchFamily="2" charset="0"/>
              </a:rPr>
              <a:t>Reclaim our no.1 brand buzz volume and impact as the most inspirational and innovative brand in GC</a:t>
            </a:r>
          </a:p>
          <a:p>
            <a:pPr marL="228600" indent="-228600">
              <a:spcBef>
                <a:spcPts val="300"/>
              </a:spcBef>
              <a:spcAft>
                <a:spcPts val="300"/>
              </a:spcAft>
              <a:buFont typeface="+mj-lt"/>
              <a:buAutoNum type="arabicPeriod"/>
            </a:pPr>
            <a:r>
              <a:rPr lang="en-US" sz="1200" dirty="0">
                <a:latin typeface="Helvetica Neue" panose="02000503000000020004" pitchFamily="2" charset="0"/>
              </a:rPr>
              <a:t>Win in Must Win stories– creating the most meaningful and impactful consumer/member engagement to serve and retain – xx member conversion; xx member on-platform engagement; xx member retention; xx member demand </a:t>
            </a:r>
          </a:p>
          <a:p>
            <a:pPr marL="228600" indent="-228600">
              <a:spcBef>
                <a:spcPts val="300"/>
              </a:spcBef>
              <a:spcAft>
                <a:spcPts val="300"/>
              </a:spcAft>
              <a:buFont typeface="+mj-lt"/>
              <a:buAutoNum type="arabicPeriod"/>
            </a:pPr>
            <a:r>
              <a:rPr lang="en-US" sz="1200" dirty="0">
                <a:latin typeface="Helvetica Neue" panose="02000503000000020004" pitchFamily="2" charset="0"/>
              </a:rPr>
              <a:t>Operationalize Marketing CSR Pillar 2 In FY23</a:t>
            </a:r>
          </a:p>
          <a:p>
            <a:r>
              <a:rPr lang="en-US" sz="1200" dirty="0">
                <a:latin typeface="Helvetica Neue" panose="02000503000000020004" pitchFamily="2" charset="0"/>
                <a:ea typeface="Helvetica Neue" panose="02000503000000020004" pitchFamily="2" charset="0"/>
                <a:cs typeface="Helvetica Neue" panose="02000503000000020004" pitchFamily="2" charset="0"/>
              </a:rPr>
              <a:t>- Social : activate distinctive yet complimentary platform strategy: (</a:t>
            </a:r>
            <a:r>
              <a:rPr lang="en-US" sz="1200" dirty="0" err="1">
                <a:latin typeface="Helvetica Neue" panose="02000503000000020004" pitchFamily="2" charset="0"/>
                <a:ea typeface="Helvetica Neue" panose="02000503000000020004" pitchFamily="2" charset="0"/>
                <a:cs typeface="Helvetica Neue" panose="02000503000000020004" pitchFamily="2" charset="0"/>
              </a:rPr>
              <a:t>i</a:t>
            </a:r>
            <a:r>
              <a:rPr lang="en-US" sz="1200" dirty="0">
                <a:latin typeface="Helvetica Neue" panose="02000503000000020004" pitchFamily="2" charset="0"/>
                <a:ea typeface="Helvetica Neue" panose="02000503000000020004" pitchFamily="2" charset="0"/>
                <a:cs typeface="Helvetica Neue" panose="02000503000000020004" pitchFamily="2" charset="0"/>
              </a:rPr>
              <a:t>) LRB – win with her &amp; products (ii) DY – win with hoops &amp; engagement; (iii) </a:t>
            </a:r>
            <a:r>
              <a:rPr lang="en-US" sz="1200" dirty="0" err="1">
                <a:latin typeface="Helvetica Neue" panose="02000503000000020004" pitchFamily="2" charset="0"/>
                <a:ea typeface="Helvetica Neue" panose="02000503000000020004" pitchFamily="2" charset="0"/>
                <a:cs typeface="Helvetica Neue" panose="02000503000000020004" pitchFamily="2" charset="0"/>
              </a:rPr>
              <a:t>Wechat</a:t>
            </a:r>
            <a:r>
              <a:rPr lang="en-US" sz="1200" dirty="0">
                <a:latin typeface="Helvetica Neue" panose="02000503000000020004" pitchFamily="2" charset="0"/>
                <a:ea typeface="Helvetica Neue" panose="02000503000000020004" pitchFamily="2" charset="0"/>
                <a:cs typeface="Helvetica Neue" panose="02000503000000020004" pitchFamily="2" charset="0"/>
              </a:rPr>
              <a:t> – maximize brand and o2o impact</a:t>
            </a:r>
          </a:p>
          <a:p>
            <a:r>
              <a:rPr lang="en-US" sz="1200" dirty="0">
                <a:latin typeface="Helvetica Neue" panose="02000503000000020004" pitchFamily="2" charset="0"/>
                <a:ea typeface="Helvetica Neue" panose="02000503000000020004" pitchFamily="2" charset="0"/>
                <a:cs typeface="Helvetica Neue" panose="02000503000000020004" pitchFamily="2" charset="0"/>
              </a:rPr>
              <a:t>- Livestream: (</a:t>
            </a:r>
            <a:r>
              <a:rPr lang="en-US" sz="1200" dirty="0" err="1">
                <a:latin typeface="Helvetica Neue" panose="02000503000000020004" pitchFamily="2" charset="0"/>
                <a:ea typeface="Helvetica Neue" panose="02000503000000020004" pitchFamily="2" charset="0"/>
                <a:cs typeface="Helvetica Neue" panose="02000503000000020004" pitchFamily="2" charset="0"/>
              </a:rPr>
              <a:t>i</a:t>
            </a:r>
            <a:r>
              <a:rPr lang="en-US" sz="1200" dirty="0">
                <a:latin typeface="Helvetica Neue" panose="02000503000000020004" pitchFamily="2" charset="0"/>
                <a:ea typeface="Helvetica Neue" panose="02000503000000020004" pitchFamily="2" charset="0"/>
                <a:cs typeface="Helvetica Neue" panose="02000503000000020004" pitchFamily="2" charset="0"/>
              </a:rPr>
              <a:t>) Nike APP as Nike TV with weekly programming in </a:t>
            </a:r>
            <a:r>
              <a:rPr lang="en-US" sz="1200" dirty="0" err="1">
                <a:latin typeface="Helvetica Neue" panose="02000503000000020004" pitchFamily="2" charset="0"/>
                <a:ea typeface="Helvetica Neue" panose="02000503000000020004" pitchFamily="2" charset="0"/>
                <a:cs typeface="Helvetica Neue" panose="02000503000000020004" pitchFamily="2" charset="0"/>
              </a:rPr>
              <a:t>Xx</a:t>
            </a:r>
            <a:r>
              <a:rPr lang="en-US" sz="1200" dirty="0">
                <a:latin typeface="Helvetica Neue" panose="02000503000000020004" pitchFamily="2" charset="0"/>
                <a:ea typeface="Helvetica Neue" panose="02000503000000020004" pitchFamily="2" charset="0"/>
                <a:cs typeface="Helvetica Neue" panose="02000503000000020004" pitchFamily="2" charset="0"/>
              </a:rPr>
              <a:t> member retention at </a:t>
            </a:r>
            <a:r>
              <a:rPr lang="en-US" sz="1200" dirty="0" err="1">
                <a:latin typeface="Helvetica Neue" panose="02000503000000020004" pitchFamily="2" charset="0"/>
                <a:ea typeface="Helvetica Neue" panose="02000503000000020004" pitchFamily="2" charset="0"/>
                <a:cs typeface="Helvetica Neue" panose="02000503000000020004" pitchFamily="2" charset="0"/>
              </a:rPr>
              <a:t>Xx</a:t>
            </a:r>
            <a:r>
              <a:rPr lang="en-US" sz="1200" dirty="0">
                <a:latin typeface="Helvetica Neue" panose="02000503000000020004" pitchFamily="2" charset="0"/>
                <a:ea typeface="Helvetica Neue" panose="02000503000000020004" pitchFamily="2" charset="0"/>
                <a:cs typeface="Helvetica Neue" panose="02000503000000020004" pitchFamily="2" charset="0"/>
              </a:rPr>
              <a:t> value (HVM?), (ii) </a:t>
            </a:r>
            <a:r>
              <a:rPr lang="en-US" sz="1200" dirty="0" err="1">
                <a:latin typeface="Helvetica Neue" panose="02000503000000020004" pitchFamily="2" charset="0"/>
                <a:ea typeface="Helvetica Neue" panose="02000503000000020004" pitchFamily="2" charset="0"/>
                <a:cs typeface="Helvetica Neue" panose="02000503000000020004" pitchFamily="2" charset="0"/>
              </a:rPr>
              <a:t>Tmall</a:t>
            </a:r>
            <a:r>
              <a:rPr lang="en-US" sz="1200" dirty="0">
                <a:latin typeface="Helvetica Neue" panose="02000503000000020004" pitchFamily="2" charset="0"/>
                <a:ea typeface="Helvetica Neue" panose="02000503000000020004" pitchFamily="2" charset="0"/>
                <a:cs typeface="Helvetica Neue" panose="02000503000000020004" pitchFamily="2" charset="0"/>
              </a:rPr>
              <a:t> as effective and efficient store follower and conversion driver, at </a:t>
            </a:r>
            <a:r>
              <a:rPr lang="en-US" sz="1200" dirty="0" err="1">
                <a:latin typeface="Helvetica Neue" panose="02000503000000020004" pitchFamily="2" charset="0"/>
                <a:ea typeface="Helvetica Neue" panose="02000503000000020004" pitchFamily="2" charset="0"/>
                <a:cs typeface="Helvetica Neue" panose="02000503000000020004" pitchFamily="2" charset="0"/>
              </a:rPr>
              <a:t>Xx</a:t>
            </a:r>
            <a:r>
              <a:rPr lang="en-US" sz="1200" dirty="0">
                <a:latin typeface="Helvetica Neue" panose="02000503000000020004" pitchFamily="2" charset="0"/>
                <a:ea typeface="Helvetica Neue" panose="02000503000000020004" pitchFamily="2" charset="0"/>
                <a:cs typeface="Helvetica Neue" panose="02000503000000020004" pitchFamily="2" charset="0"/>
              </a:rPr>
              <a:t> store follow and </a:t>
            </a:r>
            <a:r>
              <a:rPr lang="en-US" sz="1200" dirty="0" err="1">
                <a:latin typeface="Helvetica Neue" panose="02000503000000020004" pitchFamily="2" charset="0"/>
                <a:ea typeface="Helvetica Neue" panose="02000503000000020004" pitchFamily="2" charset="0"/>
                <a:cs typeface="Helvetica Neue" panose="02000503000000020004" pitchFamily="2" charset="0"/>
              </a:rPr>
              <a:t>Xx</a:t>
            </a:r>
            <a:r>
              <a:rPr lang="en-US" sz="1200" dirty="0">
                <a:latin typeface="Helvetica Neue" panose="02000503000000020004" pitchFamily="2" charset="0"/>
                <a:ea typeface="Helvetica Neue" panose="02000503000000020004" pitchFamily="2" charset="0"/>
                <a:cs typeface="Helvetica Neue" panose="02000503000000020004" pitchFamily="2" charset="0"/>
              </a:rPr>
              <a:t> ROI and XX SOB (iii) scale store livestream from </a:t>
            </a:r>
            <a:r>
              <a:rPr lang="en-US" sz="1200" dirty="0" err="1">
                <a:latin typeface="Helvetica Neue" panose="02000503000000020004" pitchFamily="2" charset="0"/>
                <a:ea typeface="Helvetica Neue" panose="02000503000000020004" pitchFamily="2" charset="0"/>
                <a:cs typeface="Helvetica Neue" panose="02000503000000020004" pitchFamily="2" charset="0"/>
              </a:rPr>
              <a:t>nso</a:t>
            </a:r>
            <a:r>
              <a:rPr lang="en-US" sz="1200" dirty="0">
                <a:latin typeface="Helvetica Neue" panose="02000503000000020004" pitchFamily="2" charset="0"/>
                <a:ea typeface="Helvetica Neue" panose="02000503000000020004" pitchFamily="2" charset="0"/>
                <a:cs typeface="Helvetica Neue" panose="02000503000000020004" pitchFamily="2" charset="0"/>
              </a:rPr>
              <a:t> to xx doors – xx store followers, xx demand % and traffic back to store </a:t>
            </a:r>
          </a:p>
          <a:p>
            <a:r>
              <a:rPr lang="en-US" sz="1200" dirty="0">
                <a:latin typeface="Helvetica Neue" panose="02000503000000020004" pitchFamily="2" charset="0"/>
                <a:ea typeface="Helvetica Neue" panose="02000503000000020004" pitchFamily="2" charset="0"/>
                <a:cs typeface="Helvetica Neue" panose="02000503000000020004" pitchFamily="2" charset="0"/>
              </a:rPr>
              <a:t>- 365 &amp; Member Mktg – depend our relationship with our communities in Global Cities with focus on priority dimensions // XX member retention rate for owned ecosystem through campaign (member days/wildwood), member </a:t>
            </a:r>
            <a:r>
              <a:rPr lang="en-US" sz="1200" dirty="0" err="1">
                <a:latin typeface="Helvetica Neue" panose="02000503000000020004" pitchFamily="2" charset="0"/>
                <a:ea typeface="Helvetica Neue" panose="02000503000000020004" pitchFamily="2" charset="0"/>
                <a:cs typeface="Helvetica Neue" panose="02000503000000020004" pitchFamily="2" charset="0"/>
              </a:rPr>
              <a:t>lifecyle</a:t>
            </a:r>
            <a:r>
              <a:rPr lang="en-US" sz="1200" dirty="0">
                <a:latin typeface="Helvetica Neue" panose="02000503000000020004" pitchFamily="2" charset="0"/>
                <a:ea typeface="Helvetica Neue" panose="02000503000000020004" pitchFamily="2" charset="0"/>
                <a:cs typeface="Helvetica Neue" panose="02000503000000020004" pitchFamily="2" charset="0"/>
              </a:rPr>
              <a:t> management and PODs </a:t>
            </a:r>
          </a:p>
          <a:p>
            <a:pPr marL="228600" indent="-228600">
              <a:spcBef>
                <a:spcPts val="300"/>
              </a:spcBef>
              <a:spcAft>
                <a:spcPts val="300"/>
              </a:spcAft>
              <a:buFont typeface="+mj-lt"/>
              <a:buAutoNum type="arabicPeriod" startAt="3"/>
            </a:pPr>
            <a:r>
              <a:rPr lang="en-US" sz="1200" dirty="0">
                <a:latin typeface="Helvetica Neue" panose="02000503000000020004" pitchFamily="2" charset="0"/>
              </a:rPr>
              <a:t>Optimize product marketing in spsu23 to drive higher engagement and conversion on NDDC platform – xx uplift in conversion and xx uplift in engagement</a:t>
            </a:r>
          </a:p>
          <a:p>
            <a:pPr marL="457200"/>
            <a:endParaRPr lang="en-CN" sz="1200" dirty="0">
              <a:latin typeface="Helvetica Neue" panose="02000503000000020004" pitchFamily="2" charset="0"/>
              <a:ea typeface="Helvetica Neue" panose="02000503000000020004" pitchFamily="2" charset="0"/>
              <a:cs typeface="Helvetica Neue" panose="02000503000000020004" pitchFamily="2"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kern="1200"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Accelerate Nike Sports Marketplace transformation – (to be aligned with MPUs)</a:t>
            </a:r>
          </a:p>
          <a:p>
            <a:pPr marL="228600" indent="-228600">
              <a:spcBef>
                <a:spcPts val="300"/>
              </a:spcBef>
              <a:spcAft>
                <a:spcPts val="300"/>
              </a:spcAft>
              <a:buFont typeface="+mj-lt"/>
              <a:buAutoNum type="arabicPeriod"/>
            </a:pPr>
            <a:r>
              <a:rPr lang="en-US" sz="1200" dirty="0">
                <a:latin typeface="Helvetica Neue" panose="02000503000000020004" pitchFamily="2" charset="0"/>
              </a:rPr>
              <a:t>Owned platform successful migration and GTM, (1) Nike APP - xx downloads, xx existing member migration, xx new member acquisition, (2) SNKRS APP - xx downloads, xx existing member migration, xx new member acquisition </a:t>
            </a:r>
          </a:p>
          <a:p>
            <a:pPr marL="228600" indent="-228600">
              <a:spcBef>
                <a:spcPts val="300"/>
              </a:spcBef>
              <a:spcAft>
                <a:spcPts val="300"/>
              </a:spcAft>
              <a:buFont typeface="+mj-lt"/>
              <a:buAutoNum type="arabicPeriod"/>
            </a:pPr>
            <a:r>
              <a:rPr lang="en-US" sz="1200" dirty="0">
                <a:latin typeface="Helvetica Neue" panose="02000503000000020004" pitchFamily="2" charset="0"/>
              </a:rPr>
              <a:t>Land OM2.0 – Pillar 3 (NTC/NXP/</a:t>
            </a:r>
            <a:r>
              <a:rPr lang="en-US" sz="1200" dirty="0" err="1">
                <a:latin typeface="Helvetica Neue" panose="02000503000000020004" pitchFamily="2" charset="0"/>
              </a:rPr>
              <a:t>Wechat</a:t>
            </a:r>
            <a:r>
              <a:rPr lang="en-US" sz="1200" dirty="0">
                <a:latin typeface="Helvetica Neue" panose="02000503000000020004" pitchFamily="2" charset="0"/>
              </a:rPr>
              <a:t> O2O) future engagement vision for FY26 and feature roadmap for FY23-24</a:t>
            </a:r>
          </a:p>
          <a:p>
            <a:pPr marL="228600" indent="-228600">
              <a:spcBef>
                <a:spcPts val="300"/>
              </a:spcBef>
              <a:spcAft>
                <a:spcPts val="300"/>
              </a:spcAft>
              <a:buFont typeface="+mj-lt"/>
              <a:buAutoNum type="arabicPeriod"/>
            </a:pPr>
            <a:r>
              <a:rPr lang="en-US" sz="1200" dirty="0">
                <a:latin typeface="Helvetica Neue" panose="02000503000000020004" pitchFamily="2" charset="0"/>
              </a:rPr>
              <a:t>Deliver Fleet transformation – xx new concepts opened, xx doors transformed</a:t>
            </a:r>
          </a:p>
          <a:p>
            <a:pPr marL="228600" indent="-228600">
              <a:spcBef>
                <a:spcPts val="300"/>
              </a:spcBef>
              <a:spcAft>
                <a:spcPts val="300"/>
              </a:spcAft>
              <a:buFont typeface="+mj-lt"/>
              <a:buAutoNum type="arabicPeriod"/>
            </a:pPr>
            <a:r>
              <a:rPr lang="en-US" sz="1200" dirty="0">
                <a:latin typeface="Helvetica Neue" panose="02000503000000020004" pitchFamily="2" charset="0"/>
              </a:rPr>
              <a:t>Scale retail 365 experience to xx doors – xx CR% xx retention </a:t>
            </a:r>
          </a:p>
          <a:p>
            <a:pPr marL="342900" lvl="0" indent="-342900">
              <a:buFont typeface="+mj-lt"/>
              <a:buAutoNum type="arabicPeriod"/>
            </a:pPr>
            <a:endParaRPr lang="en-US" sz="1200" dirty="0">
              <a:latin typeface="Helvetica Neue" panose="02000503000000020004" pitchFamily="2" charset="0"/>
              <a:ea typeface="Helvetica Neue" panose="02000503000000020004" pitchFamily="2" charset="0"/>
              <a:cs typeface="Helvetica Neue" panose="02000503000000020004" pitchFamily="2"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kern="1200"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Build a winning team for One Marketing &amp; One Marketplace </a:t>
            </a:r>
          </a:p>
          <a:p>
            <a:pPr marL="228600" indent="-228600">
              <a:spcBef>
                <a:spcPts val="300"/>
              </a:spcBef>
              <a:spcAft>
                <a:spcPts val="300"/>
              </a:spcAft>
              <a:buFont typeface="+mj-lt"/>
              <a:buAutoNum type="arabicPeriod"/>
              <a:defRPr/>
            </a:pPr>
            <a:r>
              <a:rPr lang="en-US" sz="1200" dirty="0">
                <a:latin typeface="Helvetica Neue" panose="02000503000000020004" pitchFamily="2" charset="0"/>
              </a:rPr>
              <a:t>Improved CDM AES score : 5% uplift for “Inspiration”,10% improvement for “Change enablers” and </a:t>
            </a:r>
            <a:r>
              <a:rPr lang="en-US" altLang="zh-CN" sz="1200" dirty="0">
                <a:latin typeface="Helvetica Neue" panose="02000503000000020004" pitchFamily="2" charset="0"/>
              </a:rPr>
              <a:t>5%</a:t>
            </a:r>
            <a:r>
              <a:rPr lang="zh-CN" altLang="en-US" sz="1200" dirty="0">
                <a:latin typeface="Helvetica Neue" panose="02000503000000020004" pitchFamily="2" charset="0"/>
              </a:rPr>
              <a:t> </a:t>
            </a:r>
            <a:r>
              <a:rPr lang="en-US" altLang="zh-CN" sz="1200" dirty="0">
                <a:latin typeface="Helvetica Neue" panose="02000503000000020004" pitchFamily="2" charset="0"/>
              </a:rPr>
              <a:t>uplift</a:t>
            </a:r>
            <a:r>
              <a:rPr lang="en-US" sz="1200" dirty="0">
                <a:latin typeface="Helvetica Neue" panose="02000503000000020004" pitchFamily="2" charset="0"/>
              </a:rPr>
              <a:t> on ”The Basics”</a:t>
            </a:r>
          </a:p>
          <a:p>
            <a:pPr marL="228600" indent="-228600">
              <a:spcBef>
                <a:spcPts val="300"/>
              </a:spcBef>
              <a:spcAft>
                <a:spcPts val="300"/>
              </a:spcAft>
              <a:buFont typeface="+mj-lt"/>
              <a:buAutoNum type="arabicPeriod"/>
              <a:defRPr/>
            </a:pPr>
            <a:r>
              <a:rPr lang="en-US" sz="1200" dirty="0">
                <a:latin typeface="Helvetica Neue" panose="02000503000000020004" pitchFamily="2" charset="0"/>
              </a:rPr>
              <a:t>Build future CDM leaders focusing on S and E bands</a:t>
            </a:r>
            <a:r>
              <a:rPr lang="zh-CN" altLang="en-US" sz="1200" dirty="0">
                <a:latin typeface="Helvetica Neue" panose="02000503000000020004" pitchFamily="2" charset="0"/>
              </a:rPr>
              <a:t> </a:t>
            </a:r>
            <a:r>
              <a:rPr lang="en-US" altLang="zh-CN" sz="1200" dirty="0">
                <a:latin typeface="Helvetica Neue" panose="02000503000000020004" pitchFamily="2" charset="0"/>
              </a:rPr>
              <a:t>and</a:t>
            </a:r>
            <a:r>
              <a:rPr lang="zh-CN" altLang="en-US" sz="1200" dirty="0">
                <a:latin typeface="Helvetica Neue" panose="02000503000000020004" pitchFamily="2" charset="0"/>
              </a:rPr>
              <a:t> </a:t>
            </a:r>
            <a:r>
              <a:rPr lang="en-US" altLang="zh-CN" sz="1200" dirty="0">
                <a:latin typeface="Helvetica Neue" panose="02000503000000020004" pitchFamily="2" charset="0"/>
              </a:rPr>
              <a:t>strengthen our talent bench for E/S band</a:t>
            </a:r>
            <a:endParaRPr lang="en-US" sz="1200" dirty="0">
              <a:latin typeface="Helvetica Neue" panose="02000503000000020004" pitchFamily="2" charset="0"/>
            </a:endParaRPr>
          </a:p>
          <a:p>
            <a:pPr marL="228600" indent="-228600">
              <a:spcBef>
                <a:spcPts val="300"/>
              </a:spcBef>
              <a:spcAft>
                <a:spcPts val="300"/>
              </a:spcAft>
              <a:buFont typeface="+mj-lt"/>
              <a:buAutoNum type="arabicPeriod"/>
              <a:defRPr/>
            </a:pPr>
            <a:r>
              <a:rPr lang="en-US" altLang="zh-CN" sz="1200" dirty="0">
                <a:latin typeface="Helvetica Neue" panose="02000503000000020004" pitchFamily="2" charset="0"/>
              </a:rPr>
              <a:t>Continue</a:t>
            </a:r>
            <a:r>
              <a:rPr lang="zh-CN" altLang="en-US" sz="1200" dirty="0">
                <a:latin typeface="Helvetica Neue" panose="02000503000000020004" pitchFamily="2" charset="0"/>
              </a:rPr>
              <a:t> </a:t>
            </a:r>
            <a:r>
              <a:rPr lang="en-US" altLang="zh-CN" sz="1200" dirty="0">
                <a:latin typeface="Helvetica Neue" panose="02000503000000020004" pitchFamily="2" charset="0"/>
              </a:rPr>
              <a:t>to</a:t>
            </a:r>
            <a:r>
              <a:rPr lang="zh-CN" altLang="en-US" sz="1200" dirty="0">
                <a:latin typeface="Helvetica Neue" panose="02000503000000020004" pitchFamily="2" charset="0"/>
              </a:rPr>
              <a:t> </a:t>
            </a:r>
            <a:r>
              <a:rPr lang="en-US" altLang="zh-CN" sz="1200" dirty="0">
                <a:latin typeface="Helvetica Neue" panose="02000503000000020004" pitchFamily="2" charset="0"/>
              </a:rPr>
              <a:t>build</a:t>
            </a:r>
            <a:r>
              <a:rPr lang="en-US" sz="1200" dirty="0">
                <a:latin typeface="Helvetica Neue" panose="02000503000000020004" pitchFamily="2" charset="0"/>
              </a:rPr>
              <a:t> strong CDM team/community </a:t>
            </a:r>
            <a:r>
              <a:rPr lang="en-US" altLang="zh-CN" sz="1200" dirty="0">
                <a:latin typeface="Helvetica Neue" panose="02000503000000020004" pitchFamily="2" charset="0"/>
              </a:rPr>
              <a:t>through</a:t>
            </a:r>
            <a:r>
              <a:rPr lang="en-US" sz="1200" dirty="0">
                <a:latin typeface="Helvetica Neue" panose="02000503000000020004" pitchFamily="2" charset="0"/>
              </a:rPr>
              <a:t> CDM LT monthly, CDM Quarterly Townhall, Brownbag lunch Leaders (targeting U/L), CDM Sports &amp; Fun committee</a:t>
            </a:r>
          </a:p>
        </p:txBody>
      </p:sp>
      <p:sp>
        <p:nvSpPr>
          <p:cNvPr id="13" name="Oval 12">
            <a:extLst>
              <a:ext uri="{FF2B5EF4-FFF2-40B4-BE49-F238E27FC236}">
                <a16:creationId xmlns:a16="http://schemas.microsoft.com/office/drawing/2014/main" id="{3CC5252C-8F6C-4187-B296-6D021E6C0096}"/>
              </a:ext>
            </a:extLst>
          </p:cNvPr>
          <p:cNvSpPr/>
          <p:nvPr/>
        </p:nvSpPr>
        <p:spPr>
          <a:xfrm>
            <a:off x="11140571" y="162383"/>
            <a:ext cx="857423" cy="837648"/>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2438338" eaLnBrk="1" fontAlgn="auto" latinLnBrk="0" hangingPunct="0">
              <a:lnSpc>
                <a:spcPct val="100000"/>
              </a:lnSpc>
              <a:spcBef>
                <a:spcPts val="0"/>
              </a:spcBef>
              <a:spcAft>
                <a:spcPts val="0"/>
              </a:spcAft>
              <a:buClrTx/>
              <a:buSzTx/>
              <a:buFontTx/>
              <a:buNone/>
              <a:tabLst/>
              <a:defRPr/>
            </a:pPr>
            <a:r>
              <a:rPr kumimoji="0" lang="en-CN" sz="1600" b="0" i="0" u="none" strike="noStrike" kern="0" cap="none" spc="0" normalizeH="0" baseline="0" noProof="0" dirty="0">
                <a:ln>
                  <a:noFill/>
                </a:ln>
                <a:solidFill>
                  <a:prstClr val="white"/>
                </a:solidFill>
                <a:effectLst/>
                <a:uLnTx/>
                <a:uFillTx/>
                <a:latin typeface="Helvetica" pitchFamily="2" charset="0"/>
                <a:ea typeface="+mn-ea"/>
                <a:cs typeface="+mn-cs"/>
                <a:sym typeface="Helvetica Neue"/>
              </a:rPr>
              <a:t>WIP 7.28</a:t>
            </a:r>
          </a:p>
        </p:txBody>
      </p:sp>
    </p:spTree>
    <p:extLst>
      <p:ext uri="{BB962C8B-B14F-4D97-AF65-F5344CB8AC3E}">
        <p14:creationId xmlns:p14="http://schemas.microsoft.com/office/powerpoint/2010/main" val="3176835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5EB7B01-5C42-49FB-85A5-BF9A3FC9AF56}"/>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Object 3" hidden="1">
                        <a:extLst>
                          <a:ext uri="{FF2B5EF4-FFF2-40B4-BE49-F238E27FC236}">
                            <a16:creationId xmlns:a16="http://schemas.microsoft.com/office/drawing/2014/main" id="{05EB7B01-5C42-49FB-85A5-BF9A3FC9AF5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969A6D1D-C9C5-4485-B343-F10C8521CE86}"/>
              </a:ext>
            </a:extLst>
          </p:cNvPr>
          <p:cNvSpPr>
            <a:spLocks noGrp="1"/>
          </p:cNvSpPr>
          <p:nvPr>
            <p:ph type="title"/>
          </p:nvPr>
        </p:nvSpPr>
        <p:spPr>
          <a:xfrm>
            <a:off x="264656" y="474341"/>
            <a:ext cx="11586420" cy="598766"/>
          </a:xfrm>
        </p:spPr>
        <p:txBody>
          <a:bodyPr vert="horz"/>
          <a:lstStyle/>
          <a:p>
            <a:pPr marL="0" lvl="0" indent="0" defTabSz="825500">
              <a:lnSpc>
                <a:spcPct val="100000"/>
              </a:lnSpc>
              <a:spcBef>
                <a:spcPts val="900"/>
              </a:spcBef>
              <a:buNone/>
              <a:defRPr/>
            </a:pPr>
            <a:r>
              <a:rPr lang="en-US" altLang="zh-CN" b="1" kern="0" dirty="0">
                <a:solidFill>
                  <a:srgbClr val="000000"/>
                </a:solidFill>
                <a:latin typeface="Helvetica Neue"/>
                <a:ea typeface="Helvetica Neue"/>
                <a:cs typeface="Helvetica Neue"/>
                <a:sym typeface="Helvetica Neue"/>
              </a:rPr>
              <a:t>GC Insights FY23-24 OKR </a:t>
            </a:r>
          </a:p>
        </p:txBody>
      </p:sp>
      <p:sp>
        <p:nvSpPr>
          <p:cNvPr id="7" name="April">
            <a:extLst>
              <a:ext uri="{FF2B5EF4-FFF2-40B4-BE49-F238E27FC236}">
                <a16:creationId xmlns:a16="http://schemas.microsoft.com/office/drawing/2014/main" id="{7DAF9820-4F8B-42FD-B18A-5224BC4FAFE1}"/>
              </a:ext>
            </a:extLst>
          </p:cNvPr>
          <p:cNvSpPr txBox="1"/>
          <p:nvPr/>
        </p:nvSpPr>
        <p:spPr>
          <a:xfrm>
            <a:off x="264656" y="718696"/>
            <a:ext cx="11662688" cy="5601533"/>
          </a:xfrm>
          <a:prstGeom prst="rect">
            <a:avLst/>
          </a:prstGeom>
          <a:noFill/>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rtlCol="0">
            <a:spAutoFit/>
          </a:bodyPr>
          <a:lstStyle>
            <a:defPPr>
              <a:defRPr lang="en-US"/>
            </a:defPPr>
            <a:lvl1pPr algn="ctr">
              <a:defRPr sz="1400" b="1">
                <a:solidFill>
                  <a:srgbClr val="F86422"/>
                </a:solidFill>
              </a:defRPr>
            </a:lvl1pPr>
          </a:lstStyle>
          <a:p>
            <a:pPr algn="l">
              <a:spcBef>
                <a:spcPts val="300"/>
              </a:spcBef>
              <a:spcAft>
                <a:spcPts val="300"/>
              </a:spcAft>
            </a:pPr>
            <a:endParaRPr lang="en-US" altLang="zh-CN" dirty="0">
              <a:latin typeface="Helvetica Neue" panose="02000503000000020004" pitchFamily="2" charset="0"/>
              <a:ea typeface="Helvetica Neue" panose="02000503000000020004" pitchFamily="2" charset="0"/>
              <a:cs typeface="Helvetica Neue" panose="02000503000000020004" pitchFamily="2" charset="0"/>
              <a:sym typeface="Helvetica Neue"/>
            </a:endParaRPr>
          </a:p>
          <a:p>
            <a:pPr algn="l">
              <a:spcBef>
                <a:spcPts val="300"/>
              </a:spcBef>
              <a:spcAft>
                <a:spcPts val="300"/>
              </a:spcAft>
            </a:pPr>
            <a:r>
              <a:rPr lang="en-US" altLang="zh-CN" dirty="0">
                <a:latin typeface="Helvetica Neue" panose="02000503000000020004" pitchFamily="2" charset="0"/>
                <a:ea typeface="Helvetica Neue" panose="02000503000000020004" pitchFamily="2" charset="0"/>
                <a:cs typeface="Helvetica Neue" panose="02000503000000020004" pitchFamily="2" charset="0"/>
                <a:sym typeface="Helvetica Neue"/>
              </a:rPr>
              <a:t>Unify one brand equity truth, with drivers and segmentation applied across functions</a:t>
            </a:r>
          </a:p>
          <a:p>
            <a:pPr marL="342900" indent="-342900" algn="l">
              <a:spcBef>
                <a:spcPts val="300"/>
              </a:spcBef>
              <a:spcAft>
                <a:spcPts val="300"/>
              </a:spcAft>
              <a:buFont typeface="+mj-lt"/>
              <a:buAutoNum type="arabicPeriod"/>
            </a:pPr>
            <a:r>
              <a:rPr lang="en-US" b="0" u="sng"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Integrate 1 Nike brand equity/health measurement from divergent parameters, with drivers identified across functions, along with key city perspective </a:t>
            </a:r>
          </a:p>
          <a:p>
            <a:pPr marL="342900" indent="-342900" algn="l">
              <a:spcBef>
                <a:spcPts val="300"/>
              </a:spcBef>
              <a:spcAft>
                <a:spcPts val="300"/>
              </a:spcAft>
              <a:buFont typeface="+mj-lt"/>
              <a:buAutoNum type="arabicPeriod"/>
            </a:pPr>
            <a:r>
              <a:rPr lang="en-US" b="0" u="sng"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Unify 1 segmentation approach applicable across multiple consumer touchpoints </a:t>
            </a:r>
          </a:p>
          <a:p>
            <a:pPr marL="342900" indent="-342900" algn="l">
              <a:spcBef>
                <a:spcPts val="300"/>
              </a:spcBef>
              <a:spcAft>
                <a:spcPts val="300"/>
              </a:spcAft>
              <a:buFont typeface="+mj-lt"/>
              <a:buAutoNum type="arabicPeriod"/>
            </a:pPr>
            <a:r>
              <a:rPr lang="en-US" b="0" u="sng"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Provide quantified attribution analytics for brand assets elevation across functions for GC GM and CC GMs</a:t>
            </a:r>
          </a:p>
          <a:p>
            <a:pPr algn="l">
              <a:spcBef>
                <a:spcPts val="300"/>
              </a:spcBef>
              <a:spcAft>
                <a:spcPts val="300"/>
              </a:spcAft>
            </a:pPr>
            <a:endParaRPr lang="en-US" sz="800"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endParaRPr>
          </a:p>
          <a:p>
            <a:pPr algn="l">
              <a:spcBef>
                <a:spcPts val="300"/>
              </a:spcBef>
              <a:spcAft>
                <a:spcPts val="300"/>
              </a:spcAft>
            </a:pPr>
            <a:r>
              <a:rPr lang="en-US" altLang="zh-CN" dirty="0">
                <a:latin typeface="Helvetica Neue" panose="02000503000000020004" pitchFamily="2" charset="0"/>
                <a:ea typeface="Helvetica Neue" panose="02000503000000020004" pitchFamily="2" charset="0"/>
                <a:cs typeface="Helvetica Neue" panose="02000503000000020004" pitchFamily="2" charset="0"/>
                <a:sym typeface="Helvetica Neue"/>
              </a:rPr>
              <a:t>Provide insights and analytics for supporting brand strength and buzz resurgence to pre-BCI level</a:t>
            </a:r>
          </a:p>
          <a:p>
            <a:pPr marL="342900" indent="-342900" algn="l">
              <a:spcBef>
                <a:spcPts val="300"/>
              </a:spcBef>
              <a:spcAft>
                <a:spcPts val="300"/>
              </a:spcAft>
              <a:buFont typeface="+mj-lt"/>
              <a:buAutoNum type="arabicPeriod"/>
            </a:pPr>
            <a:r>
              <a:rPr lang="en-US" b="0" u="sng"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Identify high priority drivers for brand equity and social buzz volume/value resurgence for Chinese consumers and identify key trends and changes in GC consumers</a:t>
            </a:r>
          </a:p>
          <a:p>
            <a:pPr marL="342900" indent="-342900" algn="l">
              <a:spcBef>
                <a:spcPts val="300"/>
              </a:spcBef>
              <a:spcAft>
                <a:spcPts val="300"/>
              </a:spcAft>
              <a:buFont typeface="+mj-lt"/>
              <a:buAutoNum type="arabicPeriod"/>
            </a:pPr>
            <a:r>
              <a:rPr lang="en-US"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Prioritize key consumer segments for brand communications</a:t>
            </a:r>
          </a:p>
          <a:p>
            <a:pPr marL="342900" indent="-342900" algn="l">
              <a:spcBef>
                <a:spcPts val="300"/>
              </a:spcBef>
              <a:spcAft>
                <a:spcPts val="300"/>
              </a:spcAft>
              <a:buFont typeface="+mj-lt"/>
              <a:buAutoNum type="arabicPeriod"/>
            </a:pPr>
            <a:r>
              <a:rPr lang="en-US"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Provide insights and analytics that offer inspiration for new narratives to more effective inspire and engage with high priority GC consumers in key sports dimensions (Kids requires a 2nd project on a similar scale, on a second phase), aiming to boost brand health to highest levels in key cities</a:t>
            </a:r>
          </a:p>
          <a:p>
            <a:pPr algn="l">
              <a:spcBef>
                <a:spcPts val="300"/>
              </a:spcBef>
              <a:spcAft>
                <a:spcPts val="300"/>
              </a:spcAft>
            </a:pPr>
            <a:endParaRPr lang="en-US" altLang="zh-CN" dirty="0">
              <a:latin typeface="Helvetica Neue" panose="02000503000000020004" pitchFamily="2" charset="0"/>
              <a:ea typeface="Helvetica Neue" panose="02000503000000020004" pitchFamily="2" charset="0"/>
              <a:cs typeface="Helvetica Neue" panose="02000503000000020004" pitchFamily="2" charset="0"/>
              <a:sym typeface="Helvetica Neue"/>
            </a:endParaRPr>
          </a:p>
          <a:p>
            <a:pPr algn="l">
              <a:spcBef>
                <a:spcPts val="300"/>
              </a:spcBef>
              <a:spcAft>
                <a:spcPts val="300"/>
              </a:spcAft>
            </a:pPr>
            <a:r>
              <a:rPr lang="en-US" altLang="zh-CN" dirty="0">
                <a:latin typeface="Helvetica Neue" panose="02000503000000020004" pitchFamily="2" charset="0"/>
                <a:ea typeface="Helvetica Neue" panose="02000503000000020004" pitchFamily="2" charset="0"/>
                <a:cs typeface="Helvetica Neue" panose="02000503000000020004" pitchFamily="2" charset="0"/>
                <a:sym typeface="Helvetica Neue"/>
              </a:rPr>
              <a:t>Trailblaze the path for a data-driven approach to elevate GC sports dimensions and merchandise</a:t>
            </a:r>
          </a:p>
          <a:p>
            <a:pPr marL="342900" indent="-342900" algn="l">
              <a:spcBef>
                <a:spcPts val="300"/>
              </a:spcBef>
              <a:spcAft>
                <a:spcPts val="300"/>
              </a:spcAft>
              <a:buFont typeface="+mj-lt"/>
              <a:buAutoNum type="arabicPeriod"/>
            </a:pPr>
            <a:r>
              <a:rPr lang="en-US" altLang="zh-CN" b="0" u="sng"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Build internal and external tracking and analytics infrastructure for sports dimension market sizing, share tracking, social listening and analytics across high priority dimensions focusing on running, bb, training, street dance, yoga </a:t>
            </a:r>
          </a:p>
          <a:p>
            <a:pPr marL="342900" indent="-342900" algn="l">
              <a:spcBef>
                <a:spcPts val="300"/>
              </a:spcBef>
              <a:spcAft>
                <a:spcPts val="300"/>
              </a:spcAft>
              <a:buFont typeface="+mj-lt"/>
              <a:buAutoNum type="arabicPeriod"/>
            </a:pPr>
            <a:r>
              <a:rPr lang="en-US" altLang="zh-CN"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Build trend sensing and future looking analytics input to CC and Merchandise team across both core and emerging sports dimensions</a:t>
            </a:r>
          </a:p>
          <a:p>
            <a:pPr marL="342900" indent="-342900" algn="l">
              <a:spcBef>
                <a:spcPts val="300"/>
              </a:spcBef>
              <a:spcAft>
                <a:spcPts val="300"/>
              </a:spcAft>
              <a:buFont typeface="+mj-lt"/>
              <a:buAutoNum type="arabicPeriod"/>
            </a:pPr>
            <a:r>
              <a:rPr lang="en-US" altLang="zh-CN"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Launch 1 innovation pilot in collaboration with and support to merchandise function, potentially in apparel, (extend into next FY due to product cycle), with the objective of building a successful product in GC</a:t>
            </a:r>
          </a:p>
        </p:txBody>
      </p:sp>
      <p:sp>
        <p:nvSpPr>
          <p:cNvPr id="8" name="矩形 37">
            <a:extLst>
              <a:ext uri="{FF2B5EF4-FFF2-40B4-BE49-F238E27FC236}">
                <a16:creationId xmlns:a16="http://schemas.microsoft.com/office/drawing/2014/main" id="{A44E78CC-8F19-4270-AA3B-DE73481F8DDD}"/>
              </a:ext>
            </a:extLst>
          </p:cNvPr>
          <p:cNvSpPr/>
          <p:nvPr/>
        </p:nvSpPr>
        <p:spPr>
          <a:xfrm>
            <a:off x="9969054" y="257965"/>
            <a:ext cx="1656889" cy="33855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i="0" u="sng" strike="noStrike" kern="1200" cap="none" spc="0" normalizeH="0" baseline="0"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rPr>
              <a:t>FY23 priorities</a:t>
            </a:r>
          </a:p>
        </p:txBody>
      </p:sp>
    </p:spTree>
    <p:extLst>
      <p:ext uri="{BB962C8B-B14F-4D97-AF65-F5344CB8AC3E}">
        <p14:creationId xmlns:p14="http://schemas.microsoft.com/office/powerpoint/2010/main" val="657048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5EB7B01-5C42-49FB-85A5-BF9A3FC9AF56}"/>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Object 3" hidden="1">
                        <a:extLst>
                          <a:ext uri="{FF2B5EF4-FFF2-40B4-BE49-F238E27FC236}">
                            <a16:creationId xmlns:a16="http://schemas.microsoft.com/office/drawing/2014/main" id="{05EB7B01-5C42-49FB-85A5-BF9A3FC9AF5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969A6D1D-C9C5-4485-B343-F10C8521CE86}"/>
              </a:ext>
            </a:extLst>
          </p:cNvPr>
          <p:cNvSpPr>
            <a:spLocks noGrp="1"/>
          </p:cNvSpPr>
          <p:nvPr>
            <p:ph type="title"/>
          </p:nvPr>
        </p:nvSpPr>
        <p:spPr>
          <a:xfrm>
            <a:off x="264656" y="474341"/>
            <a:ext cx="11586420" cy="598766"/>
          </a:xfrm>
        </p:spPr>
        <p:txBody>
          <a:bodyPr vert="horz"/>
          <a:lstStyle/>
          <a:p>
            <a:pPr marL="0" lvl="0" indent="0" defTabSz="825500">
              <a:lnSpc>
                <a:spcPct val="100000"/>
              </a:lnSpc>
              <a:spcBef>
                <a:spcPts val="900"/>
              </a:spcBef>
              <a:buNone/>
              <a:defRPr/>
            </a:pPr>
            <a:r>
              <a:rPr lang="en-US" altLang="zh-CN" b="1" kern="0" dirty="0">
                <a:solidFill>
                  <a:srgbClr val="000000"/>
                </a:solidFill>
                <a:latin typeface="Helvetica Neue"/>
                <a:ea typeface="Helvetica Neue"/>
                <a:cs typeface="Helvetica Neue"/>
                <a:sym typeface="Helvetica Neue"/>
              </a:rPr>
              <a:t>GCLT FY23 OKR </a:t>
            </a:r>
            <a:r>
              <a:rPr lang="en-US" altLang="zh-CN" kern="0" dirty="0">
                <a:solidFill>
                  <a:srgbClr val="000000"/>
                </a:solidFill>
                <a:latin typeface="Helvetica Neue"/>
                <a:ea typeface="Helvetica Neue"/>
                <a:cs typeface="Helvetica Neue"/>
                <a:sym typeface="Helvetica Neue"/>
              </a:rPr>
              <a:t>– DSM</a:t>
            </a:r>
            <a:endParaRPr lang="en-US" altLang="zh-CN" b="1" kern="0" dirty="0">
              <a:solidFill>
                <a:srgbClr val="000000"/>
              </a:solidFill>
              <a:latin typeface="Helvetica Neue"/>
              <a:ea typeface="Helvetica Neue"/>
              <a:cs typeface="Helvetica Neue"/>
              <a:sym typeface="Helvetica Neue"/>
            </a:endParaRPr>
          </a:p>
        </p:txBody>
      </p:sp>
      <p:sp>
        <p:nvSpPr>
          <p:cNvPr id="6" name="April">
            <a:extLst>
              <a:ext uri="{FF2B5EF4-FFF2-40B4-BE49-F238E27FC236}">
                <a16:creationId xmlns:a16="http://schemas.microsoft.com/office/drawing/2014/main" id="{E7E86C65-2492-4242-AE16-FA1EC5B395EC}"/>
              </a:ext>
            </a:extLst>
          </p:cNvPr>
          <p:cNvSpPr txBox="1"/>
          <p:nvPr/>
        </p:nvSpPr>
        <p:spPr>
          <a:xfrm>
            <a:off x="264656" y="520511"/>
            <a:ext cx="11642034" cy="5816977"/>
          </a:xfrm>
          <a:prstGeom prst="rect">
            <a:avLst/>
          </a:prstGeom>
          <a:noFill/>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rtlCol="0">
            <a:spAutoFit/>
          </a:bodyPr>
          <a:lstStyle>
            <a:defPPr>
              <a:defRPr lang="en-US"/>
            </a:defPPr>
            <a:lvl1pPr algn="ctr">
              <a:defRPr sz="1400" b="1">
                <a:solidFill>
                  <a:srgbClr val="F86422"/>
                </a:solidFill>
              </a:defRPr>
            </a:lvl1p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altLang="zh-CN" sz="1400" b="1" i="0" u="none" strike="noStrike" kern="1200" cap="none" spc="0" normalizeH="0" baseline="0" noProof="0" dirty="0">
              <a:ln>
                <a:noFill/>
              </a:ln>
              <a:solidFill>
                <a:srgbClr val="F86422"/>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Helvetica Neue"/>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altLang="zh-CN" sz="1400" b="1" i="0" u="none" strike="noStrike" kern="1200" cap="none" spc="0" normalizeH="0" baseline="0" noProof="0" dirty="0">
                <a:ln>
                  <a:noFill/>
                </a:ln>
                <a:solidFill>
                  <a:srgbClr val="ED7D31"/>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Helvetica Neue"/>
              </a:rPr>
              <a:t>Ignite Business To Achieve Ultimate Resurgence By Delivering Double Digit In RSV With Healthy Inventory @16 WOS</a:t>
            </a:r>
            <a:endParaRPr kumimoji="0" lang="en-US" sz="1400" b="0" i="0" u="none" strike="noStrike" kern="1200" cap="none" spc="0" normalizeH="0" baseline="0" noProof="0" dirty="0">
              <a:ln>
                <a:noFill/>
              </a:ln>
              <a:solidFill>
                <a:srgbClr val="ED7D31"/>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Helvetica Neue"/>
            </a:endParaRPr>
          </a:p>
          <a:p>
            <a:pPr marL="342900" marR="0" lvl="0" indent="-342900" algn="l" defTabSz="914400" rtl="0" eaLnBrk="1" fontAlgn="auto" latinLnBrk="0" hangingPunct="1">
              <a:lnSpc>
                <a:spcPct val="100000"/>
              </a:lnSpc>
              <a:spcBef>
                <a:spcPts val="300"/>
              </a:spcBef>
              <a:spcAft>
                <a:spcPts val="0"/>
              </a:spcAft>
              <a:buClrTx/>
              <a:buSzTx/>
              <a:buFont typeface="+mj-lt"/>
              <a:buAutoNum type="arabicPeriod"/>
              <a:tabLst/>
              <a:defRPr/>
            </a:pPr>
            <a:r>
              <a:rPr kumimoji="0" lang="en-US" altLang="zh-CN" sz="1400" b="0"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Helvetica Neue"/>
              </a:rPr>
              <a:t>Clean excess inventory to achieve WOS 17 &amp; Partner MOS 4.0 by 1H,  maintain WOS 16 &amp; &lt;25% C/O mix and Partner MOS 4.0 in 2H.</a:t>
            </a:r>
          </a:p>
          <a:p>
            <a:pPr marL="342900" marR="0" lvl="0" indent="-342900" algn="l" defTabSz="914400" rtl="0" eaLnBrk="1" fontAlgn="auto" latinLnBrk="0" hangingPunct="1">
              <a:lnSpc>
                <a:spcPct val="100000"/>
              </a:lnSpc>
              <a:spcBef>
                <a:spcPts val="300"/>
              </a:spcBef>
              <a:spcAft>
                <a:spcPts val="0"/>
              </a:spcAft>
              <a:buClrTx/>
              <a:buSzTx/>
              <a:buFont typeface="+mj-lt"/>
              <a:buAutoNum type="arabicPeriod"/>
              <a:tabLst/>
              <a:defRPr/>
            </a:pPr>
            <a:r>
              <a:rPr kumimoji="0" lang="en-US" altLang="zh-CN" sz="1400" b="0"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Helvetica Neue"/>
              </a:rPr>
              <a:t>Drive business recovery and unlock potential with operational agility. Target to have seasonal supply flex up (+15%) / flex down (-30%), with 2.5 months delayed buy decision points. Establish agile way of working on Responsive Business Model thru 2H Apparel Pilot.</a:t>
            </a:r>
            <a:r>
              <a:rPr kumimoji="0" lang="zh-CN" altLang="en-US" sz="1400" b="0"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Helvetica Neue"/>
              </a:rPr>
              <a:t> </a:t>
            </a:r>
            <a:r>
              <a:rPr kumimoji="0" lang="en-US" altLang="zh-CN" sz="1400" b="0"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Helvetica Neue"/>
              </a:rPr>
              <a:t>Expend GEL fulfillment </a:t>
            </a:r>
            <a:r>
              <a:rPr kumimoji="0" lang="en-US" altLang="zh-CN" sz="1400" b="0" i="0" u="none" strike="noStrike" kern="1200" cap="none" spc="0" normalizeH="0" baseline="0" noProof="0" dirty="0" err="1">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Helvetica Neue"/>
              </a:rPr>
              <a:t>SoB</a:t>
            </a:r>
            <a:r>
              <a:rPr kumimoji="0" lang="en-US" altLang="zh-CN" sz="1400" b="0"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Helvetica Neue"/>
              </a:rPr>
              <a:t>% from 6% to 10%.</a:t>
            </a:r>
          </a:p>
          <a:p>
            <a:pPr marL="342900" marR="0" lvl="0" indent="-342900" algn="l" defTabSz="914400" rtl="0" eaLnBrk="1" fontAlgn="auto" latinLnBrk="0" hangingPunct="1">
              <a:lnSpc>
                <a:spcPct val="100000"/>
              </a:lnSpc>
              <a:spcBef>
                <a:spcPts val="300"/>
              </a:spcBef>
              <a:spcAft>
                <a:spcPts val="0"/>
              </a:spcAft>
              <a:buClrTx/>
              <a:buSzTx/>
              <a:buFont typeface="+mj-lt"/>
              <a:buAutoNum type="arabicPeriod"/>
              <a:tabLst/>
              <a:defRPr/>
            </a:pPr>
            <a:r>
              <a:rPr kumimoji="0" lang="en-US" altLang="zh-CN" sz="1400" b="0"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Helvetica Neue"/>
              </a:rPr>
              <a:t>Shape and secure the right consumer demand with aligned products portfolio investment principle cross consumer and marketplace. Target to deliver both Key franchise* @ aligned ST* and overall portfolio @ 65% ST tracking from FY23 2H till future seasons.  </a:t>
            </a:r>
          </a:p>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altLang="zh-CN" sz="1400" b="1" i="0" u="none" strike="noStrike" kern="1200" cap="none" spc="0" normalizeH="0" baseline="0" noProof="0" dirty="0">
              <a:ln>
                <a:noFill/>
              </a:ln>
              <a:solidFill>
                <a:srgbClr val="F86422"/>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Helvetica Neue"/>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altLang="zh-CN" sz="1400" b="1" i="0" u="none" strike="noStrike" kern="1200" cap="none" spc="0" normalizeH="0" baseline="0" noProof="0" dirty="0">
                <a:ln>
                  <a:noFill/>
                </a:ln>
                <a:solidFill>
                  <a:srgbClr val="ED7D31"/>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Helvetica Neue"/>
              </a:rPr>
              <a:t>Stand Up Modern Planning Capabilities To Be The Backbone Of Planning Ecosystem </a:t>
            </a:r>
          </a:p>
          <a:p>
            <a:pPr marL="342900" marR="0" lvl="0" indent="-342900" algn="l" defTabSz="914400" rtl="0" eaLnBrk="1" fontAlgn="auto" latinLnBrk="0" hangingPunct="1">
              <a:lnSpc>
                <a:spcPct val="100000"/>
              </a:lnSpc>
              <a:spcBef>
                <a:spcPts val="300"/>
              </a:spcBef>
              <a:spcAft>
                <a:spcPts val="0"/>
              </a:spcAft>
              <a:buClrTx/>
              <a:buSzTx/>
              <a:buFont typeface="+mj-lt"/>
              <a:buAutoNum type="arabicPeriod"/>
              <a:tabLst/>
              <a:defRPr/>
            </a:pPr>
            <a:r>
              <a:rPr kumimoji="0" lang="en-US" altLang="zh-CN" sz="1400" b="0"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Helvetica Neue"/>
              </a:rPr>
              <a:t>Establish one consumer-led MFP down to sport dimension that guides, connects, and reconciles the demand/inventory plan from Week 52 to   -13. Put in place the right team, implement new processes, and launch MVP in O9 platform. </a:t>
            </a:r>
            <a:r>
              <a:rPr kumimoji="0" lang="en-US" altLang="zh-CN" sz="1400" b="0" i="0" u="none" strike="noStrike" kern="1200" cap="none" spc="0" normalizeH="0" baseline="0" noProof="0" dirty="0">
                <a:ln>
                  <a:noFill/>
                </a:ln>
                <a:solidFill>
                  <a:srgbClr val="FF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Helvetica Neue"/>
              </a:rPr>
              <a:t> </a:t>
            </a:r>
            <a:endParaRPr kumimoji="0" lang="en-US" altLang="zh-CN" sz="1400" b="0"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Helvetica Neue"/>
            </a:endParaRPr>
          </a:p>
          <a:p>
            <a:pPr marL="342900" marR="0" lvl="0" indent="-342900" algn="l" defTabSz="914400" rtl="0" eaLnBrk="1" fontAlgn="auto" latinLnBrk="0" hangingPunct="1">
              <a:lnSpc>
                <a:spcPct val="100000"/>
              </a:lnSpc>
              <a:spcBef>
                <a:spcPts val="300"/>
              </a:spcBef>
              <a:spcAft>
                <a:spcPts val="0"/>
              </a:spcAft>
              <a:buClrTx/>
              <a:buSzTx/>
              <a:buFont typeface="+mj-lt"/>
              <a:buAutoNum type="arabicPeriod"/>
              <a:tabLst/>
              <a:defRPr/>
            </a:pPr>
            <a:r>
              <a:rPr kumimoji="0" lang="en-US" altLang="zh-CN" sz="1400" b="0"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Helvetica Neue"/>
              </a:rPr>
              <a:t>Activate one Consumer X Marketplace automated ladder plan (AF1, AJ1, DUNK, Pegasus), focusing on alignment on KPI, inventory and sales forecast.  </a:t>
            </a:r>
            <a:r>
              <a:rPr kumimoji="0" lang="en-US" altLang="zh-CN" sz="1400" b="0" i="0" u="none" strike="noStrike" kern="1200" cap="none" spc="0" normalizeH="0" baseline="0" noProof="0" dirty="0">
                <a:ln>
                  <a:noFill/>
                </a:ln>
                <a:solidFill>
                  <a:srgbClr val="FF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Helvetica Neue"/>
              </a:rPr>
              <a:t> </a:t>
            </a:r>
          </a:p>
          <a:p>
            <a:pPr marL="342900" marR="0" lvl="0" indent="-342900" algn="l" defTabSz="914400" rtl="0" eaLnBrk="1" fontAlgn="auto" latinLnBrk="0" hangingPunct="1">
              <a:lnSpc>
                <a:spcPct val="100000"/>
              </a:lnSpc>
              <a:spcBef>
                <a:spcPts val="300"/>
              </a:spcBef>
              <a:spcAft>
                <a:spcPts val="0"/>
              </a:spcAft>
              <a:buClrTx/>
              <a:buSzTx/>
              <a:buFont typeface="+mj-lt"/>
              <a:buAutoNum type="arabicPeriod"/>
              <a:tabLst/>
              <a:defRPr/>
            </a:pPr>
            <a:r>
              <a:rPr kumimoji="0" lang="en-US" altLang="zh-CN" sz="1400" b="0"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Helvetica Neue"/>
              </a:rPr>
              <a:t>Enable Responsive Operational Model by launching NDDC E2E DDS capabilities from pre-season to multi-season based on local solution, and short-term supply planning solutions based on existing system.  </a:t>
            </a:r>
            <a:endParaRPr kumimoji="0" lang="en-US" altLang="zh-CN" sz="1400" b="0" i="0" u="none" strike="noStrike" kern="1200" cap="none" spc="0" normalizeH="0" baseline="0" noProof="0" dirty="0">
              <a:ln>
                <a:noFill/>
              </a:ln>
              <a:solidFill>
                <a:prstClr val="black"/>
              </a:solidFill>
              <a:effectLst/>
              <a:highlight>
                <a:srgbClr val="FFFF00"/>
              </a:highlight>
              <a:uLnTx/>
              <a:uFillTx/>
              <a:latin typeface="Helvetica Neue" panose="02000503000000020004" pitchFamily="2" charset="0"/>
              <a:ea typeface="Helvetica Neue" panose="02000503000000020004" pitchFamily="2" charset="0"/>
              <a:cs typeface="Helvetica Neue" panose="02000503000000020004" pitchFamily="2" charset="0"/>
              <a:sym typeface="Helvetica Neue"/>
            </a:endParaRPr>
          </a:p>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altLang="zh-CN" sz="1400" b="1" i="0" u="none" strike="noStrike" kern="1200" cap="none" spc="0" normalizeH="0" baseline="0" noProof="0" dirty="0">
              <a:ln>
                <a:noFill/>
              </a:ln>
              <a:solidFill>
                <a:srgbClr val="F86422"/>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Helvetica Neue"/>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altLang="zh-CN" sz="1400" b="1" i="0" u="none" strike="noStrike" kern="1200" cap="none" spc="0" normalizeH="0" baseline="0" noProof="0" dirty="0">
                <a:ln>
                  <a:noFill/>
                </a:ln>
                <a:solidFill>
                  <a:srgbClr val="ED7D31"/>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Helvetica Neue"/>
              </a:rPr>
              <a:t>Elevate Organization Effectiveness And Accelerate Talents Development </a:t>
            </a:r>
          </a:p>
          <a:p>
            <a:pPr marL="342900" marR="0" lvl="0" indent="-342900" algn="l" defTabSz="914400" rtl="0" eaLnBrk="1" fontAlgn="auto" latinLnBrk="0" hangingPunct="1">
              <a:lnSpc>
                <a:spcPct val="100000"/>
              </a:lnSpc>
              <a:spcBef>
                <a:spcPts val="300"/>
              </a:spcBef>
              <a:spcAft>
                <a:spcPts val="0"/>
              </a:spcAft>
              <a:buClrTx/>
              <a:buSzTx/>
              <a:buFont typeface="+mj-lt"/>
              <a:buAutoNum type="arabicPeriod"/>
              <a:tabLst/>
              <a:defRPr/>
            </a:pPr>
            <a:r>
              <a:rPr kumimoji="0" lang="en-US" altLang="zh-CN" sz="1400" b="0"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Helvetica Neue"/>
              </a:rPr>
              <a:t>Strengthen LT effectiveness through quarterly team coaching program. Increase work efficiency by improved processes and clarified principles, target to uplift 10pts of AES “Change enablers” session (FY22 49%).   </a:t>
            </a:r>
          </a:p>
          <a:p>
            <a:pPr marL="342900" marR="0" lvl="0" indent="-342900" algn="l" defTabSz="914400" rtl="0" eaLnBrk="1" fontAlgn="auto" latinLnBrk="0" hangingPunct="1">
              <a:lnSpc>
                <a:spcPct val="100000"/>
              </a:lnSpc>
              <a:spcBef>
                <a:spcPts val="300"/>
              </a:spcBef>
              <a:spcAft>
                <a:spcPts val="0"/>
              </a:spcAft>
              <a:buClrTx/>
              <a:buSzTx/>
              <a:buFont typeface="+mj-lt"/>
              <a:buAutoNum type="arabicPeriod"/>
              <a:tabLst/>
              <a:defRPr/>
            </a:pPr>
            <a:r>
              <a:rPr kumimoji="0" lang="en-US" altLang="zh-CN" sz="1400" b="0"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Helvetica Neue"/>
              </a:rPr>
              <a:t>Accelerate talent development with internal movement reaching to 20%, 100% IDP and E band leadership program.  </a:t>
            </a:r>
          </a:p>
          <a:p>
            <a:pPr marL="342900" marR="0" lvl="0" indent="-342900" algn="l" defTabSz="914400" rtl="0" eaLnBrk="1" fontAlgn="auto" latinLnBrk="0" hangingPunct="1">
              <a:lnSpc>
                <a:spcPct val="100000"/>
              </a:lnSpc>
              <a:spcBef>
                <a:spcPts val="300"/>
              </a:spcBef>
              <a:spcAft>
                <a:spcPts val="0"/>
              </a:spcAft>
              <a:buClrTx/>
              <a:buSzTx/>
              <a:buFont typeface="+mj-lt"/>
              <a:buAutoNum type="arabicPeriod"/>
              <a:tabLst/>
              <a:defRPr/>
            </a:pPr>
            <a:r>
              <a:rPr kumimoji="0" lang="en-US" altLang="zh-CN" sz="1400" b="0"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Helvetica Neue"/>
              </a:rPr>
              <a:t>Catalyze DSM culture through transparent communications, spotlighting excellent contributions, in effort to motivate and value the team. Aspiring to improve 5pts for AES “Engagement” (FY22 71%) and “ The Basics” (72%)   </a:t>
            </a:r>
          </a:p>
        </p:txBody>
      </p:sp>
      <p:sp>
        <p:nvSpPr>
          <p:cNvPr id="9" name="TextBox 8">
            <a:extLst>
              <a:ext uri="{FF2B5EF4-FFF2-40B4-BE49-F238E27FC236}">
                <a16:creationId xmlns:a16="http://schemas.microsoft.com/office/drawing/2014/main" id="{5F3D8D7A-32EA-4305-B712-BD49C741A50F}"/>
              </a:ext>
            </a:extLst>
          </p:cNvPr>
          <p:cNvSpPr txBox="1"/>
          <p:nvPr/>
        </p:nvSpPr>
        <p:spPr>
          <a:xfrm>
            <a:off x="657564" y="6260547"/>
            <a:ext cx="6756400"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Key Franchise and ST target: DUNK 80%, AF1  SSNL 75%/ WW 85%, AJ1 HI OG 90%/ REST 80%  </a:t>
            </a:r>
          </a:p>
        </p:txBody>
      </p:sp>
    </p:spTree>
    <p:extLst>
      <p:ext uri="{BB962C8B-B14F-4D97-AF65-F5344CB8AC3E}">
        <p14:creationId xmlns:p14="http://schemas.microsoft.com/office/powerpoint/2010/main" val="1253017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5EB7B01-5C42-49FB-85A5-BF9A3FC9AF56}"/>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Object 3" hidden="1">
                        <a:extLst>
                          <a:ext uri="{FF2B5EF4-FFF2-40B4-BE49-F238E27FC236}">
                            <a16:creationId xmlns:a16="http://schemas.microsoft.com/office/drawing/2014/main" id="{05EB7B01-5C42-49FB-85A5-BF9A3FC9AF5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969A6D1D-C9C5-4485-B343-F10C8521CE86}"/>
              </a:ext>
            </a:extLst>
          </p:cNvPr>
          <p:cNvSpPr>
            <a:spLocks noGrp="1"/>
          </p:cNvSpPr>
          <p:nvPr>
            <p:ph type="title"/>
          </p:nvPr>
        </p:nvSpPr>
        <p:spPr>
          <a:xfrm>
            <a:off x="264656" y="474341"/>
            <a:ext cx="11586420" cy="598766"/>
          </a:xfrm>
        </p:spPr>
        <p:txBody>
          <a:bodyPr vert="horz"/>
          <a:lstStyle/>
          <a:p>
            <a:pPr marL="0" lvl="0" indent="0" defTabSz="825500">
              <a:lnSpc>
                <a:spcPct val="100000"/>
              </a:lnSpc>
              <a:spcBef>
                <a:spcPts val="900"/>
              </a:spcBef>
              <a:buNone/>
              <a:defRPr/>
            </a:pPr>
            <a:r>
              <a:rPr lang="en-US" altLang="zh-CN" b="1" kern="0" dirty="0">
                <a:solidFill>
                  <a:srgbClr val="000000"/>
                </a:solidFill>
                <a:latin typeface="Helvetica Neue"/>
                <a:ea typeface="Helvetica Neue"/>
                <a:cs typeface="Helvetica Neue"/>
                <a:sym typeface="Helvetica Neue"/>
              </a:rPr>
              <a:t>GCLT FY23 OKR </a:t>
            </a:r>
            <a:r>
              <a:rPr lang="en-US" altLang="zh-CN" kern="0" dirty="0">
                <a:solidFill>
                  <a:srgbClr val="000000"/>
                </a:solidFill>
                <a:latin typeface="Helvetica Neue"/>
                <a:ea typeface="Helvetica Neue"/>
                <a:cs typeface="Helvetica Neue"/>
                <a:sym typeface="Helvetica Neue"/>
              </a:rPr>
              <a:t>– FINANCE</a:t>
            </a:r>
            <a:endParaRPr lang="en-US" altLang="zh-CN" b="1" kern="0" dirty="0">
              <a:solidFill>
                <a:srgbClr val="000000"/>
              </a:solidFill>
              <a:latin typeface="Helvetica Neue"/>
              <a:ea typeface="Helvetica Neue"/>
              <a:cs typeface="Helvetica Neue"/>
              <a:sym typeface="Helvetica Neue"/>
            </a:endParaRPr>
          </a:p>
        </p:txBody>
      </p:sp>
      <p:sp>
        <p:nvSpPr>
          <p:cNvPr id="7" name="April">
            <a:extLst>
              <a:ext uri="{FF2B5EF4-FFF2-40B4-BE49-F238E27FC236}">
                <a16:creationId xmlns:a16="http://schemas.microsoft.com/office/drawing/2014/main" id="{911DBB60-8E05-41EA-9211-0A12A4B0C905}"/>
              </a:ext>
            </a:extLst>
          </p:cNvPr>
          <p:cNvSpPr txBox="1"/>
          <p:nvPr/>
        </p:nvSpPr>
        <p:spPr>
          <a:xfrm>
            <a:off x="340924" y="947082"/>
            <a:ext cx="11433313" cy="5339923"/>
          </a:xfrm>
          <a:prstGeom prst="rect">
            <a:avLst/>
          </a:prstGeom>
          <a:noFill/>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40" tIns="45720" rIns="91440" bIns="45720" rtlCol="0" anchor="t">
            <a:spAutoFit/>
          </a:bodyPr>
          <a:lstStyle>
            <a:defPPr>
              <a:defRPr lang="en-US"/>
            </a:defPPr>
            <a:lvl1pPr algn="ctr">
              <a:defRPr sz="1400" b="1">
                <a:solidFill>
                  <a:srgbClr val="F8642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F86422"/>
                </a:solidFill>
                <a:effectLst/>
                <a:uLnTx/>
                <a:uFillTx/>
                <a:latin typeface="等线" panose="020F0502020204030204"/>
                <a:ea typeface="等线" panose="02010600030101010101" pitchFamily="2" charset="-122"/>
                <a:cs typeface="+mn-cs"/>
              </a:rPr>
              <a:t>Ignite Business To Achieve Ultimate Resurgence And Sustain Leading Position In GC </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altLang="zh-CN"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Recover to growth market by 1H end and unlock potential with operation agility to achieve ultimate resurgence in 2H. Aspire to hit DD net revenue and RSV growth in FY23, EBIT growth outperforming Net Rev</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altLang="zh-CN"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Shape FY23 topline growth in strategic priorities: Establish E2E seasonal targeting and tracking process to drive right shape of the growth by CC throughout Consumer Code process starting SU23; Drive alignment on member economics approach and benefit with cross functional teams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altLang="zh-CN"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Revamp Unit based forecast process to unlock SEC new capability and drive consistent approach from RSV, Buy, Demand, Net Rev, Inventory to Margin to deliver financial and operational goals</a:t>
            </a:r>
          </a:p>
          <a:p>
            <a:pPr marL="0" marR="0" lvl="0" indent="0" algn="l" defTabSz="914400" rtl="0" eaLnBrk="1" fontAlgn="auto" latinLnBrk="0" hangingPunct="1">
              <a:lnSpc>
                <a:spcPct val="100000"/>
              </a:lnSpc>
              <a:spcBef>
                <a:spcPts val="300"/>
              </a:spcBef>
              <a:spcAft>
                <a:spcPts val="0"/>
              </a:spcAft>
              <a:buClrTx/>
              <a:buSzTx/>
              <a:buFontTx/>
              <a:buNone/>
              <a:tabLst/>
              <a:defRPr/>
            </a:pPr>
            <a:endParaRPr kumimoji="0" lang="en-US" altLang="zh-CN" sz="1400" b="1" i="0" u="none" strike="noStrike" kern="1200" cap="none" spc="0" normalizeH="0" baseline="0" noProof="0" dirty="0">
              <a:ln>
                <a:noFill/>
              </a:ln>
              <a:solidFill>
                <a:srgbClr val="F86422"/>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F86422"/>
                </a:solidFill>
                <a:effectLst/>
                <a:uLnTx/>
                <a:uFillTx/>
                <a:latin typeface="等线" panose="020F0502020204030204"/>
                <a:ea typeface="等线" panose="02010600030101010101" pitchFamily="2" charset="-122"/>
                <a:cs typeface="+mn-cs"/>
              </a:rPr>
              <a:t>FY23-25 E2E Strategic Priorities To Lead The Sport Revolution In China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zh-CN"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Secure sufficient investment above budget to support strategic initiatives (Brand, Concept, CDP </a:t>
            </a:r>
            <a:r>
              <a:rPr kumimoji="0" lang="en-US" altLang="zh-CN" sz="14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etc</a:t>
            </a:r>
            <a:r>
              <a:rPr kumimoji="0" lang="en-US" altLang="zh-CN"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 aspire to align a consistent funding relief approach with Global by Q1 end and secure funding commitment 90D ahead of the season/quarter to meet business execution needs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zh-CN"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Kick off FY24-FY26 CSR planning from CC marketplace capacity assessment (refresh industry opportunity, acquire market share data, conduct competitive analysis, strategic pricing and innovation/product offering), followed by MPU</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zh-CN"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Re-evaluate digital game theory to drive strategic Nike digital portfolio strategy (1H end); Align success metrics for the new concept pilot projects to ensure feasibility of financial payback through scale</a:t>
            </a:r>
          </a:p>
          <a:p>
            <a:pPr marL="0" marR="0" lvl="0" indent="0" algn="l" defTabSz="914400" rtl="0" eaLnBrk="1" fontAlgn="auto" latinLnBrk="0" hangingPunct="1">
              <a:lnSpc>
                <a:spcPct val="100000"/>
              </a:lnSpc>
              <a:spcBef>
                <a:spcPts val="300"/>
              </a:spcBef>
              <a:spcAft>
                <a:spcPts val="0"/>
              </a:spcAft>
              <a:buClrTx/>
              <a:buSzTx/>
              <a:buFontTx/>
              <a:buNone/>
              <a:tabLst/>
              <a:defRPr/>
            </a:pPr>
            <a:endParaRPr kumimoji="0" lang="en-US" altLang="zh-CN" sz="1400" b="1" i="0" u="none" strike="noStrike" kern="1200" cap="none" spc="0" normalizeH="0" baseline="0" noProof="0" dirty="0">
              <a:ln>
                <a:noFill/>
              </a:ln>
              <a:solidFill>
                <a:srgbClr val="F86422"/>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F86422"/>
                </a:solidFill>
                <a:effectLst/>
                <a:uLnTx/>
                <a:uFillTx/>
                <a:latin typeface="等线" panose="020F0502020204030204"/>
                <a:ea typeface="等线" panose="02010600030101010101" pitchFamily="2" charset="-122"/>
                <a:cs typeface="+mn-cs"/>
              </a:rPr>
              <a:t>Optimize resource to invest in capability building</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altLang="zh-CN"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Strategize and establish resource planning to support Icon Shanghai, China Right Product, and China Responsiveness with quantifiable and measurable value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altLang="zh-CN"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Align and drive reporting solution to provide decision-driven information leveraging SEC new capability (pricing realization from MSRP, unit economy, MPU channel profitability </a:t>
            </a:r>
            <a:r>
              <a:rPr kumimoji="0" lang="en-US" altLang="zh-CN" sz="14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etc</a:t>
            </a:r>
            <a:r>
              <a:rPr kumimoji="0" lang="en-US" altLang="zh-CN"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p>
          <a:p>
            <a:pPr marL="342900" indent="-342900" algn="l" defTabSz="914400">
              <a:buFontTx/>
              <a:buAutoNum type="arabicPeriod"/>
              <a:defRPr/>
            </a:pPr>
            <a:r>
              <a:rPr kumimoji="0" lang="en-US" altLang="zh-CN" sz="1400" b="0" i="0" u="none" strike="noStrike" kern="1200" cap="none" spc="0" normalizeH="0" baseline="0" noProof="0" dirty="0">
                <a:ln>
                  <a:noFill/>
                </a:ln>
                <a:solidFill>
                  <a:schemeClr val="tx1"/>
                </a:solidFill>
                <a:effectLst/>
                <a:uLnTx/>
                <a:uFillTx/>
                <a:latin typeface="等线"/>
                <a:ea typeface="等线"/>
                <a:cs typeface="+mn-cs"/>
              </a:rPr>
              <a:t>Continue to drive finance transformation through L&amp;D program and Lean and automation initiatives (</a:t>
            </a:r>
            <a:r>
              <a:rPr lang="en-US" altLang="zh-CN" b="0" dirty="0">
                <a:solidFill>
                  <a:schemeClr val="tx1"/>
                </a:solidFill>
                <a:latin typeface="等线"/>
                <a:ea typeface="等线"/>
              </a:rPr>
              <a:t>improve</a:t>
            </a:r>
            <a:r>
              <a:rPr kumimoji="0" lang="en-US" altLang="zh-CN" sz="1400" b="0" i="0" u="none" strike="noStrike" kern="1200" cap="none" spc="0" normalizeH="0" baseline="0" noProof="0" dirty="0">
                <a:ln>
                  <a:noFill/>
                </a:ln>
                <a:solidFill>
                  <a:schemeClr val="tx1"/>
                </a:solidFill>
                <a:effectLst/>
                <a:uLnTx/>
                <a:uFillTx/>
                <a:latin typeface="等线"/>
                <a:ea typeface="等线"/>
                <a:cs typeface="+mn-cs"/>
              </a:rPr>
              <a:t> +3 points of engagement </a:t>
            </a:r>
            <a:r>
              <a:rPr lang="en-US" altLang="zh-CN" b="0" dirty="0">
                <a:solidFill>
                  <a:schemeClr val="tx1"/>
                </a:solidFill>
                <a:latin typeface="等线"/>
                <a:ea typeface="等线"/>
              </a:rPr>
              <a:t>survey Change Enablers score</a:t>
            </a:r>
            <a:r>
              <a:rPr kumimoji="0" lang="en-US" altLang="zh-CN" sz="1400" b="0" i="0" u="none" strike="noStrike" kern="1200" cap="none" spc="0" normalizeH="0" baseline="0" noProof="0" dirty="0">
                <a:ln>
                  <a:noFill/>
                </a:ln>
                <a:solidFill>
                  <a:schemeClr val="tx1"/>
                </a:solidFill>
                <a:effectLst/>
                <a:uLnTx/>
                <a:uFillTx/>
                <a:latin typeface="等线"/>
                <a:ea typeface="等线"/>
                <a:cs typeface="+mn-cs"/>
              </a:rPr>
              <a:t>)</a:t>
            </a:r>
            <a:endParaRPr lang="en-US" altLang="zh-CN" sz="1400" b="0" i="0" u="none" strike="noStrike" kern="1200" cap="none" spc="0" normalizeH="0" baseline="0" noProof="0" dirty="0">
              <a:ln>
                <a:noFill/>
              </a:ln>
              <a:solidFill>
                <a:schemeClr val="tx1"/>
              </a:solidFill>
              <a:effectLst/>
              <a:uLnTx/>
              <a:uFillTx/>
              <a:latin typeface="等线"/>
              <a:ea typeface="等线"/>
            </a:endParaRPr>
          </a:p>
        </p:txBody>
      </p:sp>
      <p:sp>
        <p:nvSpPr>
          <p:cNvPr id="8" name="TextBox 7">
            <a:extLst>
              <a:ext uri="{FF2B5EF4-FFF2-40B4-BE49-F238E27FC236}">
                <a16:creationId xmlns:a16="http://schemas.microsoft.com/office/drawing/2014/main" id="{9AA7454C-1E0A-489E-8DCA-1256856479C7}"/>
              </a:ext>
            </a:extLst>
          </p:cNvPr>
          <p:cNvSpPr txBox="1"/>
          <p:nvPr/>
        </p:nvSpPr>
        <p:spPr>
          <a:xfrm>
            <a:off x="9612871" y="58847"/>
            <a:ext cx="21066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latin typeface="等线" panose="020F0502020204030204"/>
              </a:rPr>
              <a:t>A</a:t>
            </a:r>
            <a:r>
              <a:rPr kumimoji="0" lang="en-US" sz="1800" b="0" i="0" u="none" strike="noStrike" kern="1200" cap="none" spc="0" normalizeH="0" baseline="0" noProof="0" dirty="0">
                <a:ln>
                  <a:noFill/>
                </a:ln>
                <a:solidFill>
                  <a:srgbClr val="FF0000"/>
                </a:solidFill>
                <a:effectLst/>
                <a:uLnTx/>
                <a:uFillTx/>
                <a:latin typeface="等线" panose="020F0502020204030204"/>
                <a:ea typeface="+mn-ea"/>
                <a:cs typeface="+mn-cs"/>
              </a:rPr>
              <a:t>s of July 28</a:t>
            </a:r>
            <a:r>
              <a:rPr kumimoji="0" lang="en-US" sz="1800" b="0" i="0" u="none" strike="noStrike" kern="1200" cap="none" spc="0" normalizeH="0" baseline="30000" noProof="0" dirty="0">
                <a:ln>
                  <a:noFill/>
                </a:ln>
                <a:solidFill>
                  <a:srgbClr val="FF0000"/>
                </a:solidFill>
                <a:effectLst/>
                <a:uLnTx/>
                <a:uFillTx/>
                <a:latin typeface="等线" panose="020F0502020204030204"/>
                <a:ea typeface="+mn-ea"/>
                <a:cs typeface="+mn-cs"/>
              </a:rPr>
              <a:t>th</a:t>
            </a:r>
            <a:r>
              <a:rPr kumimoji="0" lang="en-US" sz="1800" b="0" i="0" u="none" strike="noStrike" kern="1200" cap="none" spc="0" normalizeH="0" baseline="0" noProof="0" dirty="0">
                <a:ln>
                  <a:noFill/>
                </a:ln>
                <a:solidFill>
                  <a:srgbClr val="FF0000"/>
                </a:solidFill>
                <a:effectLst/>
                <a:uLnTx/>
                <a:uFillTx/>
                <a:latin typeface="等线" panose="020F0502020204030204"/>
                <a:ea typeface="+mn-ea"/>
                <a:cs typeface="+mn-cs"/>
              </a:rPr>
              <a:t> 2022</a:t>
            </a:r>
          </a:p>
        </p:txBody>
      </p:sp>
    </p:spTree>
    <p:extLst>
      <p:ext uri="{BB962C8B-B14F-4D97-AF65-F5344CB8AC3E}">
        <p14:creationId xmlns:p14="http://schemas.microsoft.com/office/powerpoint/2010/main" val="25676021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7037&quot;&gt;&lt;version val=&quot;3270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Day&gt;&lt;m_bNumberIsYear val=&quot;0&quot;/&gt;&lt;m_strFormatTime&gt;%#d&lt;/m_strFormatTime&gt;&lt;m_yearfmt&gt;&lt;begin val=&quot;0&quot;/&gt;&lt;end val=&quot;4&quot;/&gt;&lt;/m_yearfmt&gt;&lt;/m_precDefaultDay&gt;&lt;m_precDefaultWeek&gt;&lt;m_bNumberIsYear val=&quot;0&quot;/&gt;&lt;m_strFormatTime&gt;%d.&lt;/m_strFormatTime&gt;&lt;m_yearfmt&gt;&lt;begin val=&quot;0&quot;/&gt;&lt;end val=&quot;4&quot;/&gt;&lt;/m_yearfmt&gt;&lt;/m_precDefaultWeek&gt;&lt;m_precDefaultMonth&gt;&lt;m_bNumberIsYear val=&quot;0&quot;/&gt;&lt;m_strFormatTime&gt;%1&lt;/m_strFormatTime&gt;&lt;m_yearfmt&gt;&lt;begin val=&quot;0&quot;/&gt;&lt;end val=&quot;4&quot;/&gt;&lt;/m_yearfmt&gt;&lt;/m_precDefaultMonth&gt;&lt;m_precDefaultQuarter&gt;&lt;m_bNumberIsYear val=&quot;0&quot;/&gt;&lt;m_strFormatTime&gt;Q%5&lt;/m_strFormatTime&gt;&lt;m_yearfmt&gt;&lt;begin val=&quot;0&quot;/&gt;&lt;end val=&quot;4&quot;/&gt;&lt;/m_yearfmt&gt;&lt;/m_precDefaultQuarter&gt;&lt;m_precDefaultYear&gt;&lt;m_bNumberIsYear val=&quot;0&quot;/&gt;&lt;m_strFormatTime&gt;%Y&lt;/m_strFormatTime&gt;&lt;m_yearfmt&gt;&lt;begin val=&quot;0&quot;/&gt;&lt;end val=&quot;0&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1&quot;&gt;&lt;elem m_fUsage=&quot;1.00000000000000000000E+00&quot;&gt;&lt;m_msothmcolidx val=&quot;0&quot;/&gt;&lt;m_rgb r=&quot;F8&quot; g=&quot;CB&quot; b=&quot;AD&quot;/&gt;&lt;/elem&gt;&lt;/m_vecMRU&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wTZY6zWEZGaIcyW_MwRdgg"/>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8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0">
      <a:majorFont>
        <a:latin typeface="Futura ND for Nike 365 Cn"/>
        <a:ea typeface="黑体"/>
        <a:cs typeface=""/>
      </a:majorFont>
      <a:minorFont>
        <a:latin typeface="Futura ND for Nike 365 Cn"/>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w="12700">
          <a:noFill/>
          <a:prstDash val="solid"/>
        </a:ln>
      </a:spPr>
      <a:bodyPr wrap="none" lIns="0" tIns="0" rIns="0" bIns="0" rtlCol="0" anchor="ctr"/>
      <a:lstStyle>
        <a:defPPr algn="ctr">
          <a:defRPr sz="1000" b="1">
            <a:solidFill>
              <a:prstClr val="black"/>
            </a:solidFill>
            <a:latin typeface="Futura ND for Nike 365 Cn"/>
            <a:ea typeface="黑体"/>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rgbClr val="000000">
            <a:alpha val="80000"/>
          </a:srgbClr>
        </a:solidFill>
      </a:spPr>
      <a:bodyPr wrap="square" anchor="ctr">
        <a:noAutofit/>
      </a:bodyPr>
      <a:lstStyle>
        <a:defPPr algn="l">
          <a:defRPr sz="1400"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dpea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12944e8c-7696-4618-a246-049e82a5cc79" xsi:nil="true"/>
    <lcf76f155ced4ddcb4097134ff3c332f xmlns="ceec9249-673c-4a0f-878a-0d59ecb6e046">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BB97E6DF968B845B7B02A2A0464ADE8" ma:contentTypeVersion="13" ma:contentTypeDescription="Create a new document." ma:contentTypeScope="" ma:versionID="82c6383dcf4ce5abbf771fecc0662e92">
  <xsd:schema xmlns:xsd="http://www.w3.org/2001/XMLSchema" xmlns:xs="http://www.w3.org/2001/XMLSchema" xmlns:p="http://schemas.microsoft.com/office/2006/metadata/properties" xmlns:ns2="ceec9249-673c-4a0f-878a-0d59ecb6e046" xmlns:ns3="12944e8c-7696-4618-a246-049e82a5cc79" targetNamespace="http://schemas.microsoft.com/office/2006/metadata/properties" ma:root="true" ma:fieldsID="8eb5e70777c01e435e7d4d5ee5b386ef" ns2:_="" ns3:_="">
    <xsd:import namespace="ceec9249-673c-4a0f-878a-0d59ecb6e046"/>
    <xsd:import namespace="12944e8c-7696-4618-a246-049e82a5cc7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ec9249-673c-4a0f-878a-0d59ecb6e0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6d165d17-9b79-46c3-82b9-c927e733c42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2944e8c-7696-4618-a246-049e82a5cc7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6a1426bb-34ef-466f-92f2-748a4b930343}" ma:internalName="TaxCatchAll" ma:showField="CatchAllData" ma:web="12944e8c-7696-4618-a246-049e82a5cc7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545B47-D823-443C-B082-7764B2E31C17}">
  <ds:schemaRefs>
    <ds:schemaRef ds:uri="ceec9249-673c-4a0f-878a-0d59ecb6e046"/>
    <ds:schemaRef ds:uri="http://purl.org/dc/term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12944e8c-7696-4618-a246-049e82a5cc79"/>
    <ds:schemaRef ds:uri="http://www.w3.org/XML/1998/namespace"/>
  </ds:schemaRefs>
</ds:datastoreItem>
</file>

<file path=customXml/itemProps2.xml><?xml version="1.0" encoding="utf-8"?>
<ds:datastoreItem xmlns:ds="http://schemas.openxmlformats.org/officeDocument/2006/customXml" ds:itemID="{F3C8D39E-6ABA-449B-A73A-2EA3E389EBC9}">
  <ds:schemaRefs>
    <ds:schemaRef ds:uri="http://schemas.microsoft.com/sharepoint/v3/contenttype/forms"/>
  </ds:schemaRefs>
</ds:datastoreItem>
</file>

<file path=customXml/itemProps3.xml><?xml version="1.0" encoding="utf-8"?>
<ds:datastoreItem xmlns:ds="http://schemas.openxmlformats.org/officeDocument/2006/customXml" ds:itemID="{44729F49-9FE4-45A7-B10A-AD1F5B150A27}">
  <ds:schemaRefs>
    <ds:schemaRef ds:uri="12944e8c-7696-4618-a246-049e82a5cc79"/>
    <ds:schemaRef ds:uri="ceec9249-673c-4a0f-878a-0d59ecb6e04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28187</TotalTime>
  <Words>4029</Words>
  <Application>Microsoft Office PowerPoint</Application>
  <PresentationFormat>宽屏</PresentationFormat>
  <Paragraphs>177</Paragraphs>
  <Slides>11</Slides>
  <Notes>0</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1</vt:i4>
      </vt:variant>
      <vt:variant>
        <vt:lpstr>幻灯片标题</vt:lpstr>
      </vt:variant>
      <vt:variant>
        <vt:i4>11</vt:i4>
      </vt:variant>
    </vt:vector>
  </HeadingPairs>
  <TitlesOfParts>
    <vt:vector size="27" baseType="lpstr">
      <vt:lpstr>Futura ND for Nike 365 Cn</vt:lpstr>
      <vt:lpstr>Futura ND for Nike 365 Cn XBd</vt:lpstr>
      <vt:lpstr>Graphik</vt:lpstr>
      <vt:lpstr>Graphik Semibold</vt:lpstr>
      <vt:lpstr>Helvetica Neue</vt:lpstr>
      <vt:lpstr>HELVETICA NEUE CONDENSED</vt:lpstr>
      <vt:lpstr>HelveticaNeue-CondensedBold</vt:lpstr>
      <vt:lpstr>Trade Gothic for Nike 365 BdCn</vt:lpstr>
      <vt:lpstr>等线</vt:lpstr>
      <vt:lpstr>Arial</vt:lpstr>
      <vt:lpstr>Arial Nova</vt:lpstr>
      <vt:lpstr>Calibri</vt:lpstr>
      <vt:lpstr>Helvetica</vt:lpstr>
      <vt:lpstr>8_Office Theme</vt:lpstr>
      <vt:lpstr>redpeak</vt:lpstr>
      <vt:lpstr>think-cell Slide</vt:lpstr>
      <vt:lpstr>North Star: GC FY23 OKR Key Targets &amp; Priorities </vt:lpstr>
      <vt:lpstr>W’s FY23 OKR</vt:lpstr>
      <vt:lpstr>GC KIDS FY23 OKR</vt:lpstr>
      <vt:lpstr>GC Marketing FY23 OKR</vt:lpstr>
      <vt:lpstr>Women’s Brand FY23 OKR</vt:lpstr>
      <vt:lpstr>CDM FY23 OKR</vt:lpstr>
      <vt:lpstr>GC Insights FY23-24 OKR </vt:lpstr>
      <vt:lpstr>GCLT FY23 OKR – DSM</vt:lpstr>
      <vt:lpstr>GCLT FY23 OKR – FINANCE</vt:lpstr>
      <vt:lpstr>GCLT FY23 OKR – HR</vt:lpstr>
      <vt:lpstr>GC STRATEGY FY23 OKR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Zhang, Dongjie</dc:creator>
  <cp:lastModifiedBy>cenyang110@126.com</cp:lastModifiedBy>
  <cp:revision>600</cp:revision>
  <dcterms:created xsi:type="dcterms:W3CDTF">2021-11-22T08:53:03Z</dcterms:created>
  <dcterms:modified xsi:type="dcterms:W3CDTF">2022-08-07T11:56:07Z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0x0101000BB97E6DF968B845B7B02A2A0464ADE8</vt:lpwstr>
  </property>
  <property fmtid="{D5CDD505-2E9C-101B-9397-08002B2CF9AE}" pid="3" name="MediaServiceImageTags">
    <vt:lpwstr/>
  </property>
  <property fmtid="{D5CDD505-2E9C-101B-9397-08002B2CF9AE}" pid="4" name="_AdHocReviewCycleID">
    <vt:i4>-809857692</vt:i4>
  </property>
  <property fmtid="{D5CDD505-2E9C-101B-9397-08002B2CF9AE}" pid="5" name="_NewReviewCycle">
    <vt:lpwstr/>
  </property>
  <property fmtid="{D5CDD505-2E9C-101B-9397-08002B2CF9AE}" pid="6" name="_EmailSubject">
    <vt:lpwstr>OKR Training for HRBP - WIP Deck</vt:lpwstr>
  </property>
  <property fmtid="{D5CDD505-2E9C-101B-9397-08002B2CF9AE}" pid="7" name="_AuthorEmail">
    <vt:lpwstr>Joyce.Jin@nike.com</vt:lpwstr>
  </property>
  <property fmtid="{D5CDD505-2E9C-101B-9397-08002B2CF9AE}" pid="8" name="_AuthorEmailDisplayName">
    <vt:lpwstr>Jin, Joyce</vt:lpwstr>
  </property>
</Properties>
</file>