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62" r:id="rId19"/>
    <p:sldId id="263" r:id="rId20"/>
    <p:sldId id="264" r:id="rId21"/>
    <p:sldId id="285" r:id="rId22"/>
    <p:sldId id="297" r:id="rId23"/>
    <p:sldId id="265" r:id="rId24"/>
    <p:sldId id="280" r:id="rId25"/>
    <p:sldId id="281" r:id="rId26"/>
    <p:sldId id="283" r:id="rId27"/>
    <p:sldId id="284" r:id="rId28"/>
    <p:sldId id="266" r:id="rId29"/>
    <p:sldId id="269" r:id="rId30"/>
    <p:sldId id="268" r:id="rId31"/>
    <p:sldId id="270" r:id="rId32"/>
    <p:sldId id="271" r:id="rId33"/>
    <p:sldId id="272" r:id="rId34"/>
    <p:sldId id="273" r:id="rId35"/>
    <p:sldId id="275" r:id="rId36"/>
    <p:sldId id="277" r:id="rId37"/>
    <p:sldId id="278" r:id="rId38"/>
    <p:sldId id="274" r:id="rId39"/>
    <p:sldId id="299" r:id="rId40"/>
    <p:sldId id="276" r:id="rId41"/>
    <p:sldId id="279" r:id="rId42"/>
    <p:sldId id="301" r:id="rId43"/>
    <p:sldId id="298" r:id="rId44"/>
    <p:sldId id="300" r:id="rId4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1"/>
    <p:restoredTop sz="94707"/>
  </p:normalViewPr>
  <p:slideViewPr>
    <p:cSldViewPr snapToGrid="0" snapToObjects="1">
      <p:cViewPr varScale="1">
        <p:scale>
          <a:sx n="137" d="100"/>
          <a:sy n="137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593BD-CFAF-0A44-9059-EAF30581CC70}" type="datetimeFigureOut">
              <a:rPr kumimoji="1" lang="zh-TW" altLang="en-US" smtClean="0"/>
              <a:t>2016/10/30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1C003-0806-F34C-8ADF-4F344BE465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0687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A8C9-A383-D54B-95A8-728CAD61E769}" type="datetimeFigureOut">
              <a:rPr kumimoji="1" lang="zh-TW" altLang="en-US" smtClean="0"/>
              <a:t>2016/10/30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6B1-36DA-D24F-A0E9-E0598305A4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A8C9-A383-D54B-95A8-728CAD61E769}" type="datetimeFigureOut">
              <a:rPr kumimoji="1" lang="zh-TW" altLang="en-US" smtClean="0"/>
              <a:t>2016/10/30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6B1-36DA-D24F-A0E9-E0598305A4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A8C9-A383-D54B-95A8-728CAD61E769}" type="datetimeFigureOut">
              <a:rPr kumimoji="1" lang="zh-TW" altLang="en-US" smtClean="0"/>
              <a:t>2016/10/30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6B1-36DA-D24F-A0E9-E0598305A4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A8C9-A383-D54B-95A8-728CAD61E769}" type="datetimeFigureOut">
              <a:rPr kumimoji="1" lang="zh-TW" altLang="en-US" smtClean="0"/>
              <a:t>2016/10/30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6B1-36DA-D24F-A0E9-E0598305A4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A8C9-A383-D54B-95A8-728CAD61E769}" type="datetimeFigureOut">
              <a:rPr kumimoji="1" lang="zh-TW" altLang="en-US" smtClean="0"/>
              <a:t>2016/10/30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6B1-36DA-D24F-A0E9-E0598305A4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A8C9-A383-D54B-95A8-728CAD61E769}" type="datetimeFigureOut">
              <a:rPr kumimoji="1" lang="zh-TW" altLang="en-US" smtClean="0"/>
              <a:t>2016/10/30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6B1-36DA-D24F-A0E9-E0598305A4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A8C9-A383-D54B-95A8-728CAD61E769}" type="datetimeFigureOut">
              <a:rPr kumimoji="1" lang="zh-TW" altLang="en-US" smtClean="0"/>
              <a:t>2016/10/30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6B1-36DA-D24F-A0E9-E0598305A4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A8C9-A383-D54B-95A8-728CAD61E769}" type="datetimeFigureOut">
              <a:rPr kumimoji="1" lang="zh-TW" altLang="en-US" smtClean="0"/>
              <a:t>2016/10/30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6B1-36DA-D24F-A0E9-E0598305A4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A8C9-A383-D54B-95A8-728CAD61E769}" type="datetimeFigureOut">
              <a:rPr kumimoji="1" lang="zh-TW" altLang="en-US" smtClean="0"/>
              <a:t>2016/10/30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6B1-36DA-D24F-A0E9-E0598305A4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A8C9-A383-D54B-95A8-728CAD61E769}" type="datetimeFigureOut">
              <a:rPr kumimoji="1" lang="zh-TW" altLang="en-US" smtClean="0"/>
              <a:t>2016/10/30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6B1-36DA-D24F-A0E9-E0598305A4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A8C9-A383-D54B-95A8-728CAD61E769}" type="datetimeFigureOut">
              <a:rPr kumimoji="1" lang="zh-TW" altLang="en-US" smtClean="0"/>
              <a:t>2016/10/30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6B1-36DA-D24F-A0E9-E0598305A4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3A8C9-A383-D54B-95A8-728CAD61E769}" type="datetimeFigureOut">
              <a:rPr kumimoji="1" lang="zh-TW" altLang="en-US" smtClean="0"/>
              <a:t>2016/10/30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416B1-36DA-D24F-A0E9-E0598305A4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529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381 Revision 1</a:t>
            </a:r>
            <a:endParaRPr kumimoji="1"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Week 1 to 6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3424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MongoDB Example</a:t>
            </a:r>
            <a:br>
              <a:rPr kumimoji="1" lang="en-US" altLang="zh-TW" dirty="0"/>
            </a:br>
            <a:r>
              <a:rPr kumimoji="1" lang="en-US" altLang="zh-TW" dirty="0" smtClean="0"/>
              <a:t>Update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dirty="0" err="1"/>
              <a:t>db.restaurants.update</a:t>
            </a:r>
            <a:r>
              <a:rPr lang="en-US" altLang="zh-TW" dirty="0" smtClean="0"/>
              <a:t>(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{</a:t>
            </a:r>
            <a:r>
              <a:rPr lang="en-US" altLang="zh-TW" dirty="0" err="1"/>
              <a:t>restaurant_id</a:t>
            </a:r>
            <a:r>
              <a:rPr lang="en-US" altLang="zh-TW" dirty="0"/>
              <a:t>: "41704620</a:t>
            </a:r>
            <a:r>
              <a:rPr lang="en-US" altLang="zh-TW" dirty="0" smtClean="0"/>
              <a:t>"},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{$</a:t>
            </a:r>
            <a:r>
              <a:rPr lang="en-US" altLang="zh-TW" dirty="0"/>
              <a:t>set: {'</a:t>
            </a:r>
            <a:r>
              <a:rPr lang="en-US" altLang="zh-TW" dirty="0" err="1"/>
              <a:t>address.street</a:t>
            </a:r>
            <a:r>
              <a:rPr lang="en-US" altLang="zh-TW" dirty="0"/>
              <a:t>': "East 31st </a:t>
            </a:r>
            <a:r>
              <a:rPr lang="en-US" altLang="zh-TW" dirty="0" smtClean="0"/>
              <a:t>Street",</a:t>
            </a:r>
          </a:p>
          <a:p>
            <a:pPr marL="0" indent="0">
              <a:buNone/>
            </a:pPr>
            <a:r>
              <a:rPr lang="en-US" altLang="zh-TW" dirty="0"/>
              <a:t>	 </a:t>
            </a:r>
            <a:r>
              <a:rPr lang="en-US" altLang="zh-TW" dirty="0" smtClean="0"/>
              <a:t>    </a:t>
            </a:r>
            <a:r>
              <a:rPr lang="en-US" altLang="zh-TW" dirty="0" smtClean="0"/>
              <a:t>borough</a:t>
            </a:r>
            <a:r>
              <a:rPr lang="en-US" altLang="zh-TW" dirty="0" smtClean="0"/>
              <a:t>: </a:t>
            </a:r>
            <a:r>
              <a:rPr lang="en-US" altLang="zh-TW" dirty="0"/>
              <a:t>"</a:t>
            </a:r>
            <a:r>
              <a:rPr lang="en-US" altLang="zh-TW" dirty="0" err="1" smtClean="0"/>
              <a:t>Homantin</a:t>
            </a:r>
            <a:r>
              <a:rPr lang="en-US" altLang="zh-TW" dirty="0" smtClean="0"/>
              <a:t>"} }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UPDATE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 </a:t>
            </a:r>
            <a:r>
              <a:rPr lang="en-US" altLang="zh-TW" i="1" dirty="0" smtClean="0">
                <a:solidFill>
                  <a:schemeClr val="accent4">
                    <a:lumMod val="75000"/>
                  </a:schemeClr>
                </a:solidFill>
              </a:rPr>
              <a:t>restaurants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 SET</a:t>
            </a:r>
            <a:endParaRPr lang="en-US" altLang="zh-TW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i="1" dirty="0" err="1" smtClean="0">
                <a:solidFill>
                  <a:schemeClr val="accent4">
                    <a:lumMod val="75000"/>
                  </a:schemeClr>
                </a:solidFill>
              </a:rPr>
              <a:t>address.street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=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"East 31st Street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", </a:t>
            </a:r>
            <a:r>
              <a:rPr lang="en-US" altLang="zh-TW" i="1" dirty="0" smtClean="0">
                <a:solidFill>
                  <a:schemeClr val="accent4">
                    <a:lumMod val="75000"/>
                  </a:schemeClr>
                </a:solidFill>
              </a:rPr>
              <a:t>borough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="</a:t>
            </a:r>
            <a:r>
              <a:rPr lang="en-US" altLang="zh-TW" dirty="0" err="1" smtClean="0">
                <a:solidFill>
                  <a:schemeClr val="accent4">
                    <a:lumMod val="75000"/>
                  </a:schemeClr>
                </a:solidFill>
              </a:rPr>
              <a:t>Homantin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"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WHERE </a:t>
            </a:r>
            <a:r>
              <a:rPr lang="en-US" altLang="zh-TW" dirty="0" err="1" smtClean="0">
                <a:solidFill>
                  <a:schemeClr val="accent4">
                    <a:lumMod val="75000"/>
                  </a:schemeClr>
                </a:solidFill>
              </a:rPr>
              <a:t>restaurant_id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 = 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"41704620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"</a:t>
            </a:r>
            <a:endParaRPr kumimoji="1" lang="zh-TW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26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MongoDB Example</a:t>
            </a:r>
            <a:br>
              <a:rPr kumimoji="1" lang="en-US" altLang="zh-TW" dirty="0"/>
            </a:br>
            <a:r>
              <a:rPr kumimoji="1" lang="en-US" altLang="zh-TW" dirty="0"/>
              <a:t>Update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db.restaurants.update</a:t>
            </a:r>
            <a:r>
              <a:rPr lang="en-US" altLang="zh-TW" dirty="0" smtClean="0"/>
              <a:t>(</a:t>
            </a:r>
          </a:p>
          <a:p>
            <a:pPr marL="0" indent="0">
              <a:buNone/>
            </a:pPr>
            <a:r>
              <a:rPr lang="en-US" altLang="zh-TW" dirty="0" smtClean="0"/>
              <a:t>    {</a:t>
            </a:r>
            <a:r>
              <a:rPr lang="en-US" altLang="zh-TW" dirty="0" err="1"/>
              <a:t>restaurant_id</a:t>
            </a:r>
            <a:r>
              <a:rPr lang="en-US" altLang="zh-TW" dirty="0"/>
              <a:t>: "41704620</a:t>
            </a:r>
            <a:r>
              <a:rPr lang="en-US" altLang="zh-TW" dirty="0" smtClean="0"/>
              <a:t>"},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{$</a:t>
            </a:r>
            <a:r>
              <a:rPr lang="en-US" altLang="zh-TW" dirty="0"/>
              <a:t>push</a:t>
            </a:r>
            <a:r>
              <a:rPr lang="en-US" altLang="zh-TW" dirty="0" smtClean="0"/>
              <a:t>:  {</a:t>
            </a:r>
            <a:r>
              <a:rPr lang="en-US" altLang="zh-TW" dirty="0"/>
              <a:t>grades</a:t>
            </a:r>
            <a:r>
              <a:rPr lang="en-US" altLang="zh-TW" dirty="0" smtClean="0"/>
              <a:t>: {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</a:t>
            </a:r>
            <a:r>
              <a:rPr lang="en-US" altLang="zh-TW" dirty="0" err="1" smtClean="0"/>
              <a:t>date:ISODate</a:t>
            </a:r>
            <a:r>
              <a:rPr lang="en-US" altLang="zh-TW" dirty="0"/>
              <a:t>("2015-09-09T00:00:00Z</a:t>
            </a:r>
            <a:r>
              <a:rPr lang="en-US" altLang="zh-TW" dirty="0" smtClean="0"/>
              <a:t>"),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</a:t>
            </a:r>
            <a:r>
              <a:rPr lang="en-US" altLang="zh-TW" dirty="0" err="1" smtClean="0"/>
              <a:t>grade</a:t>
            </a:r>
            <a:r>
              <a:rPr lang="en-US" altLang="zh-TW" dirty="0" err="1"/>
              <a:t>:"A</a:t>
            </a:r>
            <a:r>
              <a:rPr lang="en-US" altLang="zh-TW" dirty="0"/>
              <a:t>", </a:t>
            </a:r>
            <a:r>
              <a:rPr lang="en-US" altLang="zh-TW" dirty="0" smtClean="0"/>
              <a:t>score:15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} </a:t>
            </a:r>
            <a:r>
              <a:rPr lang="en-US" altLang="zh-TW" dirty="0"/>
              <a:t>} </a:t>
            </a:r>
            <a:r>
              <a:rPr lang="en-US" altLang="zh-TW" dirty="0" smtClean="0"/>
              <a:t>}</a:t>
            </a:r>
          </a:p>
          <a:p>
            <a:pPr marL="0" indent="0">
              <a:buNone/>
            </a:pPr>
            <a:r>
              <a:rPr lang="en-US" altLang="zh-TW" dirty="0" smtClean="0"/>
              <a:t>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8938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MongoDB Example</a:t>
            </a:r>
            <a:br>
              <a:rPr kumimoji="1" lang="en-US" altLang="zh-TW" dirty="0"/>
            </a:br>
            <a:r>
              <a:rPr kumimoji="1" lang="en-US" altLang="zh-TW" dirty="0" smtClean="0"/>
              <a:t>Aggregate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err="1"/>
              <a:t>db.restaurants.aggregate</a:t>
            </a:r>
            <a:r>
              <a:rPr lang="en-US" altLang="zh-TW" sz="2400" dirty="0" smtClean="0"/>
              <a:t>([</a:t>
            </a:r>
          </a:p>
          <a:p>
            <a:pPr marL="0" indent="0">
              <a:buNone/>
            </a:pPr>
            <a:r>
              <a:rPr lang="en-US" altLang="zh-TW" sz="2400" dirty="0" smtClean="0"/>
              <a:t>    {$</a:t>
            </a:r>
            <a:r>
              <a:rPr lang="en-US" altLang="zh-TW" sz="2400" dirty="0"/>
              <a:t>group: </a:t>
            </a:r>
            <a:r>
              <a:rPr lang="en-US" altLang="zh-TW" sz="2400" dirty="0" smtClean="0"/>
              <a:t>{ _</a:t>
            </a:r>
            <a:r>
              <a:rPr lang="en-US" altLang="zh-TW" sz="2400" dirty="0"/>
              <a:t>id: {borough: "$borough</a:t>
            </a:r>
            <a:r>
              <a:rPr lang="en-US" altLang="zh-TW" sz="2400" dirty="0" smtClean="0"/>
              <a:t>",</a:t>
            </a:r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                            cuisine</a:t>
            </a:r>
            <a:r>
              <a:rPr lang="en-US" altLang="zh-TW" sz="2400" dirty="0"/>
              <a:t>: "$cuisine</a:t>
            </a:r>
            <a:r>
              <a:rPr lang="en-US" altLang="zh-TW" sz="2400" dirty="0" smtClean="0"/>
              <a:t>"},</a:t>
            </a:r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                    count</a:t>
            </a:r>
            <a:r>
              <a:rPr lang="en-US" altLang="zh-TW" sz="2400" dirty="0"/>
              <a:t>: {$sum: 1</a:t>
            </a:r>
            <a:r>
              <a:rPr lang="en-US" altLang="zh-TW" sz="2400" dirty="0" smtClean="0"/>
              <a:t>} } }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] )</a:t>
            </a:r>
          </a:p>
          <a:p>
            <a:pPr marL="0" indent="0">
              <a:buNone/>
            </a:pPr>
            <a:endParaRPr kumimoji="1" lang="en-US" altLang="zh-TW" sz="2400" dirty="0"/>
          </a:p>
          <a:p>
            <a:pPr marL="0" indent="0">
              <a:buNone/>
            </a:pPr>
            <a:r>
              <a:rPr kumimoji="1"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SELECT borough, cuisine, COUNT(*) FROM restaurants</a:t>
            </a:r>
          </a:p>
          <a:p>
            <a:pPr marL="0" indent="0">
              <a:buNone/>
            </a:pPr>
            <a:r>
              <a:rPr kumimoji="1"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GROUP BY borough, </a:t>
            </a:r>
            <a:r>
              <a:rPr kumimoji="1" lang="en-US" altLang="zh-TW" sz="2400" dirty="0">
                <a:solidFill>
                  <a:schemeClr val="accent4">
                    <a:lumMod val="75000"/>
                  </a:schemeClr>
                </a:solidFill>
              </a:rPr>
              <a:t>c</a:t>
            </a:r>
            <a:r>
              <a:rPr kumimoji="1"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uisine</a:t>
            </a:r>
          </a:p>
        </p:txBody>
      </p:sp>
    </p:spTree>
    <p:extLst>
      <p:ext uri="{BB962C8B-B14F-4D97-AF65-F5344CB8AC3E}">
        <p14:creationId xmlns:p14="http://schemas.microsoft.com/office/powerpoint/2010/main" val="1164771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MongoDB Example</a:t>
            </a:r>
            <a:br>
              <a:rPr kumimoji="1" lang="en-US" altLang="zh-TW" dirty="0"/>
            </a:br>
            <a:r>
              <a:rPr kumimoji="1" lang="en-US" altLang="zh-TW" dirty="0" smtClean="0"/>
              <a:t>Aggregate </a:t>
            </a:r>
            <a:r>
              <a:rPr kumimoji="1" lang="en-US" altLang="zh-TW" smtClean="0"/>
              <a:t>(unwind)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mr-IN" altLang="zh-TW" sz="2400" dirty="0"/>
              <a:t>{ "_</a:t>
            </a:r>
            <a:r>
              <a:rPr lang="mr-IN" altLang="zh-TW" sz="2400" dirty="0" err="1"/>
              <a:t>id</a:t>
            </a:r>
            <a:r>
              <a:rPr lang="mr-IN" altLang="zh-TW" sz="2400" dirty="0"/>
              <a:t>" : 1, "</a:t>
            </a:r>
            <a:r>
              <a:rPr lang="mr-IN" altLang="zh-TW" sz="2400" dirty="0" err="1"/>
              <a:t>item</a:t>
            </a:r>
            <a:r>
              <a:rPr lang="mr-IN" altLang="zh-TW" sz="2400" dirty="0"/>
              <a:t>" : "ABC1", </a:t>
            </a:r>
            <a:r>
              <a:rPr lang="mr-IN" altLang="zh-TW" sz="2400" dirty="0" err="1"/>
              <a:t>sizes</a:t>
            </a:r>
            <a:r>
              <a:rPr lang="mr-IN" altLang="zh-TW" sz="2400" dirty="0"/>
              <a:t>: [ "</a:t>
            </a:r>
            <a:r>
              <a:rPr lang="mr-IN" altLang="zh-TW" sz="2400" dirty="0" err="1"/>
              <a:t>S</a:t>
            </a:r>
            <a:r>
              <a:rPr lang="mr-IN" altLang="zh-TW" sz="2400" dirty="0"/>
              <a:t>", "M", "L"] </a:t>
            </a:r>
            <a:r>
              <a:rPr lang="mr-IN" altLang="zh-TW" sz="2400" dirty="0" smtClean="0"/>
              <a:t>}</a:t>
            </a:r>
            <a:endParaRPr lang="en-US" altLang="zh-TW" sz="2400" dirty="0" smtClean="0"/>
          </a:p>
          <a:p>
            <a:pPr marL="0" indent="0">
              <a:buNone/>
            </a:pPr>
            <a:endParaRPr kumimoji="1" lang="en-US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	</a:t>
            </a:r>
            <a:r>
              <a:rPr lang="en-US" altLang="zh-TW" sz="2400" i="1" dirty="0" smtClean="0"/>
              <a:t>    </a:t>
            </a:r>
            <a:r>
              <a:rPr lang="en-US" altLang="zh-TW" sz="2400" i="1" dirty="0" err="1" smtClean="0"/>
              <a:t>db.inventory.aggregate</a:t>
            </a:r>
            <a:r>
              <a:rPr lang="en-US" altLang="zh-TW" sz="2400" i="1" dirty="0"/>
              <a:t>( [ { $unwind : "$sizes" } ] </a:t>
            </a:r>
            <a:r>
              <a:rPr lang="en-US" altLang="zh-TW" sz="2400" i="1" dirty="0" smtClean="0"/>
              <a:t>)</a:t>
            </a:r>
          </a:p>
          <a:p>
            <a:pPr marL="0" indent="0">
              <a:buNone/>
            </a:pPr>
            <a:endParaRPr kumimoji="1" lang="en-US" altLang="zh-TW" sz="2400" dirty="0"/>
          </a:p>
          <a:p>
            <a:pPr marL="0" indent="0">
              <a:buNone/>
            </a:pPr>
            <a:r>
              <a:rPr lang="mr-IN" altLang="zh-TW" sz="2400" dirty="0"/>
              <a:t>{ "_</a:t>
            </a:r>
            <a:r>
              <a:rPr lang="mr-IN" altLang="zh-TW" sz="2400" dirty="0" err="1"/>
              <a:t>id</a:t>
            </a:r>
            <a:r>
              <a:rPr lang="mr-IN" altLang="zh-TW" sz="2400" dirty="0"/>
              <a:t>" : 1, "</a:t>
            </a:r>
            <a:r>
              <a:rPr lang="mr-IN" altLang="zh-TW" sz="2400" dirty="0" err="1"/>
              <a:t>item</a:t>
            </a:r>
            <a:r>
              <a:rPr lang="mr-IN" altLang="zh-TW" sz="2400" dirty="0"/>
              <a:t>" : "ABC1", "</a:t>
            </a:r>
            <a:r>
              <a:rPr lang="mr-IN" altLang="zh-TW" sz="2400" dirty="0" err="1"/>
              <a:t>sizes</a:t>
            </a:r>
            <a:r>
              <a:rPr lang="mr-IN" altLang="zh-TW" sz="2400" dirty="0"/>
              <a:t>" </a:t>
            </a:r>
            <a:r>
              <a:rPr lang="mr-IN" altLang="zh-TW" sz="2400" dirty="0" smtClean="0"/>
              <a:t>: "</a:t>
            </a:r>
            <a:r>
              <a:rPr lang="mr-IN" altLang="zh-TW" sz="2400" dirty="0" err="1"/>
              <a:t>S</a:t>
            </a:r>
            <a:r>
              <a:rPr lang="mr-IN" altLang="zh-TW" sz="2400" dirty="0"/>
              <a:t>" </a:t>
            </a:r>
            <a:r>
              <a:rPr lang="mr-IN" altLang="zh-TW" sz="2400" dirty="0" smtClean="0"/>
              <a:t>}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mr-IN" altLang="zh-TW" sz="2400" dirty="0" smtClean="0"/>
              <a:t>{ </a:t>
            </a:r>
            <a:r>
              <a:rPr lang="mr-IN" altLang="zh-TW" sz="2400" dirty="0"/>
              <a:t>"_</a:t>
            </a:r>
            <a:r>
              <a:rPr lang="mr-IN" altLang="zh-TW" sz="2400" dirty="0" err="1"/>
              <a:t>id</a:t>
            </a:r>
            <a:r>
              <a:rPr lang="mr-IN" altLang="zh-TW" sz="2400" dirty="0"/>
              <a:t>" : 1, "</a:t>
            </a:r>
            <a:r>
              <a:rPr lang="mr-IN" altLang="zh-TW" sz="2400" dirty="0" err="1"/>
              <a:t>item</a:t>
            </a:r>
            <a:r>
              <a:rPr lang="mr-IN" altLang="zh-TW" sz="2400" dirty="0"/>
              <a:t>" : "ABC1", "</a:t>
            </a:r>
            <a:r>
              <a:rPr lang="mr-IN" altLang="zh-TW" sz="2400" dirty="0" err="1"/>
              <a:t>sizes</a:t>
            </a:r>
            <a:r>
              <a:rPr lang="mr-IN" altLang="zh-TW" sz="2400" dirty="0"/>
              <a:t>" : "M" </a:t>
            </a:r>
            <a:r>
              <a:rPr lang="mr-IN" altLang="zh-TW" sz="2400" dirty="0" smtClean="0"/>
              <a:t>}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mr-IN" altLang="zh-TW" sz="2400" dirty="0" smtClean="0"/>
              <a:t>{ </a:t>
            </a:r>
            <a:r>
              <a:rPr lang="mr-IN" altLang="zh-TW" sz="2400" dirty="0"/>
              <a:t>"_</a:t>
            </a:r>
            <a:r>
              <a:rPr lang="mr-IN" altLang="zh-TW" sz="2400" dirty="0" err="1"/>
              <a:t>id</a:t>
            </a:r>
            <a:r>
              <a:rPr lang="mr-IN" altLang="zh-TW" sz="2400" dirty="0"/>
              <a:t>" : 1, "</a:t>
            </a:r>
            <a:r>
              <a:rPr lang="mr-IN" altLang="zh-TW" sz="2400" dirty="0" err="1"/>
              <a:t>item</a:t>
            </a:r>
            <a:r>
              <a:rPr lang="mr-IN" altLang="zh-TW" sz="2400" dirty="0"/>
              <a:t>" : "ABC1", "</a:t>
            </a:r>
            <a:r>
              <a:rPr lang="mr-IN" altLang="zh-TW" sz="2400" dirty="0" err="1"/>
              <a:t>sizes</a:t>
            </a:r>
            <a:r>
              <a:rPr lang="mr-IN" altLang="zh-TW" sz="2400" dirty="0"/>
              <a:t>" : "L" }</a:t>
            </a:r>
            <a:endParaRPr kumimoji="1" lang="zh-TW" altLang="en-US" sz="2400" dirty="0"/>
          </a:p>
        </p:txBody>
      </p:sp>
      <p:sp>
        <p:nvSpPr>
          <p:cNvPr id="4" name="向右箭號 3"/>
          <p:cNvSpPr/>
          <p:nvPr/>
        </p:nvSpPr>
        <p:spPr>
          <a:xfrm rot="5400000">
            <a:off x="803952" y="2540284"/>
            <a:ext cx="1361326" cy="832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6298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MongoDB Example</a:t>
            </a:r>
            <a:br>
              <a:rPr kumimoji="1" lang="en-US" altLang="zh-TW" dirty="0"/>
            </a:br>
            <a:r>
              <a:rPr kumimoji="1" lang="en-US" altLang="zh-TW" dirty="0"/>
              <a:t>Aggregate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err="1"/>
              <a:t>db.restaurants.aggregate</a:t>
            </a:r>
            <a:r>
              <a:rPr lang="en-US" altLang="zh-TW" dirty="0" smtClean="0"/>
              <a:t>( [</a:t>
            </a:r>
          </a:p>
          <a:p>
            <a:pPr marL="0" indent="0">
              <a:buNone/>
            </a:pPr>
            <a:r>
              <a:rPr lang="en-US" altLang="zh-TW" dirty="0" smtClean="0"/>
              <a:t>      </a:t>
            </a:r>
            <a:r>
              <a:rPr lang="en-US" altLang="zh-TW" dirty="0"/>
              <a:t>{$unwind: "$grades</a:t>
            </a:r>
            <a:r>
              <a:rPr lang="en-US" altLang="zh-TW" dirty="0" smtClean="0"/>
              <a:t>"},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{$</a:t>
            </a:r>
            <a:r>
              <a:rPr lang="en-US" altLang="zh-TW" dirty="0"/>
              <a:t>group: </a:t>
            </a:r>
            <a:r>
              <a:rPr lang="en-US" altLang="zh-TW" dirty="0" smtClean="0"/>
              <a:t>{ _</a:t>
            </a:r>
            <a:r>
              <a:rPr lang="en-US" altLang="zh-TW" dirty="0"/>
              <a:t>id: "$name</a:t>
            </a:r>
            <a:r>
              <a:rPr lang="en-US" altLang="zh-TW" dirty="0" smtClean="0"/>
              <a:t>",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            </a:t>
            </a:r>
            <a:r>
              <a:rPr lang="en-US" altLang="zh-TW" dirty="0" err="1" smtClean="0"/>
              <a:t>max_score</a:t>
            </a:r>
            <a:r>
              <a:rPr lang="en-US" altLang="zh-TW" dirty="0"/>
              <a:t>: {$max: "$</a:t>
            </a:r>
            <a:r>
              <a:rPr lang="en-US" altLang="zh-TW" dirty="0" err="1"/>
              <a:t>grades.score</a:t>
            </a:r>
            <a:r>
              <a:rPr lang="en-US" altLang="zh-TW" dirty="0"/>
              <a:t>"}}}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] )</a:t>
            </a:r>
            <a:endParaRPr lang="en-US" altLang="zh-TW" dirty="0" smtClean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SELECT name, MAX(</a:t>
            </a:r>
            <a:r>
              <a:rPr kumimoji="1" lang="en-US" altLang="zh-TW" dirty="0" err="1" smtClean="0">
                <a:solidFill>
                  <a:schemeClr val="accent4">
                    <a:lumMod val="75000"/>
                  </a:schemeClr>
                </a:solidFill>
              </a:rPr>
              <a:t>grades.score</a:t>
            </a:r>
            <a:r>
              <a:rPr kumimoji="1"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kumimoji="1"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FROM restaurants</a:t>
            </a:r>
          </a:p>
          <a:p>
            <a:pPr marL="0" indent="0">
              <a:buNone/>
            </a:pPr>
            <a:r>
              <a:rPr kumimoji="1"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GROUP BY name</a:t>
            </a:r>
            <a:endParaRPr kumimoji="1" lang="zh-TW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90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MongoDB Example</a:t>
            </a:r>
            <a:br>
              <a:rPr kumimoji="1" lang="en-US" altLang="zh-TW" dirty="0"/>
            </a:br>
            <a:r>
              <a:rPr kumimoji="1" lang="en-US" altLang="zh-TW" dirty="0"/>
              <a:t>Aggregate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 err="1"/>
              <a:t>db.restaurants.aggregate</a:t>
            </a:r>
            <a:r>
              <a:rPr lang="en-US" altLang="zh-TW" dirty="0" smtClean="0"/>
              <a:t>([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{$</a:t>
            </a:r>
            <a:r>
              <a:rPr lang="en-US" altLang="zh-TW" dirty="0"/>
              <a:t>unwind: "$grades</a:t>
            </a:r>
            <a:r>
              <a:rPr lang="en-US" altLang="zh-TW" dirty="0" smtClean="0"/>
              <a:t>"},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{$</a:t>
            </a:r>
            <a:r>
              <a:rPr lang="en-US" altLang="zh-TW" dirty="0"/>
              <a:t>group: </a:t>
            </a:r>
            <a:r>
              <a:rPr lang="en-US" altLang="zh-TW" dirty="0" smtClean="0"/>
              <a:t>{ _</a:t>
            </a:r>
            <a:r>
              <a:rPr lang="en-US" altLang="zh-TW" dirty="0"/>
              <a:t>id: "$name</a:t>
            </a:r>
            <a:r>
              <a:rPr lang="en-US" altLang="zh-TW" dirty="0" smtClean="0"/>
              <a:t>",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           </a:t>
            </a:r>
            <a:r>
              <a:rPr lang="en-US" altLang="zh-TW" dirty="0" err="1" smtClean="0"/>
              <a:t>avg_score</a:t>
            </a:r>
            <a:r>
              <a:rPr lang="en-US" altLang="zh-TW" dirty="0"/>
              <a:t>: {$</a:t>
            </a:r>
            <a:r>
              <a:rPr lang="en-US" altLang="zh-TW" dirty="0" err="1"/>
              <a:t>avg</a:t>
            </a:r>
            <a:r>
              <a:rPr lang="en-US" altLang="zh-TW" dirty="0"/>
              <a:t>: "$</a:t>
            </a:r>
            <a:r>
              <a:rPr lang="en-US" altLang="zh-TW" dirty="0" err="1"/>
              <a:t>grades.score</a:t>
            </a:r>
            <a:r>
              <a:rPr lang="en-US" altLang="zh-TW" dirty="0" smtClean="0"/>
              <a:t>"}}},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{$</a:t>
            </a:r>
            <a:r>
              <a:rPr lang="en-US" altLang="zh-TW" dirty="0"/>
              <a:t>match: {</a:t>
            </a:r>
            <a:r>
              <a:rPr lang="en-US" altLang="zh-TW" dirty="0" err="1"/>
              <a:t>avg_score</a:t>
            </a:r>
            <a:r>
              <a:rPr lang="en-US" altLang="zh-TW" dirty="0"/>
              <a:t>: {$</a:t>
            </a:r>
            <a:r>
              <a:rPr lang="en-US" altLang="zh-TW" dirty="0" err="1"/>
              <a:t>gt</a:t>
            </a:r>
            <a:r>
              <a:rPr lang="en-US" altLang="zh-TW" dirty="0"/>
              <a:t>: 10</a:t>
            </a:r>
            <a:r>
              <a:rPr lang="en-US" altLang="zh-TW" dirty="0" smtClean="0"/>
              <a:t>}}}</a:t>
            </a:r>
          </a:p>
          <a:p>
            <a:pPr marL="0" indent="0">
              <a:buNone/>
            </a:pPr>
            <a:r>
              <a:rPr lang="en-US" altLang="zh-TW" dirty="0" smtClean="0"/>
              <a:t>])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>
                <a:solidFill>
                  <a:schemeClr val="accent4">
                    <a:lumMod val="75000"/>
                  </a:schemeClr>
                </a:solidFill>
              </a:rPr>
              <a:t>SELECT name, </a:t>
            </a:r>
            <a:r>
              <a:rPr kumimoji="1"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AVG(</a:t>
            </a:r>
            <a:r>
              <a:rPr kumimoji="1" lang="en-US" altLang="zh-TW" dirty="0" err="1" smtClean="0">
                <a:solidFill>
                  <a:schemeClr val="accent4">
                    <a:lumMod val="75000"/>
                  </a:schemeClr>
                </a:solidFill>
              </a:rPr>
              <a:t>grades.score</a:t>
            </a:r>
            <a:r>
              <a:rPr kumimoji="1" lang="en-US" altLang="zh-TW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chemeClr val="accent4">
                    <a:lumMod val="75000"/>
                  </a:schemeClr>
                </a:solidFill>
              </a:rPr>
              <a:t>FROM restaurants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chemeClr val="accent4">
                    <a:lumMod val="75000"/>
                  </a:schemeClr>
                </a:solidFill>
              </a:rPr>
              <a:t>GROUP BY </a:t>
            </a:r>
            <a:r>
              <a:rPr kumimoji="1"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</a:p>
          <a:p>
            <a:pPr marL="0" indent="0">
              <a:buNone/>
            </a:pPr>
            <a:r>
              <a:rPr kumimoji="1"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HAVING scores &gt; 10</a:t>
            </a:r>
            <a:endParaRPr kumimoji="1" lang="zh-TW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816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MongoDB Example</a:t>
            </a:r>
            <a:br>
              <a:rPr kumimoji="1" lang="en-US" altLang="zh-TW" dirty="0"/>
            </a:br>
            <a:r>
              <a:rPr kumimoji="1" lang="en-US" altLang="zh-TW" dirty="0" smtClean="0"/>
              <a:t>Delete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db.restaurants.remove</a:t>
            </a:r>
            <a:r>
              <a:rPr lang="en-US" altLang="zh-TW" dirty="0"/>
              <a:t>({borough: </a:t>
            </a:r>
            <a:r>
              <a:rPr kumimoji="1" lang="en-US" altLang="zh-TW" dirty="0" smtClean="0"/>
              <a:t>"</a:t>
            </a:r>
            <a:r>
              <a:rPr lang="en-US" altLang="zh-TW" dirty="0" smtClean="0"/>
              <a:t>Queens</a:t>
            </a:r>
            <a:r>
              <a:rPr kumimoji="1" lang="en-US" altLang="zh-TW" dirty="0" smtClean="0"/>
              <a:t>"</a:t>
            </a:r>
            <a:r>
              <a:rPr lang="en-US" altLang="zh-TW" dirty="0" smtClean="0"/>
              <a:t>})</a:t>
            </a:r>
          </a:p>
          <a:p>
            <a:pPr marL="0" indent="0">
              <a:buNone/>
            </a:pPr>
            <a:r>
              <a:rPr kumimoji="1"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DELETE FROM restaurants</a:t>
            </a:r>
          </a:p>
          <a:p>
            <a:pPr marL="0" indent="0">
              <a:buNone/>
            </a:pPr>
            <a:r>
              <a:rPr kumimoji="1"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WHERE borough = "Queens"</a:t>
            </a:r>
            <a:endParaRPr kumimoji="1" lang="en-US" altLang="zh-TW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lang="en-US" altLang="zh-TW" dirty="0" err="1"/>
              <a:t>db.restaurants.drop</a:t>
            </a:r>
            <a:r>
              <a:rPr lang="en-US" altLang="zh-TW" dirty="0" smtClean="0"/>
              <a:t>()</a:t>
            </a:r>
            <a:endParaRPr lang="en-US" altLang="zh-TW" dirty="0"/>
          </a:p>
          <a:p>
            <a:pPr marL="0" indent="0">
              <a:buNone/>
            </a:pPr>
            <a:r>
              <a:rPr kumimoji="1"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DROP TABLE restaurants</a:t>
            </a:r>
            <a:endParaRPr kumimoji="1" lang="zh-TW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172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Clause in MongoDB</a:t>
            </a:r>
            <a:endParaRPr kumimoji="1"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54300"/>
              </p:ext>
            </p:extLst>
          </p:nvPr>
        </p:nvGraphicFramePr>
        <p:xfrm>
          <a:off x="628650" y="1825625"/>
          <a:ext cx="78867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/>
                <a:gridCol w="3943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Operation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Symbols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Less than (&lt;)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{name: {$</a:t>
                      </a:r>
                      <a:r>
                        <a:rPr lang="en-US" altLang="zh-TW" dirty="0" err="1" smtClean="0"/>
                        <a:t>lt</a:t>
                      </a:r>
                      <a:r>
                        <a:rPr lang="en-US" altLang="zh-TW" dirty="0" smtClean="0"/>
                        <a:t> : value} }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Less than or equals to (&lt;=)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{name: {$</a:t>
                      </a:r>
                      <a:r>
                        <a:rPr lang="en-US" altLang="zh-TW" dirty="0" err="1" smtClean="0"/>
                        <a:t>lte</a:t>
                      </a:r>
                      <a:r>
                        <a:rPr lang="en-US" altLang="zh-TW" dirty="0" smtClean="0"/>
                        <a:t> : value} }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Greater than (&gt;)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{name: {$</a:t>
                      </a:r>
                      <a:r>
                        <a:rPr lang="en-US" altLang="zh-TW" dirty="0" err="1" smtClean="0"/>
                        <a:t>gt</a:t>
                      </a:r>
                      <a:r>
                        <a:rPr lang="en-US" altLang="zh-TW" dirty="0" smtClean="0"/>
                        <a:t> : value} }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Greater than or equals to (&gt;=)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{name: {$</a:t>
                      </a:r>
                      <a:r>
                        <a:rPr lang="en-US" altLang="zh-TW" dirty="0" err="1" smtClean="0"/>
                        <a:t>gte</a:t>
                      </a:r>
                      <a:r>
                        <a:rPr lang="en-US" altLang="zh-TW" dirty="0" smtClean="0"/>
                        <a:t> : value} }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Not (not a or b)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{$nor : [ {expression1},</a:t>
                      </a:r>
                      <a:r>
                        <a:rPr lang="en-US" altLang="zh-TW" baseline="0" dirty="0" smtClean="0"/>
                        <a:t> {expression2}, </a:t>
                      </a:r>
                      <a:r>
                        <a:rPr lang="mr-IN" altLang="zh-TW" baseline="0" dirty="0" smtClean="0"/>
                        <a:t>…</a:t>
                      </a:r>
                      <a:r>
                        <a:rPr lang="en-US" altLang="zh-TW" baseline="0" dirty="0" smtClean="0"/>
                        <a:t>]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Not equal to (&lt;&gt;, !=)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{name: {$ne : value} }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139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Node.JS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NodeJS</a:t>
            </a:r>
            <a:r>
              <a:rPr lang="en-US" altLang="zh-TW" dirty="0"/>
              <a:t> is JavaScript on the </a:t>
            </a:r>
            <a:r>
              <a:rPr lang="en-US" altLang="zh-TW" dirty="0" smtClean="0"/>
              <a:t>server</a:t>
            </a:r>
          </a:p>
          <a:p>
            <a:r>
              <a:rPr lang="en-US" altLang="zh-TW" dirty="0"/>
              <a:t>Fast and </a:t>
            </a:r>
            <a:r>
              <a:rPr lang="en-US" altLang="zh-TW" dirty="0" smtClean="0"/>
              <a:t>scalable</a:t>
            </a:r>
          </a:p>
          <a:p>
            <a:r>
              <a:rPr lang="en-US" altLang="zh-TW" dirty="0" smtClean="0"/>
              <a:t>Designed for </a:t>
            </a:r>
            <a:r>
              <a:rPr lang="en-US" altLang="zh-TW" dirty="0"/>
              <a:t>high concurrency </a:t>
            </a:r>
            <a:r>
              <a:rPr lang="en-US" altLang="zh-TW" dirty="0" smtClean="0"/>
              <a:t>(without </a:t>
            </a:r>
            <a:r>
              <a:rPr lang="en-US" altLang="zh-TW" dirty="0"/>
              <a:t>threads or new </a:t>
            </a:r>
            <a:r>
              <a:rPr lang="en-US" altLang="zh-TW" dirty="0" smtClean="0"/>
              <a:t>processes)</a:t>
            </a:r>
          </a:p>
          <a:p>
            <a:r>
              <a:rPr lang="en-US" altLang="zh-TW" dirty="0"/>
              <a:t>Event-driven and </a:t>
            </a:r>
            <a:r>
              <a:rPr lang="en-US" altLang="zh-TW" dirty="0" smtClean="0"/>
              <a:t>non-blocking</a:t>
            </a:r>
          </a:p>
          <a:p>
            <a:r>
              <a:rPr lang="en-US" altLang="zh-TW" dirty="0"/>
              <a:t>Use event loop with a stack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92215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HTTP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A client submits an HTTP request to the server; then the server returns a response to the client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The </a:t>
            </a:r>
            <a:r>
              <a:rPr lang="en-US" altLang="zh-TW" dirty="0"/>
              <a:t>response contains status information about the request and may also contain the requested content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Two commonly used methods for a request-response between a client and server </a:t>
            </a:r>
            <a:r>
              <a:rPr lang="en-US" altLang="zh-TW" dirty="0" smtClean="0"/>
              <a:t>are:</a:t>
            </a:r>
          </a:p>
          <a:p>
            <a:pPr lvl="1"/>
            <a:r>
              <a:rPr lang="en-US" altLang="zh-TW" dirty="0" smtClean="0"/>
              <a:t>GET </a:t>
            </a:r>
            <a:r>
              <a:rPr lang="en-US" altLang="zh-TW" dirty="0"/>
              <a:t>- Requests data from a specified </a:t>
            </a:r>
            <a:r>
              <a:rPr lang="en-US" altLang="zh-TW" dirty="0" smtClean="0"/>
              <a:t>resource</a:t>
            </a:r>
          </a:p>
          <a:p>
            <a:pPr lvl="1"/>
            <a:r>
              <a:rPr lang="en-US" altLang="zh-TW" dirty="0" smtClean="0"/>
              <a:t>POST </a:t>
            </a:r>
            <a:r>
              <a:rPr lang="en-US" altLang="zh-TW" dirty="0"/>
              <a:t>- Submits data to be processed to a specified resource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2735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NoSQL vs RDBMS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Relational databases were </a:t>
            </a:r>
            <a:r>
              <a:rPr lang="en-US" altLang="zh-TW" dirty="0"/>
              <a:t>not designed to cope with the scale and agility challenges that face modern </a:t>
            </a:r>
            <a:r>
              <a:rPr lang="en-US" altLang="zh-TW" dirty="0" smtClean="0"/>
              <a:t>applications. They were not built </a:t>
            </a:r>
            <a:r>
              <a:rPr lang="en-US" altLang="zh-TW" dirty="0"/>
              <a:t>to take advantage of the inexpensive storage and processing power available today</a:t>
            </a:r>
            <a:r>
              <a:rPr lang="en-US" altLang="zh-TW" dirty="0" smtClean="0"/>
              <a:t>.</a:t>
            </a:r>
          </a:p>
          <a:p>
            <a:endParaRPr kumimoji="1" lang="en-US" altLang="zh-TW" dirty="0"/>
          </a:p>
          <a:p>
            <a:r>
              <a:rPr lang="en-US" altLang="zh-TW" dirty="0"/>
              <a:t>NoSQL encompasses a wide variety of different database technologies that were developed in response to a rise in the volume of data stored about users, objects and products, the frequency in which this data is accessed, and performance and processing needs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80249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GET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VS POST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764" y="1825625"/>
            <a:ext cx="5528472" cy="4351338"/>
          </a:xfrm>
        </p:spPr>
      </p:pic>
    </p:spTree>
    <p:extLst>
      <p:ext uri="{BB962C8B-B14F-4D97-AF65-F5344CB8AC3E}">
        <p14:creationId xmlns:p14="http://schemas.microsoft.com/office/powerpoint/2010/main" val="1018288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Get data from online service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600" dirty="0" err="1"/>
              <a:t>var</a:t>
            </a:r>
            <a:r>
              <a:rPr lang="en-US" altLang="zh-TW" sz="1600" dirty="0"/>
              <a:t> http = require('http</a:t>
            </a:r>
            <a:r>
              <a:rPr lang="en-US" altLang="zh-TW" sz="1600" dirty="0" smtClean="0"/>
              <a:t>');</a:t>
            </a:r>
          </a:p>
          <a:p>
            <a:pPr marL="0" indent="0">
              <a:buNone/>
            </a:pPr>
            <a:r>
              <a:rPr lang="en-US" altLang="zh-TW" sz="1600" dirty="0" err="1" smtClean="0"/>
              <a:t>var</a:t>
            </a:r>
            <a:r>
              <a:rPr lang="en-US" altLang="zh-TW" sz="1600" dirty="0" smtClean="0"/>
              <a:t> </a:t>
            </a:r>
            <a:r>
              <a:rPr lang="en-US" altLang="zh-TW" sz="1600" dirty="0"/>
              <a:t>options = { host: </a:t>
            </a:r>
            <a:r>
              <a:rPr lang="en-US" altLang="zh-TW" sz="1600" dirty="0" smtClean="0"/>
              <a:t>'</a:t>
            </a:r>
            <a:r>
              <a:rPr lang="en-US" altLang="zh-TW" sz="1600" dirty="0" err="1" smtClean="0"/>
              <a:t>www.google.com.hk</a:t>
            </a:r>
            <a:r>
              <a:rPr lang="en-US" altLang="zh-TW" sz="1600" dirty="0" smtClean="0"/>
              <a:t>',    port</a:t>
            </a:r>
            <a:r>
              <a:rPr lang="en-US" altLang="zh-TW" sz="1600" dirty="0"/>
              <a:t>: </a:t>
            </a:r>
            <a:r>
              <a:rPr lang="en-US" altLang="zh-TW" sz="1600" dirty="0" smtClean="0"/>
              <a:t>443,</a:t>
            </a:r>
          </a:p>
          <a:p>
            <a:pPr marL="0" indent="0">
              <a:buNone/>
            </a:pPr>
            <a:r>
              <a:rPr lang="en-US" altLang="zh-TW" sz="1600" dirty="0" smtClean="0"/>
              <a:t>                           path</a:t>
            </a:r>
            <a:r>
              <a:rPr lang="en-US" altLang="zh-TW" sz="1600" dirty="0"/>
              <a:t>: </a:t>
            </a:r>
            <a:r>
              <a:rPr lang="en-US" altLang="zh-TW" sz="1600" dirty="0" smtClean="0"/>
              <a:t>'/</a:t>
            </a:r>
            <a:r>
              <a:rPr lang="en-US" altLang="zh-TW" sz="1600" dirty="0" err="1" smtClean="0"/>
              <a:t>search?q</a:t>
            </a:r>
            <a:r>
              <a:rPr lang="en-US" altLang="zh-TW" sz="1600" dirty="0" smtClean="0"/>
              <a:t>=</a:t>
            </a:r>
            <a:r>
              <a:rPr lang="en-US" altLang="zh-TW" sz="1600" dirty="0" err="1" smtClean="0"/>
              <a:t>ouhk</a:t>
            </a:r>
            <a:r>
              <a:rPr lang="en-US" altLang="zh-TW" sz="1600" dirty="0" smtClean="0"/>
              <a:t>', </a:t>
            </a:r>
            <a:r>
              <a:rPr lang="en-US" altLang="zh-TW" sz="1600" dirty="0"/>
              <a:t>method: 'GET' </a:t>
            </a:r>
            <a:r>
              <a:rPr lang="en-US" altLang="zh-TW" sz="1600" dirty="0" smtClean="0"/>
              <a:t>};</a:t>
            </a:r>
          </a:p>
          <a:p>
            <a:pPr marL="0" indent="0">
              <a:buNone/>
            </a:pPr>
            <a:r>
              <a:rPr lang="en-US" altLang="zh-TW" sz="1600" dirty="0" err="1" smtClean="0"/>
              <a:t>var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req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http.request</a:t>
            </a:r>
            <a:r>
              <a:rPr lang="en-US" altLang="zh-TW" sz="1600" dirty="0"/>
              <a:t>(options, function(res</a:t>
            </a:r>
            <a:r>
              <a:rPr lang="en-US" altLang="zh-TW" sz="1600" dirty="0" smtClean="0"/>
              <a:t>){</a:t>
            </a:r>
          </a:p>
          <a:p>
            <a:pPr marL="0" indent="0">
              <a:buNone/>
            </a:pPr>
            <a:r>
              <a:rPr lang="en-US" altLang="zh-TW" sz="1600" dirty="0"/>
              <a:t> </a:t>
            </a:r>
            <a:r>
              <a:rPr lang="en-US" altLang="zh-TW" sz="1600" dirty="0" smtClean="0"/>
              <a:t>      </a:t>
            </a:r>
            <a:r>
              <a:rPr lang="en-US" altLang="zh-TW" sz="1600" dirty="0" err="1" smtClean="0"/>
              <a:t>res.setEncoding</a:t>
            </a:r>
            <a:r>
              <a:rPr lang="en-US" altLang="zh-TW" sz="1600" dirty="0"/>
              <a:t>('utf8</a:t>
            </a:r>
            <a:r>
              <a:rPr lang="en-US" altLang="zh-TW" sz="1600" dirty="0" smtClean="0"/>
              <a:t>');</a:t>
            </a:r>
          </a:p>
          <a:p>
            <a:pPr marL="0" indent="0">
              <a:buNone/>
            </a:pPr>
            <a:r>
              <a:rPr lang="en-US" altLang="zh-TW" sz="1600" dirty="0"/>
              <a:t> </a:t>
            </a:r>
            <a:r>
              <a:rPr lang="en-US" altLang="zh-TW" sz="1600" dirty="0" smtClean="0"/>
              <a:t>      </a:t>
            </a:r>
            <a:r>
              <a:rPr lang="en-US" altLang="zh-TW" sz="1600" dirty="0" err="1" smtClean="0"/>
              <a:t>res.on</a:t>
            </a:r>
            <a:r>
              <a:rPr lang="en-US" altLang="zh-TW" sz="1600" dirty="0"/>
              <a:t>('data', function (chunk</a:t>
            </a:r>
            <a:r>
              <a:rPr lang="en-US" altLang="zh-TW" sz="1600" dirty="0" smtClean="0"/>
              <a:t>){</a:t>
            </a:r>
          </a:p>
          <a:p>
            <a:pPr marL="0" indent="0">
              <a:buNone/>
            </a:pPr>
            <a:r>
              <a:rPr lang="en-US" altLang="zh-TW" sz="1600" dirty="0"/>
              <a:t> </a:t>
            </a:r>
            <a:r>
              <a:rPr lang="en-US" altLang="zh-TW" sz="1600" dirty="0" smtClean="0"/>
              <a:t>      </a:t>
            </a:r>
            <a:r>
              <a:rPr lang="en-US" altLang="zh-TW" sz="1600" dirty="0" smtClean="0">
                <a:solidFill>
                  <a:schemeClr val="bg1">
                    <a:lumMod val="65000"/>
                  </a:schemeClr>
                </a:solidFill>
              </a:rPr>
              <a:t>//Respond (HTML code in this case) is stored on chunk</a:t>
            </a:r>
          </a:p>
          <a:p>
            <a:pPr marL="0" indent="0">
              <a:buNone/>
            </a:pPr>
            <a:r>
              <a:rPr lang="en-US" altLang="zh-TW" sz="1600" dirty="0" smtClean="0"/>
              <a:t>});</a:t>
            </a:r>
          </a:p>
          <a:p>
            <a:pPr marL="0" indent="0">
              <a:buNone/>
            </a:pPr>
            <a:r>
              <a:rPr lang="en-US" altLang="zh-TW" sz="1600" dirty="0" smtClean="0"/>
              <a:t>       </a:t>
            </a:r>
            <a:r>
              <a:rPr lang="en-US" altLang="zh-TW" sz="1600" dirty="0" err="1" smtClean="0"/>
              <a:t>req.on</a:t>
            </a:r>
            <a:r>
              <a:rPr lang="en-US" altLang="zh-TW" sz="1600" dirty="0"/>
              <a:t>('error', function(e) </a:t>
            </a:r>
            <a:r>
              <a:rPr lang="en-US" altLang="zh-TW" sz="1600" dirty="0" smtClean="0"/>
              <a:t>{</a:t>
            </a:r>
          </a:p>
          <a:p>
            <a:pPr marL="0" indent="0">
              <a:buNone/>
            </a:pPr>
            <a:r>
              <a:rPr lang="en-US" altLang="zh-TW" sz="1600" dirty="0"/>
              <a:t> </a:t>
            </a:r>
            <a:r>
              <a:rPr lang="en-US" altLang="zh-TW" sz="1600" dirty="0" smtClean="0"/>
              <a:t>               </a:t>
            </a:r>
            <a:r>
              <a:rPr lang="en-US" altLang="zh-TW" sz="1600" dirty="0" smtClean="0">
                <a:solidFill>
                  <a:schemeClr val="bg1">
                    <a:lumMod val="65000"/>
                  </a:schemeClr>
                </a:solidFill>
              </a:rPr>
              <a:t>//Connection error handling</a:t>
            </a:r>
          </a:p>
          <a:p>
            <a:pPr marL="0" indent="0">
              <a:buNone/>
            </a:pPr>
            <a:r>
              <a:rPr lang="en-US" altLang="zh-TW" sz="1600" dirty="0"/>
              <a:t> </a:t>
            </a:r>
            <a:r>
              <a:rPr lang="en-US" altLang="zh-TW" sz="1600" dirty="0" smtClean="0"/>
              <a:t>      });</a:t>
            </a:r>
          </a:p>
          <a:p>
            <a:pPr marL="0" indent="0">
              <a:buNone/>
            </a:pPr>
            <a:r>
              <a:rPr lang="en-US" altLang="zh-TW" sz="1600" dirty="0" smtClean="0"/>
              <a:t>});</a:t>
            </a:r>
          </a:p>
          <a:p>
            <a:pPr marL="0" indent="0">
              <a:buNone/>
            </a:pPr>
            <a:r>
              <a:rPr lang="en-US" altLang="zh-TW" sz="1600" dirty="0" err="1" smtClean="0"/>
              <a:t>req.end</a:t>
            </a:r>
            <a:r>
              <a:rPr lang="en-US" altLang="zh-TW" sz="1600" dirty="0"/>
              <a:t>(); </a:t>
            </a:r>
            <a:endParaRPr kumimoji="1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4910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BSON </a:t>
            </a:r>
            <a:r>
              <a:rPr kumimoji="1" lang="en-US" altLang="zh-TW" dirty="0" smtClean="0">
                <a:sym typeface="Wingdings"/>
              </a:rPr>
              <a:t></a:t>
            </a:r>
            <a:r>
              <a:rPr kumimoji="1" lang="en-US" altLang="zh-TW" dirty="0" smtClean="0"/>
              <a:t> String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 err="1" smtClean="0"/>
              <a:t>var</a:t>
            </a:r>
            <a:r>
              <a:rPr kumimoji="1" lang="en-US" altLang="zh-TW" dirty="0" smtClean="0"/>
              <a:t> string = </a:t>
            </a:r>
            <a:r>
              <a:rPr kumimoji="1" lang="en-US" altLang="zh-TW" dirty="0" err="1" smtClean="0"/>
              <a:t>JSON.stringify</a:t>
            </a:r>
            <a:r>
              <a:rPr kumimoji="1" lang="en-US" altLang="zh-TW" dirty="0" smtClean="0"/>
              <a:t>(</a:t>
            </a:r>
            <a:r>
              <a:rPr kumimoji="1" lang="en-US" altLang="zh-TW" dirty="0" err="1" smtClean="0"/>
              <a:t>obj</a:t>
            </a:r>
            <a:r>
              <a:rPr kumimoji="1" lang="en-US" altLang="zh-TW" dirty="0" smtClean="0"/>
              <a:t>);</a:t>
            </a:r>
          </a:p>
          <a:p>
            <a:pPr marL="0" indent="0">
              <a:buNone/>
            </a:pPr>
            <a:r>
              <a:rPr kumimoji="1" lang="en-US" altLang="zh-TW" dirty="0" err="1" smtClean="0"/>
              <a:t>var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obj</a:t>
            </a:r>
            <a:r>
              <a:rPr kumimoji="1" lang="en-US" altLang="zh-TW" dirty="0" smtClean="0"/>
              <a:t> = </a:t>
            </a:r>
            <a:r>
              <a:rPr kumimoji="1" lang="en-US" altLang="zh-TW" dirty="0" err="1" smtClean="0"/>
              <a:t>JSON.parse</a:t>
            </a:r>
            <a:r>
              <a:rPr kumimoji="1" lang="en-US" altLang="zh-TW" dirty="0" smtClean="0"/>
              <a:t>(string);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3289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</a:t>
            </a:r>
            <a:r>
              <a:rPr lang="en-US" altLang="zh-TW" dirty="0" smtClean="0"/>
              <a:t>Typical Server app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Listen on a particular TCP </a:t>
            </a:r>
            <a:r>
              <a:rPr lang="en-US" altLang="zh-TW" dirty="0" smtClean="0"/>
              <a:t>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Determine </a:t>
            </a:r>
            <a:r>
              <a:rPr lang="en-US" altLang="zh-TW" dirty="0"/>
              <a:t>client’s request (what do clients want</a:t>
            </a:r>
            <a:r>
              <a:rPr lang="en-US" altLang="zh-TW" dirty="0" smtClean="0"/>
              <a:t>?)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Process </a:t>
            </a:r>
            <a:r>
              <a:rPr lang="en-US" altLang="zh-TW" dirty="0"/>
              <a:t>the </a:t>
            </a:r>
            <a:r>
              <a:rPr lang="en-US" altLang="zh-TW" dirty="0" smtClean="0"/>
              <a:t>request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Respond </a:t>
            </a:r>
            <a:r>
              <a:rPr lang="en-US" altLang="zh-TW" dirty="0"/>
              <a:t>to the client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1260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 Listen </a:t>
            </a:r>
            <a:r>
              <a:rPr lang="en-US" altLang="zh-TW" dirty="0"/>
              <a:t>on a particular TCP </a:t>
            </a:r>
            <a:r>
              <a:rPr lang="en-US" altLang="zh-TW" dirty="0" smtClean="0"/>
              <a:t>port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server = </a:t>
            </a:r>
            <a:r>
              <a:rPr lang="en-US" altLang="zh-TW" dirty="0" err="1"/>
              <a:t>http.createServer</a:t>
            </a:r>
            <a:r>
              <a:rPr lang="en-US" altLang="zh-TW" dirty="0"/>
              <a:t>(function (</a:t>
            </a:r>
            <a:r>
              <a:rPr lang="en-US" altLang="zh-TW" dirty="0" err="1"/>
              <a:t>req,res</a:t>
            </a:r>
            <a:r>
              <a:rPr lang="en-US" altLang="zh-TW" dirty="0"/>
              <a:t>) </a:t>
            </a:r>
            <a:r>
              <a:rPr lang="en-US" altLang="zh-TW" dirty="0" smtClean="0"/>
              <a:t>{</a:t>
            </a:r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// Server code here</a:t>
            </a:r>
            <a:r>
              <a:rPr lang="mr-IN" altLang="zh-TW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});</a:t>
            </a:r>
          </a:p>
          <a:p>
            <a:pPr marL="0" indent="0">
              <a:buNone/>
            </a:pPr>
            <a:r>
              <a:rPr lang="en-US" altLang="zh-TW" dirty="0" err="1" smtClean="0"/>
              <a:t>server.listen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process.env.PORT</a:t>
            </a:r>
            <a:r>
              <a:rPr lang="en-US" altLang="zh-TW" dirty="0" smtClean="0"/>
              <a:t> </a:t>
            </a:r>
            <a:r>
              <a:rPr lang="en-US" altLang="zh-TW" dirty="0"/>
              <a:t>|| 8099);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3013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2. Determine </a:t>
            </a:r>
            <a:r>
              <a:rPr lang="en-US" altLang="zh-TW" dirty="0"/>
              <a:t>client’s </a:t>
            </a:r>
            <a:r>
              <a:rPr lang="en-US" altLang="zh-TW" dirty="0" smtClean="0"/>
              <a:t>request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parsedURL</a:t>
            </a:r>
            <a:r>
              <a:rPr lang="en-US" altLang="zh-TW" dirty="0"/>
              <a:t> = </a:t>
            </a:r>
            <a:r>
              <a:rPr lang="en-US" altLang="zh-TW" dirty="0" err="1"/>
              <a:t>url.parse</a:t>
            </a:r>
            <a:r>
              <a:rPr lang="en-US" altLang="zh-TW" dirty="0"/>
              <a:t>(</a:t>
            </a:r>
            <a:r>
              <a:rPr lang="en-US" altLang="zh-TW" dirty="0" err="1"/>
              <a:t>req.url,true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/>
              <a:t>queryAsObject</a:t>
            </a:r>
            <a:r>
              <a:rPr lang="en-US" altLang="zh-TW" dirty="0"/>
              <a:t> = </a:t>
            </a:r>
            <a:r>
              <a:rPr lang="en-US" altLang="zh-TW" dirty="0" err="1"/>
              <a:t>parsedURL.query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en-US" altLang="zh-TW" dirty="0"/>
              <a:t>if (</a:t>
            </a:r>
            <a:r>
              <a:rPr lang="en-US" altLang="zh-TW" dirty="0" err="1"/>
              <a:t>parsedURL.pathname</a:t>
            </a:r>
            <a:r>
              <a:rPr lang="en-US" altLang="zh-TW" dirty="0"/>
              <a:t> == </a:t>
            </a:r>
            <a:r>
              <a:rPr lang="en-US" altLang="zh-TW" dirty="0" smtClean="0"/>
              <a:t>'/</a:t>
            </a:r>
            <a:r>
              <a:rPr lang="en-US" altLang="zh-TW" dirty="0" err="1" smtClean="0"/>
              <a:t>sth</a:t>
            </a:r>
            <a:r>
              <a:rPr lang="en-US" altLang="zh-TW" dirty="0" smtClean="0"/>
              <a:t>' ||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 err="1" smtClean="0"/>
              <a:t>parsedURL.pathname</a:t>
            </a:r>
            <a:r>
              <a:rPr lang="en-US" altLang="zh-TW" dirty="0" smtClean="0"/>
              <a:t> </a:t>
            </a:r>
            <a:r>
              <a:rPr lang="en-US" altLang="zh-TW" dirty="0"/>
              <a:t>== '/</a:t>
            </a:r>
            <a:r>
              <a:rPr lang="en-US" altLang="zh-TW" dirty="0" smtClean="0"/>
              <a:t>sth2') { 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//Request ok</a:t>
            </a:r>
          </a:p>
          <a:p>
            <a:pPr marL="0" indent="0">
              <a:buNone/>
            </a:pPr>
            <a:r>
              <a:rPr lang="en-US" altLang="zh-TW" dirty="0" smtClean="0"/>
              <a:t>       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//Process the request</a:t>
            </a:r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en-US" altLang="zh-TW" dirty="0" smtClean="0"/>
              <a:t>    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//Respond to client</a:t>
            </a:r>
          </a:p>
          <a:p>
            <a:pPr marL="0" indent="0">
              <a:buNone/>
            </a:pPr>
            <a:r>
              <a:rPr lang="en-US" altLang="zh-TW" dirty="0" smtClean="0"/>
              <a:t>} </a:t>
            </a:r>
            <a:r>
              <a:rPr lang="en-US" altLang="zh-TW" dirty="0"/>
              <a:t>else </a:t>
            </a:r>
            <a:r>
              <a:rPr lang="en-US" altLang="zh-TW" dirty="0" smtClean="0"/>
              <a:t>{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//Undefined request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res.writeHead</a:t>
            </a:r>
            <a:r>
              <a:rPr lang="en-US" altLang="zh-TW" dirty="0" smtClean="0"/>
              <a:t>(404</a:t>
            </a:r>
            <a:r>
              <a:rPr lang="en-US" altLang="zh-TW" dirty="0"/>
              <a:t>, {"Content-Type": "text/plain</a:t>
            </a:r>
            <a:r>
              <a:rPr lang="en-US" altLang="zh-TW" dirty="0" smtClean="0"/>
              <a:t>"});</a:t>
            </a:r>
          </a:p>
          <a:p>
            <a:pPr marL="0" indent="0">
              <a:buNone/>
            </a:pPr>
            <a:r>
              <a:rPr lang="en-US" altLang="zh-TW" dirty="0" smtClean="0"/>
              <a:t>  </a:t>
            </a:r>
            <a:r>
              <a:rPr lang="en-US" altLang="zh-TW" dirty="0" err="1" smtClean="0"/>
              <a:t>res.write</a:t>
            </a:r>
            <a:r>
              <a:rPr lang="en-US" altLang="zh-TW" dirty="0"/>
              <a:t>("404 Not Found\n</a:t>
            </a:r>
            <a:r>
              <a:rPr lang="en-US" altLang="zh-TW" dirty="0" smtClean="0"/>
              <a:t>");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res.end</a:t>
            </a:r>
            <a:r>
              <a:rPr lang="en-US" altLang="zh-TW" dirty="0" smtClean="0"/>
              <a:t>();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2406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 Respond </a:t>
            </a:r>
            <a:r>
              <a:rPr lang="en-US" altLang="zh-TW" dirty="0"/>
              <a:t>to the </a:t>
            </a:r>
            <a:r>
              <a:rPr lang="en-US" altLang="zh-TW" dirty="0" smtClean="0"/>
              <a:t>client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err="1"/>
              <a:t>res.writeHead</a:t>
            </a:r>
            <a:r>
              <a:rPr lang="en-US" altLang="zh-TW" sz="2000" dirty="0"/>
              <a:t>(200, {"Content-Type" : "text/html"}); </a:t>
            </a:r>
            <a:r>
              <a:rPr lang="en-US" altLang="zh-TW" sz="2000" dirty="0" err="1"/>
              <a:t>res.write</a:t>
            </a:r>
            <a:r>
              <a:rPr lang="en-US" altLang="zh-TW" sz="2000" dirty="0"/>
              <a:t>('&lt;html&gt;&lt;head&gt;&lt;title&gt;</a:t>
            </a:r>
            <a:r>
              <a:rPr lang="en-US" altLang="zh-TW" sz="2000" dirty="0" err="1"/>
              <a:t>SimpleInterest</a:t>
            </a:r>
            <a:r>
              <a:rPr lang="en-US" altLang="zh-TW" sz="2000" dirty="0"/>
              <a:t>&lt;/title&gt;&lt;/head</a:t>
            </a:r>
            <a:r>
              <a:rPr lang="en-US" altLang="zh-TW" sz="2000" dirty="0" smtClean="0"/>
              <a:t>&gt;');</a:t>
            </a:r>
          </a:p>
          <a:p>
            <a:pPr marL="0" indent="0">
              <a:buNone/>
            </a:pPr>
            <a:r>
              <a:rPr lang="en-US" altLang="zh-TW" sz="2000" dirty="0" err="1" smtClean="0"/>
              <a:t>res.write</a:t>
            </a:r>
            <a:r>
              <a:rPr lang="en-US" altLang="zh-TW" sz="2000" dirty="0" smtClean="0"/>
              <a:t>('&lt;body&gt;');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</a:rPr>
              <a:t>//Continue your HTML code</a:t>
            </a:r>
            <a:r>
              <a:rPr lang="mr-IN" altLang="zh-TW" sz="2000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en-US" altLang="zh-TW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000" dirty="0" err="1"/>
              <a:t>r</a:t>
            </a:r>
            <a:r>
              <a:rPr lang="en-US" altLang="zh-TW" sz="2000" dirty="0" err="1" smtClean="0"/>
              <a:t>es.write</a:t>
            </a:r>
            <a:r>
              <a:rPr lang="en-US" altLang="zh-TW" sz="2000" dirty="0" smtClean="0"/>
              <a:t>(</a:t>
            </a:r>
            <a:r>
              <a:rPr lang="mr-IN" altLang="zh-TW" sz="2000" dirty="0" smtClean="0"/>
              <a:t>…</a:t>
            </a:r>
            <a:r>
              <a:rPr lang="en-US" altLang="zh-TW" sz="2000" dirty="0" smtClean="0"/>
              <a:t>);</a:t>
            </a:r>
          </a:p>
          <a:p>
            <a:pPr marL="0" indent="0">
              <a:buNone/>
            </a:pPr>
            <a:r>
              <a:rPr lang="en-US" altLang="zh-TW" sz="2000" dirty="0" err="1" smtClean="0"/>
              <a:t>res.end</a:t>
            </a:r>
            <a:r>
              <a:rPr lang="en-US" altLang="zh-TW" sz="2000" dirty="0"/>
              <a:t>('&lt;/body&gt;&lt;/html&gt;');</a:t>
            </a: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02963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Content-type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Let browser know what to do on the received data</a:t>
            </a:r>
          </a:p>
          <a:p>
            <a:r>
              <a:rPr kumimoji="1" lang="en-US" altLang="zh-TW" dirty="0" smtClean="0"/>
              <a:t>Commonly seen content-type:</a:t>
            </a:r>
          </a:p>
          <a:p>
            <a:pPr lvl="1"/>
            <a:r>
              <a:rPr kumimoji="1" lang="en-US" altLang="zh-TW" dirty="0" smtClean="0"/>
              <a:t>text/html</a:t>
            </a:r>
          </a:p>
          <a:p>
            <a:pPr lvl="1"/>
            <a:r>
              <a:rPr kumimoji="1" lang="en-US" altLang="zh-TW" dirty="0" smtClean="0"/>
              <a:t>text/plain</a:t>
            </a:r>
          </a:p>
          <a:p>
            <a:pPr lvl="1"/>
            <a:r>
              <a:rPr kumimoji="1" lang="en-US" altLang="zh-TW" dirty="0" smtClean="0"/>
              <a:t>image/jpeg</a:t>
            </a:r>
          </a:p>
          <a:p>
            <a:pPr lvl="1"/>
            <a:r>
              <a:rPr kumimoji="1" lang="en-US" altLang="zh-TW" dirty="0" smtClean="0"/>
              <a:t>image/gif</a:t>
            </a:r>
          </a:p>
          <a:p>
            <a:pPr lvl="1"/>
            <a:r>
              <a:rPr kumimoji="1" lang="en-US" altLang="zh-TW" dirty="0" smtClean="0"/>
              <a:t>video/mpeg</a:t>
            </a:r>
          </a:p>
          <a:p>
            <a:pPr lvl="1"/>
            <a:r>
              <a:rPr kumimoji="1" lang="en-US" altLang="zh-TW" dirty="0" smtClean="0"/>
              <a:t>application/pdf</a:t>
            </a:r>
          </a:p>
          <a:p>
            <a:pPr lvl="1"/>
            <a:r>
              <a:rPr kumimoji="1" lang="en-US" altLang="zh-TW" dirty="0" smtClean="0"/>
              <a:t>application/</a:t>
            </a:r>
            <a:r>
              <a:rPr kumimoji="1" lang="en-US" altLang="zh-TW" dirty="0" err="1" smtClean="0"/>
              <a:t>json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21716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MongoDB </a:t>
            </a:r>
            <a:r>
              <a:rPr kumimoji="1" lang="en-US" altLang="zh-TW" dirty="0" smtClean="0"/>
              <a:t>Driver &amp; Mongoose</a:t>
            </a:r>
            <a:br>
              <a:rPr kumimoji="1" lang="en-US" altLang="zh-TW" dirty="0" smtClean="0"/>
            </a:br>
            <a:r>
              <a:rPr kumimoji="1" lang="en-US" altLang="zh-TW" dirty="0" smtClean="0"/>
              <a:t>(</a:t>
            </a:r>
            <a:r>
              <a:rPr kumimoji="1" lang="en-US" altLang="zh-TW" dirty="0" smtClean="0"/>
              <a:t>Connection)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zh-TW" dirty="0" err="1">
                <a:solidFill>
                  <a:schemeClr val="accent5">
                    <a:lumMod val="75000"/>
                  </a:schemeClr>
                </a:solidFill>
              </a:rPr>
              <a:t>MongoClient.connect</a:t>
            </a:r>
            <a:r>
              <a:rPr kumimoji="1" lang="en-US" altLang="zh-TW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kumimoji="1" lang="en-US" altLang="zh-TW" dirty="0" err="1">
                <a:solidFill>
                  <a:schemeClr val="accent5">
                    <a:lumMod val="75000"/>
                  </a:schemeClr>
                </a:solidFill>
              </a:rPr>
              <a:t>mongourl</a:t>
            </a:r>
            <a:r>
              <a:rPr kumimoji="1" lang="en-US" altLang="zh-TW" dirty="0">
                <a:solidFill>
                  <a:schemeClr val="accent5">
                    <a:lumMod val="75000"/>
                  </a:schemeClr>
                </a:solidFill>
              </a:rPr>
              <a:t>, function(err, </a:t>
            </a:r>
            <a:r>
              <a:rPr kumimoji="1" lang="en-US" altLang="zh-TW" dirty="0" err="1">
                <a:solidFill>
                  <a:schemeClr val="accent5">
                    <a:lumMod val="75000"/>
                  </a:schemeClr>
                </a:solidFill>
              </a:rPr>
              <a:t>db</a:t>
            </a:r>
            <a:r>
              <a:rPr kumimoji="1" lang="en-US" altLang="zh-TW" dirty="0">
                <a:solidFill>
                  <a:schemeClr val="accent5">
                    <a:lumMod val="75000"/>
                  </a:schemeClr>
                </a:solidFill>
              </a:rPr>
              <a:t>) </a:t>
            </a:r>
            <a:r>
              <a:rPr kumimoji="1"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kumimoji="1"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kumimoji="1" lang="en-US" altLang="zh-TW" dirty="0" err="1" smtClean="0">
                <a:solidFill>
                  <a:schemeClr val="accent5">
                    <a:lumMod val="75000"/>
                  </a:schemeClr>
                </a:solidFill>
              </a:rPr>
              <a:t>assert.equal</a:t>
            </a:r>
            <a:r>
              <a:rPr kumimoji="1"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kumimoji="1" lang="en-US" altLang="zh-TW" dirty="0" err="1" smtClean="0">
                <a:solidFill>
                  <a:schemeClr val="accent5">
                    <a:lumMod val="75000"/>
                  </a:schemeClr>
                </a:solidFill>
              </a:rPr>
              <a:t>err,null</a:t>
            </a:r>
            <a:r>
              <a:rPr kumimoji="1"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kumimoji="1"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kumimoji="1"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//Database Operation Here</a:t>
            </a:r>
            <a:endParaRPr kumimoji="1" lang="en-US" altLang="zh-TW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kumimoji="1"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});</a:t>
            </a:r>
          </a:p>
          <a:p>
            <a:pPr marL="0" indent="0">
              <a:buNone/>
            </a:pPr>
            <a:endParaRPr kumimoji="1"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en-US" altLang="zh-TW" dirty="0" err="1">
                <a:solidFill>
                  <a:schemeClr val="accent6">
                    <a:lumMod val="75000"/>
                  </a:schemeClr>
                </a:solidFill>
              </a:rPr>
              <a:t>mongoose.connect</a:t>
            </a:r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kumimoji="1" lang="en-US" altLang="zh-TW" dirty="0" err="1">
                <a:solidFill>
                  <a:schemeClr val="accent6">
                    <a:lumMod val="75000"/>
                  </a:schemeClr>
                </a:solidFill>
              </a:rPr>
              <a:t>mongourl</a:t>
            </a:r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kumimoji="1" lang="en-US" altLang="zh-TW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zh-TW" dirty="0" err="1">
                <a:solidFill>
                  <a:schemeClr val="accent6">
                    <a:lumMod val="75000"/>
                  </a:schemeClr>
                </a:solidFill>
              </a:rPr>
              <a:t>db</a:t>
            </a:r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kumimoji="1" lang="en-US" altLang="zh-TW" dirty="0" err="1">
                <a:solidFill>
                  <a:schemeClr val="accent6">
                    <a:lumMod val="75000"/>
                  </a:schemeClr>
                </a:solidFill>
              </a:rPr>
              <a:t>mongoose.connection</a:t>
            </a:r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kumimoji="1" lang="en-US" altLang="zh-TW" dirty="0" err="1">
                <a:solidFill>
                  <a:schemeClr val="accent6">
                    <a:lumMod val="75000"/>
                  </a:schemeClr>
                </a:solidFill>
              </a:rPr>
              <a:t>db.on</a:t>
            </a:r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</a:rPr>
              <a:t>('error', function( /* error handling */));</a:t>
            </a:r>
          </a:p>
          <a:p>
            <a:pPr marL="0" indent="0">
              <a:buNone/>
            </a:pPr>
            <a:r>
              <a:rPr kumimoji="1" lang="en-US" altLang="zh-TW" dirty="0" err="1">
                <a:solidFill>
                  <a:schemeClr val="accent6">
                    <a:lumMod val="75000"/>
                  </a:schemeClr>
                </a:solidFill>
              </a:rPr>
              <a:t>db.once</a:t>
            </a:r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</a:rPr>
              <a:t>('open', function(callback){ 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kumimoji="1" lang="en-US" altLang="zh-TW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//Database Operation Here</a:t>
            </a:r>
          </a:p>
          <a:p>
            <a:pPr marL="0" indent="0">
              <a:buNone/>
            </a:pPr>
            <a:r>
              <a:rPr kumimoji="1"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});</a:t>
            </a:r>
            <a:endParaRPr kumimoji="1"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985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MongoDB Driver &amp; Mongoose</a:t>
            </a:r>
            <a:br>
              <a:rPr kumimoji="1" lang="en-US" altLang="zh-TW" dirty="0"/>
            </a:br>
            <a:r>
              <a:rPr kumimoji="1" lang="en-US" altLang="zh-TW" dirty="0" smtClean="0"/>
              <a:t>Create (Insert)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6011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zh-TW" dirty="0" err="1">
                <a:solidFill>
                  <a:schemeClr val="accent5">
                    <a:lumMod val="75000"/>
                  </a:schemeClr>
                </a:solidFill>
              </a:rPr>
              <a:t>db.collection</a:t>
            </a:r>
            <a:r>
              <a:rPr kumimoji="1" lang="en-US" altLang="zh-TW" dirty="0">
                <a:solidFill>
                  <a:schemeClr val="accent5">
                    <a:lumMod val="75000"/>
                  </a:schemeClr>
                </a:solidFill>
              </a:rPr>
              <a:t>('restaurants</a:t>
            </a:r>
            <a:r>
              <a:rPr kumimoji="1"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')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kumimoji="1"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.</a:t>
            </a:r>
            <a:r>
              <a:rPr kumimoji="1" lang="en-US" altLang="zh-TW" dirty="0" err="1">
                <a:solidFill>
                  <a:schemeClr val="accent5">
                    <a:lumMod val="75000"/>
                  </a:schemeClr>
                </a:solidFill>
              </a:rPr>
              <a:t>insertOne</a:t>
            </a:r>
            <a:r>
              <a:rPr kumimoji="1"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({ "name": </a:t>
            </a:r>
            <a:r>
              <a:rPr kumimoji="1" lang="en-US" altLang="zh-TW" dirty="0">
                <a:solidFill>
                  <a:schemeClr val="accent5">
                    <a:lumMod val="75000"/>
                  </a:schemeClr>
                </a:solidFill>
              </a:rPr>
              <a:t>" </a:t>
            </a:r>
            <a:r>
              <a:rPr kumimoji="1"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value", </a:t>
            </a:r>
            <a:r>
              <a:rPr kumimoji="1" lang="en-US" altLang="zh-TW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kumimoji="1"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name2": </a:t>
            </a:r>
            <a:r>
              <a:rPr kumimoji="1" lang="en-US" altLang="zh-TW" dirty="0">
                <a:solidFill>
                  <a:schemeClr val="accent5">
                    <a:lumMod val="75000"/>
                  </a:schemeClr>
                </a:solidFill>
              </a:rPr>
              <a:t>" </a:t>
            </a:r>
            <a:r>
              <a:rPr kumimoji="1"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value2"}, 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kumimoji="1"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                    function(err</a:t>
            </a:r>
            <a:r>
              <a:rPr kumimoji="1" lang="en-US" altLang="zh-TW" dirty="0">
                <a:solidFill>
                  <a:schemeClr val="accent5">
                    <a:lumMod val="75000"/>
                  </a:schemeClr>
                </a:solidFill>
              </a:rPr>
              <a:t>, result) </a:t>
            </a:r>
            <a:r>
              <a:rPr kumimoji="1"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kumimoji="1"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	  </a:t>
            </a:r>
            <a:r>
              <a:rPr kumimoji="1" lang="en-US" altLang="zh-TW" dirty="0" err="1" smtClean="0">
                <a:solidFill>
                  <a:schemeClr val="accent5">
                    <a:lumMod val="75000"/>
                  </a:schemeClr>
                </a:solidFill>
              </a:rPr>
              <a:t>assert.true</a:t>
            </a:r>
            <a:r>
              <a:rPr kumimoji="1"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(err, null</a:t>
            </a:r>
            <a:r>
              <a:rPr kumimoji="1"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kumimoji="1"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	 </a:t>
            </a:r>
            <a:r>
              <a:rPr kumimoji="1"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//Results handling (Objects array 'result')</a:t>
            </a:r>
            <a:endParaRPr kumimoji="1" lang="en-US" altLang="zh-TW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kumimoji="1" lang="en-US" altLang="zh-TW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kumimoji="1"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                    });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kumimoji="1"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zh-TW" dirty="0" err="1">
                <a:solidFill>
                  <a:schemeClr val="accent6">
                    <a:lumMod val="75000"/>
                  </a:schemeClr>
                </a:solidFill>
              </a:rPr>
              <a:t>newRestaurant</a:t>
            </a:r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</a:p>
          <a:p>
            <a:pPr marL="0" indent="0">
              <a:buNone/>
            </a:pPr>
            <a:r>
              <a:rPr kumimoji="1"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       new </a:t>
            </a:r>
            <a:r>
              <a:rPr kumimoji="1"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Restaurnat</a:t>
            </a:r>
            <a:r>
              <a:rPr kumimoji="1"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 ({ "name": " value", "name2": " value2"});</a:t>
            </a:r>
          </a:p>
          <a:p>
            <a:pPr marL="0" indent="0">
              <a:buNone/>
            </a:pPr>
            <a:r>
              <a:rPr kumimoji="1"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newRestaurant.save</a:t>
            </a:r>
            <a:r>
              <a:rPr kumimoji="1"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(function(err</a:t>
            </a:r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kumimoji="1"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kumimoji="1"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assert.true</a:t>
            </a:r>
            <a:r>
              <a:rPr kumimoji="1"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(err, null</a:t>
            </a:r>
            <a:r>
              <a:rPr kumimoji="1"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kumimoji="1"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//Results handling </a:t>
            </a:r>
            <a:r>
              <a:rPr kumimoji="1" lang="en-US" altLang="zh-TW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(Objects array 'result</a:t>
            </a:r>
            <a:r>
              <a:rPr kumimoji="1"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')</a:t>
            </a:r>
            <a:endParaRPr kumimoji="1" lang="en-US" altLang="zh-TW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kumimoji="1"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});</a:t>
            </a:r>
            <a:endParaRPr kumimoji="1"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44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JSON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It is used when writing JavaScript based application, which includes browser extension and </a:t>
            </a:r>
            <a:r>
              <a:rPr lang="en-US" altLang="zh-TW" dirty="0" smtClean="0"/>
              <a:t>websites</a:t>
            </a:r>
          </a:p>
          <a:p>
            <a:r>
              <a:rPr lang="en-US" altLang="zh-TW" dirty="0" smtClean="0"/>
              <a:t>JSON </a:t>
            </a:r>
            <a:r>
              <a:rPr lang="en-US" altLang="zh-TW" dirty="0"/>
              <a:t>format is used for serializing &amp; transmitting structured data over network </a:t>
            </a:r>
            <a:r>
              <a:rPr lang="en-US" altLang="zh-TW" dirty="0" smtClean="0"/>
              <a:t>connection</a:t>
            </a:r>
          </a:p>
          <a:p>
            <a:r>
              <a:rPr lang="en-US" altLang="zh-TW" dirty="0" smtClean="0"/>
              <a:t>This </a:t>
            </a:r>
            <a:r>
              <a:rPr lang="en-US" altLang="zh-TW" dirty="0"/>
              <a:t>is primarily used to transmit data between server and web </a:t>
            </a:r>
            <a:r>
              <a:rPr lang="en-US" altLang="zh-TW" dirty="0" smtClean="0"/>
              <a:t>application</a:t>
            </a:r>
          </a:p>
          <a:p>
            <a:r>
              <a:rPr lang="en-US" altLang="zh-TW" dirty="0" smtClean="0"/>
              <a:t>Web </a:t>
            </a:r>
            <a:r>
              <a:rPr lang="en-US" altLang="zh-TW" dirty="0"/>
              <a:t>Services (APIs) use JSON format to provide public </a:t>
            </a:r>
            <a:r>
              <a:rPr lang="en-US" altLang="zh-TW" dirty="0" smtClean="0"/>
              <a:t>data</a:t>
            </a:r>
          </a:p>
          <a:p>
            <a:r>
              <a:rPr lang="en-US" altLang="zh-TW" dirty="0" smtClean="0"/>
              <a:t>It </a:t>
            </a:r>
            <a:r>
              <a:rPr lang="en-US" altLang="zh-TW" dirty="0"/>
              <a:t>can be used with most modern programming languages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9251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MongoDB Driver &amp; Mongoose</a:t>
            </a:r>
            <a:br>
              <a:rPr kumimoji="1" lang="en-US" altLang="zh-TW" dirty="0" smtClean="0"/>
            </a:br>
            <a:r>
              <a:rPr kumimoji="1" lang="en-US" altLang="zh-TW" dirty="0" smtClean="0"/>
              <a:t>Read (Find)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zh-TW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kumimoji="1"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restaurants = [];</a:t>
            </a:r>
          </a:p>
          <a:p>
            <a:pPr marL="0" indent="0">
              <a:buNone/>
            </a:pPr>
            <a:r>
              <a:rPr kumimoji="1"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cursor </a:t>
            </a:r>
            <a:r>
              <a:rPr kumimoji="1" lang="en-US" altLang="zh-TW" dirty="0">
                <a:solidFill>
                  <a:schemeClr val="accent5">
                    <a:lumMod val="75000"/>
                  </a:schemeClr>
                </a:solidFill>
              </a:rPr>
              <a:t>= </a:t>
            </a:r>
            <a:r>
              <a:rPr kumimoji="1" lang="en-US" altLang="zh-TW" dirty="0" err="1">
                <a:solidFill>
                  <a:schemeClr val="accent5">
                    <a:lumMod val="75000"/>
                  </a:schemeClr>
                </a:solidFill>
              </a:rPr>
              <a:t>db.collection</a:t>
            </a:r>
            <a:r>
              <a:rPr kumimoji="1" lang="en-US" altLang="zh-TW" dirty="0">
                <a:solidFill>
                  <a:schemeClr val="accent5">
                    <a:lumMod val="75000"/>
                  </a:schemeClr>
                </a:solidFill>
              </a:rPr>
              <a:t>('restaurants').find({"borough": "Bronx</a:t>
            </a:r>
            <a:r>
              <a:rPr kumimoji="1"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"});</a:t>
            </a:r>
          </a:p>
          <a:p>
            <a:pPr marL="0" indent="0">
              <a:buNone/>
            </a:pPr>
            <a:r>
              <a:rPr kumimoji="1" lang="en-US" altLang="zh-TW" dirty="0" err="1" smtClean="0">
                <a:solidFill>
                  <a:schemeClr val="accent5">
                    <a:lumMod val="75000"/>
                  </a:schemeClr>
                </a:solidFill>
              </a:rPr>
              <a:t>cursor.each</a:t>
            </a:r>
            <a:r>
              <a:rPr kumimoji="1"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(function(err</a:t>
            </a:r>
            <a:r>
              <a:rPr kumimoji="1" lang="en-US" altLang="zh-TW" dirty="0">
                <a:solidFill>
                  <a:schemeClr val="accent5">
                    <a:lumMod val="75000"/>
                  </a:schemeClr>
                </a:solidFill>
              </a:rPr>
              <a:t>, doc) </a:t>
            </a:r>
            <a:r>
              <a:rPr kumimoji="1"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kumimoji="1"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kumimoji="1" lang="en-US" altLang="zh-TW" dirty="0" err="1" smtClean="0">
                <a:solidFill>
                  <a:schemeClr val="accent5">
                    <a:lumMod val="75000"/>
                  </a:schemeClr>
                </a:solidFill>
              </a:rPr>
              <a:t>assert.equal</a:t>
            </a:r>
            <a:r>
              <a:rPr kumimoji="1"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(err</a:t>
            </a:r>
            <a:r>
              <a:rPr kumimoji="1" lang="en-US" altLang="zh-TW" dirty="0">
                <a:solidFill>
                  <a:schemeClr val="accent5">
                    <a:lumMod val="75000"/>
                  </a:schemeClr>
                </a:solidFill>
              </a:rPr>
              <a:t>, null); </a:t>
            </a:r>
            <a:endParaRPr kumimoji="1"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en-US" altLang="zh-TW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kumimoji="1"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  if </a:t>
            </a:r>
            <a:r>
              <a:rPr kumimoji="1" lang="en-US" altLang="zh-TW" dirty="0">
                <a:solidFill>
                  <a:schemeClr val="accent5">
                    <a:lumMod val="75000"/>
                  </a:schemeClr>
                </a:solidFill>
              </a:rPr>
              <a:t>(doc != null) </a:t>
            </a:r>
            <a:r>
              <a:rPr kumimoji="1"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{ </a:t>
            </a:r>
            <a:r>
              <a:rPr kumimoji="1" lang="en-US" altLang="zh-TW" dirty="0" err="1" smtClean="0">
                <a:solidFill>
                  <a:schemeClr val="accent5">
                    <a:lumMod val="75000"/>
                  </a:schemeClr>
                </a:solidFill>
              </a:rPr>
              <a:t>restaurants.push</a:t>
            </a:r>
            <a:r>
              <a:rPr kumimoji="1"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(doc); }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kumimoji="1"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  else {  </a:t>
            </a:r>
            <a:r>
              <a:rPr kumimoji="1"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/*</a:t>
            </a:r>
            <a:r>
              <a:rPr kumimoji="1"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Results handling (Objects array 'result</a:t>
            </a:r>
            <a:r>
              <a:rPr kumimoji="1"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')</a:t>
            </a:r>
            <a:r>
              <a:rPr kumimoji="1"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*/ </a:t>
            </a:r>
            <a:r>
              <a:rPr kumimoji="1"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}  </a:t>
            </a:r>
            <a:endParaRPr kumimoji="1"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});</a:t>
            </a:r>
            <a:endParaRPr kumimoji="1"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kumimoji="1" lang="en-US" altLang="zh-TW" dirty="0" smtClean="0"/>
          </a:p>
          <a:p>
            <a:pPr marL="0" indent="0">
              <a:buNone/>
            </a:pPr>
            <a:r>
              <a:rPr kumimoji="1" lang="en-US" altLang="zh-TW" dirty="0" err="1">
                <a:solidFill>
                  <a:schemeClr val="accent6">
                    <a:lumMod val="75000"/>
                  </a:schemeClr>
                </a:solidFill>
              </a:rPr>
              <a:t>Restaurant.find</a:t>
            </a:r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</a:rPr>
              <a:t>({"borough" : "Bronx"}, function(err, results) </a:t>
            </a:r>
            <a:r>
              <a:rPr kumimoji="1"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kumimoji="1"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kumimoji="1"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//Results handling </a:t>
            </a:r>
            <a:r>
              <a:rPr kumimoji="1" lang="en-US" altLang="zh-TW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(Objects array 'result</a:t>
            </a:r>
            <a:r>
              <a:rPr kumimoji="1"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')</a:t>
            </a:r>
            <a:endParaRPr kumimoji="1" lang="en-US" altLang="zh-TW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kumimoji="1"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} </a:t>
            </a:r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kumimoji="1"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38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MongoDB Driver &amp; Mongoose</a:t>
            </a:r>
            <a:br>
              <a:rPr kumimoji="1" lang="en-US" altLang="zh-TW" dirty="0"/>
            </a:br>
            <a:r>
              <a:rPr kumimoji="1" lang="en-US" altLang="zh-TW" dirty="0"/>
              <a:t>Read (</a:t>
            </a:r>
            <a:r>
              <a:rPr kumimoji="1" lang="en-US" altLang="zh-TW" dirty="0" smtClean="0"/>
              <a:t>Find distinct)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TW" dirty="0" err="1">
                <a:solidFill>
                  <a:schemeClr val="accent5">
                    <a:lumMod val="75000"/>
                  </a:schemeClr>
                </a:solidFill>
              </a:rPr>
              <a:t>db.collection</a:t>
            </a:r>
            <a:r>
              <a:rPr kumimoji="1" lang="en-US" altLang="zh-TW" dirty="0">
                <a:solidFill>
                  <a:schemeClr val="accent5">
                    <a:lumMod val="75000"/>
                  </a:schemeClr>
                </a:solidFill>
              </a:rPr>
              <a:t>("restaurants").distinct</a:t>
            </a:r>
            <a:r>
              <a:rPr kumimoji="1"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('name', </a:t>
            </a:r>
          </a:p>
          <a:p>
            <a:pPr marL="0" indent="0">
              <a:buNone/>
            </a:pPr>
            <a:r>
              <a:rPr kumimoji="1"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function(err</a:t>
            </a:r>
            <a:r>
              <a:rPr kumimoji="1" lang="en-US" altLang="zh-TW" dirty="0">
                <a:solidFill>
                  <a:schemeClr val="accent5">
                    <a:lumMod val="75000"/>
                  </a:schemeClr>
                </a:solidFill>
              </a:rPr>
              <a:t>, result) </a:t>
            </a:r>
            <a:r>
              <a:rPr kumimoji="1"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kumimoji="1"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kumimoji="1"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//Results handling (array 'result')</a:t>
            </a:r>
            <a:endParaRPr kumimoji="1" lang="en-US" altLang="zh-TW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kumimoji="1"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});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 err="1">
                <a:solidFill>
                  <a:schemeClr val="accent6">
                    <a:lumMod val="75000"/>
                  </a:schemeClr>
                </a:solidFill>
              </a:rPr>
              <a:t>Restaurant.find</a:t>
            </a:r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</a:rPr>
              <a:t>().distinct</a:t>
            </a:r>
            <a:r>
              <a:rPr kumimoji="1"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('name', </a:t>
            </a:r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</a:rPr>
              <a:t>function(error, result</a:t>
            </a:r>
            <a:r>
              <a:rPr kumimoji="1"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){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kumimoji="1"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//Results handling (array 'result')</a:t>
            </a:r>
            <a:endParaRPr kumimoji="1" lang="en-US" altLang="zh-TW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kumimoji="1"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});</a:t>
            </a:r>
            <a:endParaRPr kumimoji="1" lang="en-US" altLang="zh-TW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934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MongoDB Driver &amp; Mongoose</a:t>
            </a:r>
            <a:br>
              <a:rPr kumimoji="1" lang="en-US" altLang="zh-TW" dirty="0"/>
            </a:br>
            <a:r>
              <a:rPr kumimoji="1" lang="en-US" altLang="zh-TW" dirty="0" smtClean="0"/>
              <a:t>Update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db.collection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('restaurants').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updateOne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   {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altLang="zh-TW" dirty="0" err="1" smtClean="0">
                <a:solidFill>
                  <a:schemeClr val="accent5">
                    <a:lumMod val="75000"/>
                  </a:schemeClr>
                </a:solidFill>
              </a:rPr>
              <a:t>restaurant_id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" : "41156888" },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   { 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$set: { "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address.street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": "East 31st Street" }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},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  function(err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, results)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      </a:t>
            </a:r>
            <a:r>
              <a:rPr lang="en-US" altLang="zh-TW" dirty="0" err="1" smtClean="0">
                <a:solidFill>
                  <a:schemeClr val="accent5">
                    <a:lumMod val="75000"/>
                  </a:schemeClr>
                </a:solidFill>
              </a:rPr>
              <a:t>assert.true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(err, null);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     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//Results handling</a:t>
            </a:r>
            <a:endParaRPr lang="en-US" altLang="zh-TW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});</a:t>
            </a:r>
            <a:endParaRPr kumimoji="1"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//Assume you have retrieve a restaurant from the collection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restaurant.save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(function(err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) { 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assert.true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(err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, null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//Results handling</a:t>
            </a:r>
            <a:endParaRPr lang="en-US" altLang="zh-TW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});</a:t>
            </a:r>
            <a:endParaRPr kumimoji="1" lang="en-US" altLang="zh-TW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kumimoji="1"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931595" y="1506023"/>
            <a:ext cx="22500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*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US" altLang="zh-TW" dirty="0" err="1" smtClean="0">
                <a:solidFill>
                  <a:schemeClr val="accent5">
                    <a:lumMod val="75000"/>
                  </a:schemeClr>
                </a:solidFill>
              </a:rPr>
              <a:t>updateMany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149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MongoDB Driver &amp; Mongoose</a:t>
            </a:r>
            <a:br>
              <a:rPr kumimoji="1" lang="en-US" altLang="zh-TW" dirty="0" smtClean="0"/>
            </a:br>
            <a:r>
              <a:rPr kumimoji="1" lang="en-US" altLang="zh-TW" dirty="0" smtClean="0"/>
              <a:t>Delete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db.collection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('restaurants').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deleteMany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  { 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"borough": "Manhattan"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},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  function(err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, results)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       </a:t>
            </a:r>
            <a:r>
              <a:rPr lang="en-US" altLang="zh-TW" dirty="0" err="1" smtClean="0">
                <a:solidFill>
                  <a:schemeClr val="accent5">
                    <a:lumMod val="75000"/>
                  </a:schemeClr>
                </a:solidFill>
              </a:rPr>
              <a:t>assert.true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(null, err);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       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//Results handling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});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kumimoji="1"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en-US" altLang="zh-TW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//Assume you have retrieve a restaurant from the collection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restaurant.remove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(function(err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) { 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assert.true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(err, null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//</a:t>
            </a:r>
            <a:r>
              <a:rPr lang="en-US" altLang="zh-TW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Results </a:t>
            </a: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handling</a:t>
            </a:r>
            <a:endParaRPr lang="en-US" altLang="zh-TW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});</a:t>
            </a:r>
            <a:endParaRPr kumimoji="1"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kumimoji="1"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931595" y="1506023"/>
            <a:ext cx="22500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*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US" altLang="zh-TW" dirty="0" err="1" smtClean="0">
                <a:solidFill>
                  <a:schemeClr val="accent5">
                    <a:lumMod val="75000"/>
                  </a:schemeClr>
                </a:solidFill>
              </a:rPr>
              <a:t>deleteOne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231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Mongoose</a:t>
            </a:r>
            <a:br>
              <a:rPr kumimoji="1" lang="en-US" altLang="zh-TW" dirty="0" smtClean="0"/>
            </a:br>
            <a:r>
              <a:rPr kumimoji="1" lang="en-US" altLang="zh-TW" dirty="0" smtClean="0"/>
              <a:t>Delete (2)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Restaurants.remove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 {"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borough": "Manhattan"}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 function(err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, results) {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assert.true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(null, err);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//Results handling</a:t>
            </a:r>
            <a:endParaRPr lang="en-US" altLang="zh-TW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  });</a:t>
            </a:r>
            <a:endParaRPr kumimoji="1" lang="en-US" altLang="zh-TW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9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MongoDB Client</a:t>
            </a:r>
            <a:br>
              <a:rPr kumimoji="1" lang="en-US" altLang="zh-TW" dirty="0" smtClean="0"/>
            </a:br>
            <a:r>
              <a:rPr kumimoji="1" lang="en-US" altLang="zh-TW" dirty="0" smtClean="0"/>
              <a:t>Aggregate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db.collection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('restaurants').aggregate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([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{ 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$group: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    "_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id": "$borough", "count": { $sum: 1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 } } 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]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).</a:t>
            </a:r>
            <a:r>
              <a:rPr lang="en-US" altLang="zh-TW" dirty="0" err="1" smtClean="0">
                <a:solidFill>
                  <a:schemeClr val="accent5">
                    <a:lumMod val="75000"/>
                  </a:schemeClr>
                </a:solidFill>
              </a:rPr>
              <a:t>toArray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(function(err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, result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altLang="zh-TW" dirty="0" err="1" smtClean="0">
                <a:solidFill>
                  <a:schemeClr val="accent5">
                    <a:lumMod val="75000"/>
                  </a:schemeClr>
                </a:solidFill>
              </a:rPr>
              <a:t>assert.equal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(err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, null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en-US" altLang="zh-TW" dirty="0" err="1" smtClean="0">
                <a:solidFill>
                  <a:schemeClr val="accent5">
                    <a:lumMod val="75000"/>
                  </a:schemeClr>
                </a:solidFill>
              </a:rPr>
              <a:t>console.log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(result);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//Results handling </a:t>
            </a:r>
            <a:r>
              <a:rPr kumimoji="1"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(Objects array 'result')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});</a:t>
            </a:r>
            <a:endParaRPr kumimoji="1"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349429" y="1506023"/>
            <a:ext cx="245552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*same as in MongoDB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9259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MongoDB Client</a:t>
            </a:r>
            <a:br>
              <a:rPr kumimoji="1" lang="en-US" altLang="zh-TW" dirty="0" smtClean="0"/>
            </a:br>
            <a:r>
              <a:rPr kumimoji="1" lang="en-US" altLang="zh-TW" dirty="0" err="1" smtClean="0"/>
              <a:t>GridFS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MongoClient.connect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uri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, function(error, </a:t>
            </a:r>
            <a:r>
              <a:rPr lang="en-US" altLang="zh-TW" sz="2400" dirty="0" err="1">
                <a:solidFill>
                  <a:schemeClr val="accent5">
                    <a:lumMod val="75000"/>
                  </a:schemeClr>
                </a:solidFill>
              </a:rPr>
              <a:t>db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)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assert.true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(error, null);</a:t>
            </a:r>
            <a:endParaRPr lang="en-US" altLang="zh-TW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bucket = new </a:t>
            </a:r>
            <a:r>
              <a:rPr lang="en-US" altLang="zh-TW" sz="2400" dirty="0" err="1">
                <a:solidFill>
                  <a:schemeClr val="accent5">
                    <a:lumMod val="75000"/>
                  </a:schemeClr>
                </a:solidFill>
              </a:rPr>
              <a:t>mongodb.GridFSBucket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altLang="zh-TW" sz="2400" dirty="0" err="1">
                <a:solidFill>
                  <a:schemeClr val="accent5">
                    <a:lumMod val="75000"/>
                  </a:schemeClr>
                </a:solidFill>
              </a:rPr>
              <a:t>db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// Use bucket</a:t>
            </a:r>
            <a:r>
              <a:rPr lang="mr-IN" altLang="zh-TW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…</a:t>
            </a:r>
            <a:endParaRPr lang="en-US" altLang="zh-TW" sz="24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});</a:t>
            </a:r>
            <a:endParaRPr kumimoji="1" lang="zh-TW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529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MongoDB Client</a:t>
            </a:r>
            <a:br>
              <a:rPr kumimoji="1" lang="en-US" altLang="zh-TW" dirty="0" smtClean="0"/>
            </a:br>
            <a:r>
              <a:rPr kumimoji="1" lang="en-US" altLang="zh-TW" dirty="0" err="1" smtClean="0"/>
              <a:t>GridFS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//Upload to DB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chemeClr val="accent5">
                    <a:lumMod val="75000"/>
                  </a:schemeClr>
                </a:solidFill>
              </a:rPr>
              <a:t>fs.createReadStream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('./abc.mp3')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.pipe(</a:t>
            </a:r>
            <a:r>
              <a:rPr lang="en-US" altLang="zh-TW" dirty="0" err="1" smtClean="0">
                <a:solidFill>
                  <a:schemeClr val="accent5">
                    <a:lumMod val="75000"/>
                  </a:schemeClr>
                </a:solidFill>
              </a:rPr>
              <a:t>bucket.openUploadStream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(’abc.mp3'))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.on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('error', function(error) { 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assert.ifError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(error);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})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.on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('finish', function() { 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console.log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('done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!');});</a:t>
            </a:r>
          </a:p>
          <a:p>
            <a:pPr marL="0" indent="0">
              <a:buNone/>
            </a:pPr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//Download from DB</a:t>
            </a:r>
            <a:endParaRPr kumimoji="1" lang="en-US" altLang="zh-TW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bucket.openDownloadStreamByName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(’abc.mp3')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.pipe(</a:t>
            </a:r>
            <a:r>
              <a:rPr lang="en-US" altLang="zh-TW" dirty="0" err="1" smtClean="0">
                <a:solidFill>
                  <a:schemeClr val="accent5">
                    <a:lumMod val="75000"/>
                  </a:schemeClr>
                </a:solidFill>
              </a:rPr>
              <a:t>fs.createWriteStream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('./output.mp3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'))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.on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('error', function(error) { 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assert.ifError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(error);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})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.on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('finish', function() { 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console.log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('done!');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});</a:t>
            </a:r>
            <a:endParaRPr kumimoji="1"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840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Mongoose</a:t>
            </a:r>
            <a:br>
              <a:rPr lang="en-US" altLang="zh-TW" dirty="0" smtClean="0"/>
            </a:br>
            <a:r>
              <a:rPr lang="en-US" altLang="zh-TW" dirty="0" smtClean="0"/>
              <a:t>Schema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mongoose = require('mongoose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');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Schema = 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mongoose.Schema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blogSchema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= new Schema({ 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 title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: String, author: String, body: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String,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 comments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: [{ body: String, date: Date }], date: Date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  hidden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: Boolean, meta: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     votes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: Number, favs: Number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});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module.exports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blogSchema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kumimoji="1"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360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Mongoose</a:t>
            </a:r>
            <a:br>
              <a:rPr lang="en-US" altLang="zh-TW" dirty="0" smtClean="0"/>
            </a:br>
            <a:r>
              <a:rPr lang="en-US" altLang="zh-TW" dirty="0" smtClean="0"/>
              <a:t>Schema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mongoose = require('mongoose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');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publisherSchema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mongoose.Schema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({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   id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mongoose.Schema.ObjectId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   name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: String, address: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String,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   books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[ { 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isbn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: String, title: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String,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                    author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: String, price: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Number,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                    stock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: Number, available: Boolean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}]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});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module.exports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publisherSchema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kumimoji="1"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CCD1B9"/>
              </a:clrFrom>
              <a:clrTo>
                <a:srgbClr val="CCD1B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498" y="166349"/>
            <a:ext cx="5258502" cy="165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18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JSON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dirty="0" smtClean="0"/>
              <a:t>{"</a:t>
            </a:r>
            <a:r>
              <a:rPr lang="en-US" altLang="zh-TW" dirty="0"/>
              <a:t>book":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[  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"</a:t>
            </a:r>
            <a:r>
              <a:rPr lang="en-US" altLang="zh-TW" dirty="0"/>
              <a:t>id":"01</a:t>
            </a:r>
            <a:r>
              <a:rPr lang="en-US" altLang="zh-TW" dirty="0" smtClean="0"/>
              <a:t>",  </a:t>
            </a:r>
            <a:r>
              <a:rPr lang="en-US" altLang="zh-TW" dirty="0"/>
              <a:t>"language": "Java</a:t>
            </a:r>
            <a:r>
              <a:rPr lang="en-US" altLang="zh-TW" dirty="0" smtClean="0"/>
              <a:t>",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"</a:t>
            </a:r>
            <a:r>
              <a:rPr lang="en-US" altLang="zh-TW" dirty="0"/>
              <a:t>edition": "third</a:t>
            </a:r>
            <a:r>
              <a:rPr lang="en-US" altLang="zh-TW" dirty="0" smtClean="0"/>
              <a:t>", "</a:t>
            </a:r>
            <a:r>
              <a:rPr lang="en-US" altLang="zh-TW" dirty="0"/>
              <a:t>author": "Herbert </a:t>
            </a:r>
            <a:r>
              <a:rPr lang="en-US" altLang="zh-TW" dirty="0" err="1"/>
              <a:t>Schildt</a:t>
            </a:r>
            <a:r>
              <a:rPr lang="en-US" altLang="zh-TW" dirty="0"/>
              <a:t>" </a:t>
            </a:r>
            <a:r>
              <a:rPr lang="en-US" altLang="zh-TW" dirty="0" smtClean="0"/>
              <a:t>},</a:t>
            </a:r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smtClean="0"/>
              <a:t>    </a:t>
            </a:r>
            <a:r>
              <a:rPr lang="en-US" altLang="zh-TW" dirty="0" smtClean="0"/>
              <a:t>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"</a:t>
            </a:r>
            <a:r>
              <a:rPr lang="en-US" altLang="zh-TW" dirty="0"/>
              <a:t>id":"07", "language": "C</a:t>
            </a:r>
            <a:r>
              <a:rPr lang="en-US" altLang="zh-TW" dirty="0" smtClean="0"/>
              <a:t>++",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"</a:t>
            </a:r>
            <a:r>
              <a:rPr lang="en-US" altLang="zh-TW" dirty="0"/>
              <a:t>edition": "second" "author": "</a:t>
            </a:r>
            <a:r>
              <a:rPr lang="en-US" altLang="zh-TW" dirty="0" err="1" smtClean="0"/>
              <a:t>E.Balagurusamy</a:t>
            </a:r>
            <a:r>
              <a:rPr lang="en-US" altLang="zh-TW" dirty="0" smtClean="0"/>
              <a:t>"}</a:t>
            </a:r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 smtClean="0"/>
              <a:t>]</a:t>
            </a:r>
          </a:p>
          <a:p>
            <a:pPr marL="0" indent="0">
              <a:buNone/>
            </a:pPr>
            <a:r>
              <a:rPr lang="en-US" altLang="zh-TW" dirty="0" smtClean="0"/>
              <a:t> </a:t>
            </a:r>
            <a:r>
              <a:rPr lang="en-US" altLang="zh-TW" dirty="0"/>
              <a:t>}</a:t>
            </a:r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572000" y="1502459"/>
            <a:ext cx="393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{  } means objects, in name/value pairs</a:t>
            </a:r>
          </a:p>
          <a:p>
            <a:r>
              <a:rPr kumimoji="1"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[  ] means array</a:t>
            </a:r>
          </a:p>
        </p:txBody>
      </p:sp>
    </p:spTree>
    <p:extLst>
      <p:ext uri="{BB962C8B-B14F-4D97-AF65-F5344CB8AC3E}">
        <p14:creationId xmlns:p14="http://schemas.microsoft.com/office/powerpoint/2010/main" val="2482513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Mongoose</a:t>
            </a:r>
            <a:br>
              <a:rPr kumimoji="1" lang="en-US" altLang="zh-TW" dirty="0" smtClean="0"/>
            </a:br>
            <a:r>
              <a:rPr kumimoji="1" lang="en-US" altLang="zh-TW" dirty="0" smtClean="0"/>
              <a:t>Validation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kittySchema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mongoose.Schema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({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 name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{ type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: String, required: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true,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              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minlength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: 1,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maxlength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50 },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 age: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{ type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: Number, min: 0, max: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20 },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 sex: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{ type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: String,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enum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['M', 'F'] },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 birth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{ type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: Date, default: 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Date.now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 }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});</a:t>
            </a:r>
          </a:p>
          <a:p>
            <a:pPr marL="0" indent="0">
              <a:buNone/>
            </a:pPr>
            <a:endParaRPr kumimoji="1" lang="en-US" altLang="zh-TW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//When save to DB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fluffy.validate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(function (err) {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console.log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(err); });</a:t>
            </a:r>
            <a:endParaRPr kumimoji="1"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9466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Base64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878" y="5056442"/>
            <a:ext cx="6449108" cy="1521699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324" y="143454"/>
            <a:ext cx="4744662" cy="491298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86268" y="3634140"/>
            <a:ext cx="39404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zh-TW" dirty="0" smtClean="0"/>
              <a:t>Convert Text content into ASCII code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TW" dirty="0" smtClean="0"/>
              <a:t>Convert ASCII code into bit pattern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TW" dirty="0" smtClean="0"/>
              <a:t>Six in a group, calculate indexes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TW" dirty="0" smtClean="0"/>
              <a:t>Map the table</a:t>
            </a:r>
          </a:p>
          <a:p>
            <a:r>
              <a:rPr kumimoji="1" lang="en-US" altLang="zh-TW" dirty="0" smtClean="0"/>
              <a:t>Pack 0s if not enough bits</a:t>
            </a:r>
          </a:p>
          <a:p>
            <a:pPr marL="342900" indent="-342900">
              <a:buFont typeface="+mj-lt"/>
              <a:buAutoNum type="arabicPeriod"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32376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Linux Command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dirty="0" smtClean="0"/>
              <a:t>cd </a:t>
            </a:r>
            <a:r>
              <a:rPr kumimoji="1" lang="en-US" altLang="zh-TW" i="1" dirty="0" smtClean="0">
                <a:solidFill>
                  <a:schemeClr val="bg1">
                    <a:lumMod val="50000"/>
                  </a:schemeClr>
                </a:solidFill>
              </a:rPr>
              <a:t>&lt;directory&gt;</a:t>
            </a:r>
          </a:p>
          <a:p>
            <a:pPr lvl="1"/>
            <a:r>
              <a:rPr kumimoji="1" lang="en-US" altLang="zh-TW" dirty="0" smtClean="0"/>
              <a:t>Change current directory</a:t>
            </a:r>
          </a:p>
          <a:p>
            <a:r>
              <a:rPr kumimoji="1" lang="en-US" altLang="zh-TW" dirty="0" err="1" smtClean="0"/>
              <a:t>gedit</a:t>
            </a:r>
            <a:r>
              <a:rPr kumimoji="1" lang="en-US" altLang="zh-TW" dirty="0" smtClean="0"/>
              <a:t> </a:t>
            </a:r>
            <a:r>
              <a:rPr kumimoji="1" lang="en-US" altLang="zh-TW" i="1" dirty="0" smtClean="0">
                <a:solidFill>
                  <a:schemeClr val="bg1">
                    <a:lumMod val="50000"/>
                  </a:schemeClr>
                </a:solidFill>
              </a:rPr>
              <a:t>&lt;optional filename&gt;</a:t>
            </a:r>
            <a:endParaRPr kumimoji="1" lang="en-US" altLang="zh-TW" i="1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kumimoji="1" lang="en-US" altLang="zh-TW" dirty="0" err="1" smtClean="0"/>
              <a:t>Fullscreen</a:t>
            </a:r>
            <a:r>
              <a:rPr kumimoji="1" lang="en-US" altLang="zh-TW" dirty="0" smtClean="0"/>
              <a:t> editor</a:t>
            </a:r>
          </a:p>
          <a:p>
            <a:r>
              <a:rPr kumimoji="1" lang="en-US" altLang="zh-TW" dirty="0" smtClean="0"/>
              <a:t>ls</a:t>
            </a:r>
          </a:p>
          <a:p>
            <a:pPr lvl="1"/>
            <a:r>
              <a:rPr kumimoji="1" lang="en-US" altLang="zh-TW" dirty="0" smtClean="0"/>
              <a:t>List a directory</a:t>
            </a:r>
          </a:p>
          <a:p>
            <a:r>
              <a:rPr kumimoji="1" lang="en-US" altLang="zh-TW" dirty="0" err="1" smtClean="0"/>
              <a:t>npm</a:t>
            </a:r>
            <a:r>
              <a:rPr kumimoji="1" lang="en-US" altLang="zh-TW" dirty="0" smtClean="0"/>
              <a:t> start</a:t>
            </a:r>
          </a:p>
          <a:p>
            <a:pPr lvl="1"/>
            <a:r>
              <a:rPr kumimoji="1" lang="en-US" altLang="zh-TW" dirty="0" smtClean="0"/>
              <a:t>Start server (configured in </a:t>
            </a:r>
            <a:r>
              <a:rPr kumimoji="1" lang="en-US" altLang="zh-TW" dirty="0" err="1" smtClean="0"/>
              <a:t>package.json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 err="1" smtClean="0"/>
              <a:t>npm</a:t>
            </a:r>
            <a:r>
              <a:rPr kumimoji="1" lang="en-US" altLang="zh-TW" dirty="0" smtClean="0"/>
              <a:t> install</a:t>
            </a:r>
          </a:p>
          <a:p>
            <a:pPr lvl="1"/>
            <a:r>
              <a:rPr kumimoji="1" lang="en-US" altLang="zh-TW" dirty="0" err="1" smtClean="0"/>
              <a:t>Downlaod</a:t>
            </a:r>
            <a:r>
              <a:rPr kumimoji="1" lang="en-US" altLang="zh-TW" dirty="0" smtClean="0"/>
              <a:t> any </a:t>
            </a:r>
            <a:r>
              <a:rPr lang="en-US" altLang="zh-TW" dirty="0" smtClean="0"/>
              <a:t>dependency </a:t>
            </a:r>
            <a:r>
              <a:rPr kumimoji="1" lang="en-US" altLang="zh-TW" dirty="0" smtClean="0"/>
              <a:t>packages (stated in </a:t>
            </a:r>
            <a:r>
              <a:rPr kumimoji="1" lang="en-US" altLang="zh-TW" dirty="0" err="1" smtClean="0"/>
              <a:t>package.json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 smtClean="0"/>
              <a:t>curl </a:t>
            </a:r>
            <a:r>
              <a:rPr kumimoji="1" lang="mr-IN" altLang="zh-TW" dirty="0" smtClean="0"/>
              <a:t>–</a:t>
            </a:r>
            <a:r>
              <a:rPr kumimoji="1" lang="en-US" altLang="zh-TW" dirty="0" smtClean="0"/>
              <a:t>v </a:t>
            </a:r>
            <a:r>
              <a:rPr kumimoji="1" lang="mr-IN" altLang="zh-TW" dirty="0" smtClean="0"/>
              <a:t>–</a:t>
            </a:r>
            <a:r>
              <a:rPr kumimoji="1" lang="en-US" altLang="zh-TW" dirty="0" smtClean="0"/>
              <a:t>I </a:t>
            </a:r>
            <a:r>
              <a:rPr kumimoji="1" lang="en-US" altLang="zh-TW" i="1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kumimoji="1" lang="en-US" altLang="zh-TW" i="1" dirty="0" err="1" smtClean="0">
                <a:solidFill>
                  <a:schemeClr val="bg1">
                    <a:lumMod val="50000"/>
                  </a:schemeClr>
                </a:solidFill>
              </a:rPr>
              <a:t>url</a:t>
            </a:r>
            <a:r>
              <a:rPr kumimoji="1" lang="en-US" altLang="zh-TW" i="1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 lvl="1"/>
            <a:r>
              <a:rPr kumimoji="1" lang="en-US" altLang="zh-TW" dirty="0" smtClean="0"/>
              <a:t>Capture HTTP requests and responses to the </a:t>
            </a:r>
            <a:r>
              <a:rPr kumimoji="1" lang="en-US" altLang="zh-TW" dirty="0" err="1" smtClean="0"/>
              <a:t>url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23714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Linux Command (</a:t>
            </a:r>
            <a:r>
              <a:rPr kumimoji="1" lang="en-US" altLang="zh-TW" dirty="0" err="1" smtClean="0"/>
              <a:t>git</a:t>
            </a:r>
            <a:r>
              <a:rPr kumimoji="1" lang="en-US" altLang="zh-TW" dirty="0" smtClean="0"/>
              <a:t>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err="1" smtClean="0"/>
              <a:t>git</a:t>
            </a:r>
            <a:r>
              <a:rPr kumimoji="1" lang="en-US" altLang="zh-TW" dirty="0" smtClean="0"/>
              <a:t> clone </a:t>
            </a:r>
            <a:r>
              <a:rPr kumimoji="1" lang="en-US" altLang="zh-TW" i="1" dirty="0" smtClean="0">
                <a:solidFill>
                  <a:schemeClr val="bg1">
                    <a:lumMod val="50000"/>
                  </a:schemeClr>
                </a:solidFill>
              </a:rPr>
              <a:t>&lt;URL&gt;</a:t>
            </a:r>
          </a:p>
          <a:p>
            <a:pPr lvl="1"/>
            <a:r>
              <a:rPr kumimoji="1" lang="en-US" altLang="zh-TW" dirty="0"/>
              <a:t>Clone a repository into a new </a:t>
            </a:r>
            <a:r>
              <a:rPr kumimoji="1" lang="en-US" altLang="zh-TW" dirty="0" smtClean="0"/>
              <a:t>directory</a:t>
            </a:r>
          </a:p>
          <a:p>
            <a:pPr lvl="1"/>
            <a:r>
              <a:rPr kumimoji="1" lang="en-US" altLang="zh-TW" dirty="0" smtClean="0"/>
              <a:t>Download source codes from URL</a:t>
            </a:r>
          </a:p>
          <a:p>
            <a:r>
              <a:rPr kumimoji="1" lang="en-US" altLang="zh-TW" dirty="0" err="1" smtClean="0"/>
              <a:t>git</a:t>
            </a:r>
            <a:r>
              <a:rPr kumimoji="1" lang="en-US" altLang="zh-TW" dirty="0" smtClean="0"/>
              <a:t> add </a:t>
            </a:r>
            <a:r>
              <a:rPr kumimoji="1" lang="en-US" altLang="zh-TW" i="1" dirty="0" smtClean="0">
                <a:solidFill>
                  <a:schemeClr val="bg1">
                    <a:lumMod val="50000"/>
                  </a:schemeClr>
                </a:solidFill>
              </a:rPr>
              <a:t>[&lt;file1&gt; &lt;file2&gt; </a:t>
            </a:r>
            <a:r>
              <a:rPr kumimoji="1" lang="mr-IN" altLang="zh-TW" i="1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r>
              <a:rPr kumimoji="1" lang="en-US" altLang="zh-TW" i="1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pPr lvl="1"/>
            <a:r>
              <a:rPr lang="en-US" altLang="zh-TW" dirty="0"/>
              <a:t>Add file contents to the index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Tell which files are to be uploaded</a:t>
            </a:r>
          </a:p>
          <a:p>
            <a:r>
              <a:rPr kumimoji="1" lang="en-US" altLang="zh-TW" dirty="0" err="1" smtClean="0"/>
              <a:t>git</a:t>
            </a:r>
            <a:r>
              <a:rPr kumimoji="1" lang="en-US" altLang="zh-TW" dirty="0" smtClean="0"/>
              <a:t> remote add </a:t>
            </a:r>
            <a:r>
              <a:rPr kumimoji="1" lang="en-US" altLang="zh-TW" i="1" dirty="0" smtClean="0">
                <a:solidFill>
                  <a:schemeClr val="bg1">
                    <a:lumMod val="50000"/>
                  </a:schemeClr>
                </a:solidFill>
              </a:rPr>
              <a:t>&lt;name&gt; &lt;URL&gt;</a:t>
            </a:r>
          </a:p>
          <a:p>
            <a:pPr lvl="1"/>
            <a:r>
              <a:rPr lang="en-US" altLang="zh-TW" dirty="0"/>
              <a:t>Manage set of tracked repositories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Connect to GitHub</a:t>
            </a:r>
          </a:p>
        </p:txBody>
      </p:sp>
    </p:spTree>
    <p:extLst>
      <p:ext uri="{BB962C8B-B14F-4D97-AF65-F5344CB8AC3E}">
        <p14:creationId xmlns:p14="http://schemas.microsoft.com/office/powerpoint/2010/main" val="8339309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Linux </a:t>
            </a:r>
            <a:r>
              <a:rPr kumimoji="1" lang="en-US" altLang="zh-TW" dirty="0" smtClean="0"/>
              <a:t>Command (</a:t>
            </a:r>
            <a:r>
              <a:rPr kumimoji="1" lang="en-US" altLang="zh-TW" dirty="0" err="1" smtClean="0"/>
              <a:t>git</a:t>
            </a:r>
            <a:r>
              <a:rPr kumimoji="1" lang="en-US" altLang="zh-TW" dirty="0" smtClean="0"/>
              <a:t>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git</a:t>
            </a:r>
            <a:r>
              <a:rPr kumimoji="1" lang="en-US" altLang="zh-TW" dirty="0"/>
              <a:t> commit </a:t>
            </a:r>
            <a:r>
              <a:rPr kumimoji="1" lang="mr-IN" altLang="zh-TW" dirty="0"/>
              <a:t>–</a:t>
            </a:r>
            <a:r>
              <a:rPr kumimoji="1" lang="en-US" altLang="zh-TW" dirty="0"/>
              <a:t>m </a:t>
            </a:r>
            <a:r>
              <a:rPr kumimoji="1" lang="en-US" altLang="zh-TW" i="1" dirty="0">
                <a:solidFill>
                  <a:schemeClr val="bg1">
                    <a:lumMod val="50000"/>
                  </a:schemeClr>
                </a:solidFill>
              </a:rPr>
              <a:t>"comment”</a:t>
            </a:r>
          </a:p>
          <a:p>
            <a:pPr lvl="1"/>
            <a:r>
              <a:rPr lang="en-US" altLang="zh-TW" dirty="0"/>
              <a:t>Record changes to the repository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Commit </a:t>
            </a:r>
            <a:r>
              <a:rPr kumimoji="1" lang="en-US" altLang="zh-TW" dirty="0"/>
              <a:t>the changes in the source codes</a:t>
            </a:r>
          </a:p>
          <a:p>
            <a:r>
              <a:rPr kumimoji="1" lang="en-US" altLang="zh-TW" dirty="0" err="1"/>
              <a:t>git</a:t>
            </a:r>
            <a:r>
              <a:rPr kumimoji="1" lang="en-US" altLang="zh-TW" dirty="0"/>
              <a:t> push </a:t>
            </a:r>
            <a:r>
              <a:rPr kumimoji="1" lang="mr-IN" altLang="zh-TW" dirty="0"/>
              <a:t>–</a:t>
            </a:r>
            <a:r>
              <a:rPr kumimoji="1" lang="en-US" altLang="zh-TW" dirty="0"/>
              <a:t>u </a:t>
            </a:r>
            <a:r>
              <a:rPr kumimoji="1" lang="en-US" altLang="zh-TW" i="1" dirty="0">
                <a:solidFill>
                  <a:schemeClr val="bg1">
                    <a:lumMod val="50000"/>
                  </a:schemeClr>
                </a:solidFill>
              </a:rPr>
              <a:t>&lt;name&gt; </a:t>
            </a:r>
            <a:r>
              <a:rPr kumimoji="1" lang="en-US" altLang="zh-TW" dirty="0" smtClean="0"/>
              <a:t>master</a:t>
            </a:r>
          </a:p>
          <a:p>
            <a:pPr lvl="1"/>
            <a:r>
              <a:rPr lang="en-US" altLang="zh-TW" dirty="0"/>
              <a:t>Update remote refs along with associated objects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Upload the codes onto GitHub</a:t>
            </a:r>
          </a:p>
          <a:p>
            <a:r>
              <a:rPr kumimoji="1" lang="en-US" altLang="zh-TW" dirty="0" err="1"/>
              <a:t>git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pull</a:t>
            </a:r>
          </a:p>
          <a:p>
            <a:pPr lvl="1"/>
            <a:r>
              <a:rPr lang="en-US" altLang="zh-TW" dirty="0"/>
              <a:t>Fetch from and integrate with another repository or a local branch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Download any updated codes from GitHub</a:t>
            </a:r>
            <a:endParaRPr kumimoji="1" lang="zh-TW" altLang="en-US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0552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MongoDB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95488"/>
            <a:ext cx="7886700" cy="3811612"/>
          </a:xfrm>
        </p:spPr>
      </p:pic>
    </p:spTree>
    <p:extLst>
      <p:ext uri="{BB962C8B-B14F-4D97-AF65-F5344CB8AC3E}">
        <p14:creationId xmlns:p14="http://schemas.microsoft.com/office/powerpoint/2010/main" val="90505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MongoDB CRUD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 err="1" smtClean="0"/>
              <a:t>db.restaurants.insert</a:t>
            </a:r>
            <a:r>
              <a:rPr lang="en-US" altLang="zh-TW" dirty="0" smtClean="0"/>
              <a:t>( {name: value, name2: value2} 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/>
              <a:t>db.restaurants.find</a:t>
            </a:r>
            <a:r>
              <a:rPr lang="en-US" altLang="zh-TW" dirty="0"/>
              <a:t>( </a:t>
            </a:r>
            <a:r>
              <a:rPr lang="en-US" altLang="zh-TW" dirty="0" smtClean="0"/>
              <a:t>{criteria} )</a:t>
            </a:r>
          </a:p>
          <a:p>
            <a:pPr marL="0" indent="0">
              <a:buNone/>
            </a:pPr>
            <a:r>
              <a:rPr lang="en-US" altLang="zh-TW" dirty="0" err="1"/>
              <a:t>db.restaurants.find</a:t>
            </a:r>
            <a:r>
              <a:rPr lang="en-US" altLang="zh-TW" dirty="0"/>
              <a:t>( </a:t>
            </a:r>
            <a:r>
              <a:rPr lang="en-US" altLang="zh-TW" dirty="0" smtClean="0"/>
              <a:t>{criteria}, {projection} 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/>
              <a:t>db.restaurants.aggregate</a:t>
            </a:r>
            <a:r>
              <a:rPr lang="en-US" altLang="zh-TW" dirty="0"/>
              <a:t>([ {$group</a:t>
            </a:r>
            <a:r>
              <a:rPr lang="en-US" altLang="zh-TW" dirty="0" smtClean="0"/>
              <a:t>: {</a:t>
            </a:r>
            <a:r>
              <a:rPr lang="mr-IN" altLang="zh-TW" dirty="0" smtClean="0"/>
              <a:t>…</a:t>
            </a:r>
            <a:r>
              <a:rPr lang="en-US" altLang="zh-TW" dirty="0" smtClean="0"/>
              <a:t>} } ])</a:t>
            </a:r>
          </a:p>
          <a:p>
            <a:pPr marL="0" indent="0">
              <a:buNone/>
            </a:pPr>
            <a:r>
              <a:rPr lang="en-US" altLang="zh-TW" dirty="0" err="1"/>
              <a:t>db.restaurants.aggregate</a:t>
            </a:r>
            <a:r>
              <a:rPr lang="en-US" altLang="zh-TW" dirty="0" smtClean="0"/>
              <a:t>([ {$unwind: __ }, {$</a:t>
            </a:r>
            <a:r>
              <a:rPr lang="en-US" altLang="zh-TW" dirty="0"/>
              <a:t>group: {</a:t>
            </a:r>
            <a:r>
              <a:rPr lang="mr-IN" altLang="zh-TW" dirty="0"/>
              <a:t>…</a:t>
            </a:r>
            <a:r>
              <a:rPr lang="en-US" altLang="zh-TW" dirty="0" smtClean="0"/>
              <a:t>} } </a:t>
            </a:r>
            <a:r>
              <a:rPr lang="en-US" altLang="zh-TW" dirty="0"/>
              <a:t>])</a:t>
            </a:r>
          </a:p>
          <a:p>
            <a:pPr marL="0" indent="0">
              <a:buNone/>
            </a:pPr>
            <a:r>
              <a:rPr lang="en-US" altLang="zh-TW" dirty="0" err="1"/>
              <a:t>db.restaurants.aggregate</a:t>
            </a:r>
            <a:r>
              <a:rPr lang="en-US" altLang="zh-TW" dirty="0"/>
              <a:t>([ {$unwind: __ }, {$group: {</a:t>
            </a:r>
            <a:r>
              <a:rPr lang="mr-IN" altLang="zh-TW" dirty="0"/>
              <a:t>…</a:t>
            </a:r>
            <a:r>
              <a:rPr lang="en-US" altLang="zh-TW" dirty="0" smtClean="0"/>
              <a:t>} }, {$match: {</a:t>
            </a:r>
            <a:r>
              <a:rPr lang="mr-IN" altLang="zh-TW" dirty="0" smtClean="0"/>
              <a:t>…</a:t>
            </a:r>
            <a:r>
              <a:rPr lang="en-US" altLang="zh-TW" dirty="0" smtClean="0"/>
              <a:t>} } ])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/>
              <a:t>db.restaurants.update</a:t>
            </a:r>
            <a:r>
              <a:rPr lang="en-US" altLang="zh-TW" dirty="0"/>
              <a:t>( </a:t>
            </a:r>
            <a:r>
              <a:rPr lang="en-US" altLang="zh-TW" dirty="0" smtClean="0"/>
              <a:t>{criteria}, </a:t>
            </a:r>
            <a:r>
              <a:rPr lang="en-US" altLang="zh-TW" dirty="0"/>
              <a:t>{$set: </a:t>
            </a:r>
            <a:r>
              <a:rPr lang="en-US" altLang="zh-TW" dirty="0" smtClean="0"/>
              <a:t>{name: </a:t>
            </a:r>
            <a:r>
              <a:rPr lang="en-US" altLang="zh-TW" dirty="0" err="1" smtClean="0"/>
              <a:t>newValue</a:t>
            </a:r>
            <a:r>
              <a:rPr lang="en-US" altLang="zh-TW" dirty="0" smtClean="0"/>
              <a:t>}} )</a:t>
            </a:r>
          </a:p>
          <a:p>
            <a:pPr marL="0" indent="0">
              <a:buNone/>
            </a:pPr>
            <a:r>
              <a:rPr lang="en-US" altLang="zh-TW" dirty="0" err="1"/>
              <a:t>db.restaurants.update</a:t>
            </a:r>
            <a:r>
              <a:rPr lang="en-US" altLang="zh-TW" dirty="0" smtClean="0"/>
              <a:t>( {</a:t>
            </a:r>
            <a:r>
              <a:rPr lang="en-US" altLang="zh-TW" dirty="0"/>
              <a:t>criteria}</a:t>
            </a:r>
            <a:r>
              <a:rPr lang="en-US" altLang="zh-TW" dirty="0" smtClean="0"/>
              <a:t>, </a:t>
            </a:r>
            <a:r>
              <a:rPr lang="en-US" altLang="zh-TW" dirty="0"/>
              <a:t>{$push: </a:t>
            </a:r>
            <a:r>
              <a:rPr lang="en-US" altLang="zh-TW" dirty="0" smtClean="0"/>
              <a:t>{</a:t>
            </a:r>
            <a:r>
              <a:rPr lang="en-US" altLang="zh-TW" dirty="0" err="1" smtClean="0"/>
              <a:t>arrayName</a:t>
            </a:r>
            <a:r>
              <a:rPr lang="en-US" altLang="zh-TW" dirty="0" smtClean="0"/>
              <a:t>: {name : value, name : value, name: value} </a:t>
            </a:r>
            <a:r>
              <a:rPr lang="en-US" altLang="zh-TW" dirty="0"/>
              <a:t>} } 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d</a:t>
            </a:r>
            <a:r>
              <a:rPr lang="en-US" altLang="zh-TW" dirty="0" err="1" smtClean="0"/>
              <a:t>b.restaurants.remove</a:t>
            </a:r>
            <a:r>
              <a:rPr lang="en-US" altLang="zh-TW" dirty="0" smtClean="0"/>
              <a:t>( {criteria} )</a:t>
            </a:r>
          </a:p>
          <a:p>
            <a:pPr marL="0" indent="0">
              <a:buNone/>
            </a:pPr>
            <a:r>
              <a:rPr lang="en-US" altLang="zh-TW" dirty="0" err="1"/>
              <a:t>d</a:t>
            </a:r>
            <a:r>
              <a:rPr lang="en-US" altLang="zh-TW" dirty="0" err="1" smtClean="0"/>
              <a:t>b.restaurants.drop</a:t>
            </a:r>
            <a:r>
              <a:rPr lang="en-US" altLang="zh-TW" dirty="0" smtClean="0"/>
              <a:t>()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85924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MongoDB Example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TW" dirty="0" smtClean="0"/>
              <a:t>Create (Insert)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zh-TW" dirty="0" err="1"/>
              <a:t>db.restaurants.insert</a:t>
            </a:r>
            <a:r>
              <a:rPr kumimoji="1" lang="en-US" altLang="zh-TW" dirty="0"/>
              <a:t>( { 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en-US" altLang="zh-TW" dirty="0" smtClean="0"/>
              <a:t>    borough </a:t>
            </a:r>
            <a:r>
              <a:rPr kumimoji="1" lang="en-US" altLang="zh-TW" dirty="0"/>
              <a:t>: "Manhattan", cuisine : "</a:t>
            </a:r>
            <a:r>
              <a:rPr kumimoji="1" lang="en-US" altLang="zh-TW" dirty="0" smtClean="0"/>
              <a:t>Italian",</a:t>
            </a:r>
          </a:p>
          <a:p>
            <a:pPr marL="0" indent="0">
              <a:buNone/>
            </a:pPr>
            <a:r>
              <a:rPr kumimoji="1" lang="en-US" altLang="zh-TW" dirty="0" smtClean="0"/>
              <a:t>    name </a:t>
            </a:r>
            <a:r>
              <a:rPr kumimoji="1" lang="en-US" altLang="zh-TW" dirty="0"/>
              <a:t>: "Vella", </a:t>
            </a:r>
            <a:r>
              <a:rPr kumimoji="1" lang="en-US" altLang="zh-TW" dirty="0" err="1"/>
              <a:t>restaurant_id</a:t>
            </a:r>
            <a:r>
              <a:rPr kumimoji="1" lang="en-US" altLang="zh-TW" dirty="0"/>
              <a:t> : "41704620</a:t>
            </a:r>
            <a:r>
              <a:rPr kumimoji="1" lang="en-US" altLang="zh-TW" dirty="0" smtClean="0"/>
              <a:t>",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en-US" altLang="zh-TW" dirty="0"/>
              <a:t> </a:t>
            </a:r>
            <a:r>
              <a:rPr kumimoji="1" lang="en-US" altLang="zh-TW" dirty="0" smtClean="0"/>
              <a:t>   address </a:t>
            </a:r>
            <a:r>
              <a:rPr kumimoji="1" lang="en-US" altLang="zh-TW" dirty="0"/>
              <a:t>: {</a:t>
            </a:r>
          </a:p>
          <a:p>
            <a:pPr marL="0" indent="0">
              <a:buNone/>
            </a:pPr>
            <a:r>
              <a:rPr kumimoji="1" lang="en-US" altLang="zh-TW" dirty="0"/>
              <a:t>        street : "2 Avenue", </a:t>
            </a:r>
            <a:r>
              <a:rPr kumimoji="1" lang="en-US" altLang="zh-TW" dirty="0" err="1"/>
              <a:t>zipcode</a:t>
            </a:r>
            <a:r>
              <a:rPr kumimoji="1" lang="en-US" altLang="zh-TW" dirty="0"/>
              <a:t> : "10075",</a:t>
            </a:r>
          </a:p>
          <a:p>
            <a:pPr marL="0" indent="0">
              <a:buNone/>
            </a:pPr>
            <a:r>
              <a:rPr kumimoji="1" lang="en-US" altLang="zh-TW" dirty="0"/>
              <a:t>        building : "1480",</a:t>
            </a:r>
          </a:p>
          <a:p>
            <a:pPr marL="0" indent="0">
              <a:buNone/>
            </a:pPr>
            <a:r>
              <a:rPr kumimoji="1" lang="en-US" altLang="zh-TW" dirty="0"/>
              <a:t>        </a:t>
            </a:r>
            <a:r>
              <a:rPr kumimoji="1" lang="en-US" altLang="zh-TW" dirty="0" err="1"/>
              <a:t>coord</a:t>
            </a:r>
            <a:r>
              <a:rPr kumimoji="1" lang="en-US" altLang="zh-TW" dirty="0"/>
              <a:t> : [ -73.9557413, 40.7720266 </a:t>
            </a:r>
            <a:r>
              <a:rPr kumimoji="1" lang="en-US" altLang="zh-TW" dirty="0" smtClean="0"/>
              <a:t>] }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en-US" altLang="zh-TW" dirty="0" smtClean="0"/>
              <a:t>} )</a:t>
            </a:r>
          </a:p>
          <a:p>
            <a:pPr marL="0" indent="0">
              <a:buNone/>
            </a:pPr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sz="2400" dirty="0" smtClean="0"/>
          </a:p>
          <a:p>
            <a:pPr marL="0" indent="0">
              <a:buNone/>
            </a:pPr>
            <a:r>
              <a:rPr kumimoji="1"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INSERT INTO restaurants (borough, cuisine, name, </a:t>
            </a:r>
            <a:r>
              <a:rPr kumimoji="1" lang="en-US" altLang="zh-TW" sz="2400" dirty="0" err="1" smtClean="0">
                <a:solidFill>
                  <a:schemeClr val="accent4">
                    <a:lumMod val="75000"/>
                  </a:schemeClr>
                </a:solidFill>
              </a:rPr>
              <a:t>restaurant_id</a:t>
            </a:r>
            <a:r>
              <a:rPr kumimoji="1"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) VALUES (</a:t>
            </a:r>
            <a:r>
              <a:rPr kumimoji="1" lang="en-US" altLang="zh-TW" sz="2400" dirty="0">
                <a:solidFill>
                  <a:schemeClr val="accent4">
                    <a:lumMod val="75000"/>
                  </a:schemeClr>
                </a:solidFill>
              </a:rPr>
              <a:t>"Manhattan", </a:t>
            </a:r>
            <a:r>
              <a:rPr kumimoji="1"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"</a:t>
            </a:r>
            <a:r>
              <a:rPr kumimoji="1" lang="en-US" altLang="zh-TW" sz="2400" dirty="0">
                <a:solidFill>
                  <a:schemeClr val="accent4">
                    <a:lumMod val="75000"/>
                  </a:schemeClr>
                </a:solidFill>
              </a:rPr>
              <a:t>Italian</a:t>
            </a:r>
            <a:r>
              <a:rPr kumimoji="1"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", "</a:t>
            </a:r>
            <a:r>
              <a:rPr kumimoji="1" lang="en-US" altLang="zh-TW" sz="2400" dirty="0">
                <a:solidFill>
                  <a:schemeClr val="accent4">
                    <a:lumMod val="75000"/>
                  </a:schemeClr>
                </a:solidFill>
              </a:rPr>
              <a:t>Vella", </a:t>
            </a:r>
            <a:r>
              <a:rPr kumimoji="1"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"41704620")</a:t>
            </a:r>
            <a:endParaRPr kumimoji="1" lang="zh-TW" alt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527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MongoDB Example</a:t>
            </a:r>
            <a:br>
              <a:rPr kumimoji="1" lang="en-US" altLang="zh-TW" dirty="0"/>
            </a:br>
            <a:r>
              <a:rPr kumimoji="1" lang="en-US" altLang="zh-TW" dirty="0" smtClean="0"/>
              <a:t>Read (Find)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db.restaurants.find</a:t>
            </a:r>
            <a:r>
              <a:rPr lang="en-US" altLang="zh-TW" dirty="0"/>
              <a:t>( </a:t>
            </a:r>
            <a:r>
              <a:rPr lang="en-US" altLang="zh-TW" dirty="0" smtClean="0"/>
              <a:t>{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borough</a:t>
            </a:r>
            <a:r>
              <a:rPr lang="en-US" altLang="zh-TW" dirty="0"/>
              <a:t>: "Manhattan</a:t>
            </a:r>
            <a:r>
              <a:rPr lang="en-US" altLang="zh-TW" dirty="0" smtClean="0"/>
              <a:t>",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grades</a:t>
            </a:r>
            <a:r>
              <a:rPr lang="en-US" altLang="zh-TW" dirty="0"/>
              <a:t>: {$</a:t>
            </a:r>
            <a:r>
              <a:rPr lang="en-US" altLang="zh-TW" dirty="0" err="1"/>
              <a:t>elemMatch</a:t>
            </a:r>
            <a:r>
              <a:rPr lang="en-US" altLang="zh-TW" dirty="0"/>
              <a:t>: {grade: "A</a:t>
            </a:r>
            <a:r>
              <a:rPr lang="en-US" altLang="zh-TW" dirty="0" smtClean="0"/>
              <a:t>"}}</a:t>
            </a:r>
          </a:p>
          <a:p>
            <a:pPr marL="0" indent="0">
              <a:buNone/>
            </a:pPr>
            <a:r>
              <a:rPr lang="en-US" altLang="zh-TW" dirty="0" smtClean="0"/>
              <a:t>} )</a:t>
            </a:r>
            <a:endParaRPr lang="en-US" altLang="zh-TW" dirty="0" smtClean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SELECT * FROM restaurants WHERE</a:t>
            </a:r>
          </a:p>
          <a:p>
            <a:pPr marL="0" indent="0">
              <a:buNone/>
            </a:pPr>
            <a:r>
              <a:rPr kumimoji="1"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borough = 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"Manhattan" AND grade = "</a:t>
            </a:r>
            <a:r>
              <a:rPr kumimoji="1"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"</a:t>
            </a:r>
            <a:endParaRPr kumimoji="1" lang="zh-TW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06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MongoDB Example</a:t>
            </a:r>
            <a:br>
              <a:rPr kumimoji="1" lang="en-US" altLang="zh-TW" dirty="0"/>
            </a:br>
            <a:r>
              <a:rPr kumimoji="1" lang="en-US" altLang="zh-TW" dirty="0"/>
              <a:t>Read (Find)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db.restaurants.find</a:t>
            </a:r>
            <a:r>
              <a:rPr lang="en-US" altLang="zh-TW" dirty="0" smtClean="0"/>
              <a:t>(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{$</a:t>
            </a:r>
            <a:r>
              <a:rPr lang="en-US" altLang="zh-TW" dirty="0"/>
              <a:t>or: </a:t>
            </a:r>
            <a:r>
              <a:rPr lang="en-US" altLang="zh-TW" dirty="0" smtClean="0"/>
              <a:t>[ {</a:t>
            </a:r>
            <a:r>
              <a:rPr lang="en-US" altLang="zh-TW" dirty="0"/>
              <a:t>cuisine: "Italian</a:t>
            </a:r>
            <a:r>
              <a:rPr lang="en-US" altLang="zh-TW" dirty="0" smtClean="0"/>
              <a:t>"}, {</a:t>
            </a:r>
            <a:r>
              <a:rPr lang="en-US" altLang="zh-TW" dirty="0"/>
              <a:t>cuisine: "American</a:t>
            </a:r>
            <a:r>
              <a:rPr lang="en-US" altLang="zh-TW" dirty="0" smtClean="0"/>
              <a:t>"} ] },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{</a:t>
            </a:r>
            <a:r>
              <a:rPr lang="en-US" altLang="zh-TW" dirty="0"/>
              <a:t>name: 1, borough: 1, _id: 0</a:t>
            </a:r>
            <a:r>
              <a:rPr lang="en-US" altLang="zh-TW" dirty="0" smtClean="0"/>
              <a:t>}</a:t>
            </a:r>
          </a:p>
          <a:p>
            <a:pPr marL="0" indent="0">
              <a:buNone/>
            </a:pP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>
                <a:solidFill>
                  <a:schemeClr val="accent4">
                    <a:lumMod val="75000"/>
                  </a:schemeClr>
                </a:solidFill>
              </a:rPr>
              <a:t>SELECT </a:t>
            </a:r>
            <a:r>
              <a:rPr kumimoji="1"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name, borough </a:t>
            </a:r>
            <a:r>
              <a:rPr kumimoji="1" lang="en-US" altLang="zh-TW" dirty="0">
                <a:solidFill>
                  <a:schemeClr val="accent4">
                    <a:lumMod val="75000"/>
                  </a:schemeClr>
                </a:solidFill>
              </a:rPr>
              <a:t>FROM restaurants WHERE</a:t>
            </a:r>
          </a:p>
          <a:p>
            <a:pPr marL="0" indent="0">
              <a:buNone/>
            </a:pPr>
            <a:r>
              <a:rPr kumimoji="1"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cuisine </a:t>
            </a:r>
            <a:r>
              <a:rPr kumimoji="1" lang="en-US" altLang="zh-TW" dirty="0">
                <a:solidFill>
                  <a:schemeClr val="accent4">
                    <a:lumMod val="75000"/>
                  </a:schemeClr>
                </a:solidFill>
              </a:rPr>
              <a:t>= 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"Italian" OR cuisine 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= "</a:t>
            </a:r>
            <a:r>
              <a:rPr kumimoji="1"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American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"</a:t>
            </a:r>
            <a:endParaRPr kumimoji="1" lang="zh-TW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14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</TotalTime>
  <Words>2167</Words>
  <Application>Microsoft Macintosh PowerPoint</Application>
  <PresentationFormat>如螢幕大小 (4:3)</PresentationFormat>
  <Paragraphs>396</Paragraphs>
  <Slides>44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1" baseType="lpstr">
      <vt:lpstr>新細明體</vt:lpstr>
      <vt:lpstr>Calibri</vt:lpstr>
      <vt:lpstr>Calibri Light</vt:lpstr>
      <vt:lpstr>Mangal</vt:lpstr>
      <vt:lpstr>Wingdings</vt:lpstr>
      <vt:lpstr>Arial</vt:lpstr>
      <vt:lpstr>Office 佈景主題</vt:lpstr>
      <vt:lpstr>381 Revision 1</vt:lpstr>
      <vt:lpstr>NoSQL vs RDBMS</vt:lpstr>
      <vt:lpstr>JSON</vt:lpstr>
      <vt:lpstr>JSON</vt:lpstr>
      <vt:lpstr>MongoDB</vt:lpstr>
      <vt:lpstr>MongoDB CRUD</vt:lpstr>
      <vt:lpstr>MongoDB Example Create (Insert)</vt:lpstr>
      <vt:lpstr>MongoDB Example Read (Find)</vt:lpstr>
      <vt:lpstr>MongoDB Example Read (Find)</vt:lpstr>
      <vt:lpstr>MongoDB Example Update</vt:lpstr>
      <vt:lpstr>MongoDB Example Update</vt:lpstr>
      <vt:lpstr>MongoDB Example Aggregate</vt:lpstr>
      <vt:lpstr>MongoDB Example Aggregate (unwind)</vt:lpstr>
      <vt:lpstr>MongoDB Example Aggregate</vt:lpstr>
      <vt:lpstr>MongoDB Example Aggregate</vt:lpstr>
      <vt:lpstr>MongoDB Example Delete</vt:lpstr>
      <vt:lpstr>Clause in MongoDB</vt:lpstr>
      <vt:lpstr>Node.JS</vt:lpstr>
      <vt:lpstr>HTTP</vt:lpstr>
      <vt:lpstr>GET VS POST</vt:lpstr>
      <vt:lpstr>Get data from online service</vt:lpstr>
      <vt:lpstr>BSON  String</vt:lpstr>
      <vt:lpstr>A Typical Server app</vt:lpstr>
      <vt:lpstr>1. Listen on a particular TCP port</vt:lpstr>
      <vt:lpstr>2. Determine client’s request</vt:lpstr>
      <vt:lpstr>4. Respond to the client</vt:lpstr>
      <vt:lpstr>Content-type</vt:lpstr>
      <vt:lpstr>MongoDB Driver &amp; Mongoose (Connection)</vt:lpstr>
      <vt:lpstr>MongoDB Driver &amp; Mongoose Create (Insert)</vt:lpstr>
      <vt:lpstr>MongoDB Driver &amp; Mongoose Read (Find)</vt:lpstr>
      <vt:lpstr>MongoDB Driver &amp; Mongoose Read (Find distinct)</vt:lpstr>
      <vt:lpstr>MongoDB Driver &amp; Mongoose Update</vt:lpstr>
      <vt:lpstr>MongoDB Driver &amp; Mongoose Delete</vt:lpstr>
      <vt:lpstr>Mongoose Delete (2)</vt:lpstr>
      <vt:lpstr>MongoDB Client Aggregate</vt:lpstr>
      <vt:lpstr>MongoDB Client GridFS</vt:lpstr>
      <vt:lpstr>MongoDB Client GridFS</vt:lpstr>
      <vt:lpstr>Mongoose Schema</vt:lpstr>
      <vt:lpstr>Mongoose Schema</vt:lpstr>
      <vt:lpstr>Mongoose Validation</vt:lpstr>
      <vt:lpstr>Base64</vt:lpstr>
      <vt:lpstr>Linux Command</vt:lpstr>
      <vt:lpstr>Linux Command (git)</vt:lpstr>
      <vt:lpstr>Linux Command (git)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381 Revision 1</dc:title>
  <dc:creator>Yin Chun Fung</dc:creator>
  <cp:lastModifiedBy>Yin Chun Fung</cp:lastModifiedBy>
  <cp:revision>32</cp:revision>
  <dcterms:created xsi:type="dcterms:W3CDTF">2016-10-23T11:02:15Z</dcterms:created>
  <dcterms:modified xsi:type="dcterms:W3CDTF">2016-10-30T14:23:35Z</dcterms:modified>
</cp:coreProperties>
</file>