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71" r:id="rId8"/>
    <p:sldId id="272" r:id="rId9"/>
    <p:sldId id="273" r:id="rId10"/>
    <p:sldId id="274" r:id="rId11"/>
    <p:sldId id="285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75" r:id="rId20"/>
    <p:sldId id="276" r:id="rId21"/>
    <p:sldId id="277" r:id="rId22"/>
    <p:sldId id="261" r:id="rId23"/>
    <p:sldId id="262" r:id="rId24"/>
    <p:sldId id="263" r:id="rId25"/>
    <p:sldId id="264" r:id="rId26"/>
    <p:sldId id="265" r:id="rId27"/>
    <p:sldId id="287" r:id="rId28"/>
    <p:sldId id="267" r:id="rId29"/>
    <p:sldId id="268" r:id="rId30"/>
    <p:sldId id="269" r:id="rId31"/>
    <p:sldId id="270" r:id="rId32"/>
    <p:sldId id="26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427511"/>
            <a:ext cx="10058400" cy="1130650"/>
          </a:xfrm>
        </p:spPr>
        <p:txBody>
          <a:bodyPr/>
          <a:lstStyle/>
          <a:p>
            <a:pPr algn="ctr"/>
            <a:r>
              <a:rPr lang="en-US" dirty="0" smtClean="0"/>
              <a:t>INFINITY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401188"/>
            <a:ext cx="10058400" cy="3013960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Pramod </a:t>
            </a:r>
            <a:r>
              <a:rPr lang="en-US" sz="38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kalidindi</a:t>
            </a:r>
            <a:endParaRPr lang="en-US" sz="38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Satish </a:t>
            </a:r>
            <a:r>
              <a:rPr lang="en-US" sz="38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nandan</a:t>
            </a:r>
            <a:r>
              <a:rPr lang="en-US" sz="3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8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reddy</a:t>
            </a:r>
            <a:r>
              <a:rPr lang="en-US" sz="3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8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lakkam</a:t>
            </a:r>
            <a:endParaRPr lang="en-US" sz="38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Dixith</a:t>
            </a:r>
            <a:r>
              <a:rPr lang="en-US" sz="3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8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kumar</a:t>
            </a:r>
            <a:r>
              <a:rPr lang="en-US" sz="3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8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kurra</a:t>
            </a:r>
            <a:endParaRPr lang="en-US" sz="38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Chenchu</a:t>
            </a:r>
            <a:r>
              <a:rPr lang="en-US" sz="3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8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Gowtham</a:t>
            </a:r>
            <a:r>
              <a:rPr lang="en-US" sz="3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8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yerrapothu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Team 2-ser 502</a:t>
            </a:r>
          </a:p>
          <a:p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Grammar </a:t>
            </a:r>
            <a:r>
              <a:rPr lang="en-US" sz="3200" dirty="0" err="1"/>
              <a:t>contd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1846263"/>
            <a:ext cx="5243513" cy="4197350"/>
          </a:xfrm>
        </p:spPr>
      </p:pic>
    </p:spTree>
    <p:extLst>
      <p:ext uri="{BB962C8B-B14F-4D97-AF65-F5344CB8AC3E}">
        <p14:creationId xmlns:p14="http://schemas.microsoft.com/office/powerpoint/2010/main" val="165404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Syntax Diagrams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 diagrams</a:t>
            </a:r>
            <a:r>
              <a:rPr lang="en-US" dirty="0"/>
              <a:t> (or </a:t>
            </a:r>
            <a:r>
              <a:rPr lang="en-US" b="1" dirty="0"/>
              <a:t>railroad diagrams</a:t>
            </a:r>
            <a:r>
              <a:rPr lang="en-US" dirty="0"/>
              <a:t>) are a way to represent a </a:t>
            </a:r>
            <a:r>
              <a:rPr lang="en-US" dirty="0" smtClean="0"/>
              <a:t>context-free-grammar. They </a:t>
            </a:r>
            <a:r>
              <a:rPr lang="en-US" dirty="0"/>
              <a:t>represent a graphical alternative to </a:t>
            </a:r>
            <a:r>
              <a:rPr lang="en-US" dirty="0" smtClean="0"/>
              <a:t>Backus </a:t>
            </a:r>
            <a:r>
              <a:rPr lang="en-US" dirty="0" err="1" smtClean="0"/>
              <a:t>Naur</a:t>
            </a:r>
            <a:r>
              <a:rPr lang="en-US" dirty="0" smtClean="0"/>
              <a:t> Form</a:t>
            </a:r>
            <a:r>
              <a:rPr lang="en-US" dirty="0"/>
              <a:t> or to </a:t>
            </a:r>
            <a:r>
              <a:rPr lang="en-US" dirty="0" smtClean="0"/>
              <a:t>Extended</a:t>
            </a:r>
            <a:r>
              <a:rPr lang="en-US" dirty="0"/>
              <a:t>  Backus </a:t>
            </a:r>
            <a:r>
              <a:rPr lang="en-US" dirty="0" err="1"/>
              <a:t>Naur</a:t>
            </a:r>
            <a:r>
              <a:rPr lang="en-US" dirty="0"/>
              <a:t> Form </a:t>
            </a:r>
            <a:r>
              <a:rPr lang="en-US" dirty="0" smtClean="0"/>
              <a:t>as</a:t>
            </a:r>
            <a:r>
              <a:rPr lang="en-US" dirty="0"/>
              <a:t> </a:t>
            </a:r>
            <a:r>
              <a:rPr lang="en-US" dirty="0" smtClean="0"/>
              <a:t>metalanguages.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4608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Syntax Diagrams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16" y="1846263"/>
            <a:ext cx="6733522" cy="4311650"/>
          </a:xfrm>
        </p:spPr>
      </p:pic>
    </p:spTree>
    <p:extLst>
      <p:ext uri="{BB962C8B-B14F-4D97-AF65-F5344CB8AC3E}">
        <p14:creationId xmlns:p14="http://schemas.microsoft.com/office/powerpoint/2010/main" val="115454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Syntax Diagrams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93" y="1846263"/>
            <a:ext cx="8836939" cy="4022725"/>
          </a:xfrm>
        </p:spPr>
      </p:pic>
    </p:spTree>
    <p:extLst>
      <p:ext uri="{BB962C8B-B14F-4D97-AF65-F5344CB8AC3E}">
        <p14:creationId xmlns:p14="http://schemas.microsoft.com/office/powerpoint/2010/main" val="7600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Syntax Diagrams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91704"/>
            <a:ext cx="10058400" cy="3731842"/>
          </a:xfrm>
        </p:spPr>
      </p:pic>
    </p:spTree>
    <p:extLst>
      <p:ext uri="{BB962C8B-B14F-4D97-AF65-F5344CB8AC3E}">
        <p14:creationId xmlns:p14="http://schemas.microsoft.com/office/powerpoint/2010/main" val="179244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Syntax Diagrams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51" y="1846263"/>
            <a:ext cx="6452424" cy="4283075"/>
          </a:xfrm>
        </p:spPr>
      </p:pic>
    </p:spTree>
    <p:extLst>
      <p:ext uri="{BB962C8B-B14F-4D97-AF65-F5344CB8AC3E}">
        <p14:creationId xmlns:p14="http://schemas.microsoft.com/office/powerpoint/2010/main" val="201041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Syntax Diagrams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431" y="1846263"/>
            <a:ext cx="4711464" cy="4022725"/>
          </a:xfrm>
        </p:spPr>
      </p:pic>
    </p:spTree>
    <p:extLst>
      <p:ext uri="{BB962C8B-B14F-4D97-AF65-F5344CB8AC3E}">
        <p14:creationId xmlns:p14="http://schemas.microsoft.com/office/powerpoint/2010/main" val="829385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Syntax Diagrams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6" y="1846263"/>
            <a:ext cx="5197162" cy="4211637"/>
          </a:xfrm>
        </p:spPr>
      </p:pic>
    </p:spTree>
    <p:extLst>
      <p:ext uri="{BB962C8B-B14F-4D97-AF65-F5344CB8AC3E}">
        <p14:creationId xmlns:p14="http://schemas.microsoft.com/office/powerpoint/2010/main" val="138487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Syntax Diagrams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64" y="1846263"/>
            <a:ext cx="6847398" cy="4022725"/>
          </a:xfrm>
        </p:spPr>
      </p:pic>
    </p:spTree>
    <p:extLst>
      <p:ext uri="{BB962C8B-B14F-4D97-AF65-F5344CB8AC3E}">
        <p14:creationId xmlns:p14="http://schemas.microsoft.com/office/powerpoint/2010/main" val="145282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Compiler</a:t>
            </a:r>
            <a:r>
              <a:rPr lang="en-US" dirty="0" smtClean="0"/>
              <a:t>-</a:t>
            </a:r>
            <a:r>
              <a:rPr lang="en-US" sz="3200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40" y="1846263"/>
            <a:ext cx="8428046" cy="4022725"/>
          </a:xfrm>
        </p:spPr>
      </p:pic>
    </p:spTree>
    <p:extLst>
      <p:ext uri="{BB962C8B-B14F-4D97-AF65-F5344CB8AC3E}">
        <p14:creationId xmlns:p14="http://schemas.microsoft.com/office/powerpoint/2010/main" val="156506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Infinity Programming Language.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Design of the compiler and intermediate code generation.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Design of the runtime.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Demo of the language and a few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Compiler - Screenshots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87" y="1846262"/>
            <a:ext cx="5672137" cy="4325937"/>
          </a:xfrm>
        </p:spPr>
      </p:pic>
    </p:spTree>
    <p:extLst>
      <p:ext uri="{BB962C8B-B14F-4D97-AF65-F5344CB8AC3E}">
        <p14:creationId xmlns:p14="http://schemas.microsoft.com/office/powerpoint/2010/main" val="2023050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Compiler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While walking through the parse tree in the base runner class we traverse through all the non terminals in the grammar.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At these point we use an array list and push our intermediate code into the array list and then we write it into a file.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Stacks are used to store the line numbers and then these numbers are used to implement the jump statements for if then else and while loops.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The generated intermediate code file is then passed to the run time environment to get the   desired output.</a:t>
            </a:r>
          </a:p>
        </p:txBody>
      </p:sp>
    </p:spTree>
    <p:extLst>
      <p:ext uri="{BB962C8B-B14F-4D97-AF65-F5344CB8AC3E}">
        <p14:creationId xmlns:p14="http://schemas.microsoft.com/office/powerpoint/2010/main" val="768165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Supported Operations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Mathematical operators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  *      Multiplication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  -       Subtraction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  +      Addition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  /       Division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  %      Modulus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Decision Constructs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If </a:t>
            </a:r>
            <a:r>
              <a:rPr lang="en-US" dirty="0"/>
              <a:t>(condition) {……} else </a:t>
            </a:r>
            <a:r>
              <a:rPr lang="en-US" dirty="0" smtClean="0"/>
              <a:t>{……..}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Iterative Constructs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While (condition) {……….}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dirty="0" smtClean="0"/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1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ANTLR V4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ANTLR (</a:t>
            </a:r>
            <a:r>
              <a:rPr lang="en-IN" dirty="0" err="1" smtClean="0"/>
              <a:t>ANother</a:t>
            </a:r>
            <a:r>
              <a:rPr lang="en-IN" dirty="0" smtClean="0"/>
              <a:t> Tool For Language Recognition)  is  a language tool that provides a frame work for constructing  recognizers, Interpreters, compilers and translators from a given grammar input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It is essentially composed of three parts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err="1" smtClean="0"/>
              <a:t>Lexer</a:t>
            </a:r>
            <a:endParaRPr lang="en-I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Parser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Abstract Syntax Tree (Parser)</a:t>
            </a:r>
          </a:p>
        </p:txBody>
      </p:sp>
    </p:spTree>
    <p:extLst>
      <p:ext uri="{BB962C8B-B14F-4D97-AF65-F5344CB8AC3E}">
        <p14:creationId xmlns:p14="http://schemas.microsoft.com/office/powerpoint/2010/main" val="17770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ANTLR V4- </a:t>
            </a:r>
            <a:r>
              <a:rPr lang="en-IN" dirty="0" err="1" smtClean="0"/>
              <a:t>Lexer</a:t>
            </a:r>
            <a:r>
              <a:rPr lang="en-IN" dirty="0" smtClean="0"/>
              <a:t> and Parser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 smtClean="0"/>
              <a:t>Lexer</a:t>
            </a:r>
            <a:endParaRPr lang="en-I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err="1" smtClean="0"/>
              <a:t>Antlr</a:t>
            </a:r>
            <a:r>
              <a:rPr lang="en-IN" dirty="0" smtClean="0"/>
              <a:t> reads a character stream and divides it into tokens using </a:t>
            </a:r>
            <a:r>
              <a:rPr lang="en-IN" dirty="0" err="1" smtClean="0"/>
              <a:t>using</a:t>
            </a:r>
            <a:r>
              <a:rPr lang="en-IN" dirty="0" smtClean="0"/>
              <a:t> the grammar pattern we input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The stream of tokens is then provided as output 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Parser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err="1" smtClean="0"/>
              <a:t>Antlr</a:t>
            </a:r>
            <a:r>
              <a:rPr lang="en-IN" dirty="0" smtClean="0"/>
              <a:t> takes the grammar token stream, generated out of </a:t>
            </a:r>
            <a:r>
              <a:rPr lang="en-IN" dirty="0" err="1" smtClean="0"/>
              <a:t>lexer</a:t>
            </a:r>
            <a:r>
              <a:rPr lang="en-IN" dirty="0" smtClean="0"/>
              <a:t> as an input to generate a parser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This parser is then used to generate a parse tree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Each node in the tree defines a non terminal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Abstract Syntax Tree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Each node in the tree is constructed from the source code based on the rules of the grammar input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4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Antlr</a:t>
            </a:r>
            <a:r>
              <a:rPr lang="en-IN" dirty="0" smtClean="0"/>
              <a:t> Visualized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 representation shows the overall flow of </a:t>
            </a:r>
            <a:r>
              <a:rPr lang="en-IN" dirty="0" err="1" smtClean="0"/>
              <a:t>Antlr</a:t>
            </a:r>
            <a:r>
              <a:rPr lang="en-IN" dirty="0" smtClean="0"/>
              <a:t> Phases 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460310" y="3084394"/>
            <a:ext cx="1610436" cy="709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Lexer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718031" y="3084394"/>
            <a:ext cx="1596788" cy="709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Parser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10003809" y="3084394"/>
            <a:ext cx="1514901" cy="773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6625307" y="5128827"/>
            <a:ext cx="1528549" cy="109182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Tree Walker</a:t>
            </a:r>
            <a:endParaRPr lang="en-IN" dirty="0"/>
          </a:p>
        </p:txBody>
      </p:sp>
      <p:sp>
        <p:nvSpPr>
          <p:cNvPr id="9" name="Oval Callout 8"/>
          <p:cNvSpPr/>
          <p:nvPr/>
        </p:nvSpPr>
        <p:spPr>
          <a:xfrm>
            <a:off x="6676144" y="4044388"/>
            <a:ext cx="2598534" cy="8114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Visitor, Listener, symbol table, ancillary data structures</a:t>
            </a:r>
            <a:endParaRPr lang="en-IN" sz="1400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3070746" y="3439236"/>
            <a:ext cx="1647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6314819" y="3439236"/>
            <a:ext cx="3688990" cy="3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</p:cNvCxnSpPr>
          <p:nvPr/>
        </p:nvCxnSpPr>
        <p:spPr>
          <a:xfrm>
            <a:off x="5516425" y="3794078"/>
            <a:ext cx="0" cy="1880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</p:cNvCxnSpPr>
          <p:nvPr/>
        </p:nvCxnSpPr>
        <p:spPr>
          <a:xfrm flipV="1">
            <a:off x="8153856" y="5674737"/>
            <a:ext cx="14951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" idx="1"/>
          </p:cNvCxnSpPr>
          <p:nvPr/>
        </p:nvCxnSpPr>
        <p:spPr>
          <a:xfrm>
            <a:off x="5516425" y="5674738"/>
            <a:ext cx="1108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648967" y="3470904"/>
            <a:ext cx="0" cy="220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98293" y="3084394"/>
            <a:ext cx="85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Tokens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5516425" y="4450130"/>
            <a:ext cx="79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AST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0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Infinity Runtime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IN" dirty="0"/>
              <a:t>i</a:t>
            </a:r>
            <a:r>
              <a:rPr lang="en-IN" dirty="0" smtClean="0"/>
              <a:t>mplemented </a:t>
            </a:r>
            <a:r>
              <a:rPr lang="en-IN" dirty="0" smtClean="0"/>
              <a:t>in Java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Follows </a:t>
            </a:r>
            <a:r>
              <a:rPr lang="en-IN" dirty="0" smtClean="0"/>
              <a:t>same convention as __</a:t>
            </a:r>
            <a:r>
              <a:rPr lang="en-IN" dirty="0" err="1" smtClean="0"/>
              <a:t>cdec</a:t>
            </a:r>
            <a:r>
              <a:rPr lang="en-IN" dirty="0" smtClean="0"/>
              <a:t>__ calling convention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Data structures heavily used: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Stack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Symbol </a:t>
            </a:r>
            <a:r>
              <a:rPr lang="en-IN" dirty="0" smtClean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360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Runtime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IN" dirty="0"/>
              <a:t>Used </a:t>
            </a:r>
            <a:r>
              <a:rPr lang="en-IN" dirty="0" err="1"/>
              <a:t>cdec</a:t>
            </a:r>
            <a:r>
              <a:rPr lang="en-IN" dirty="0"/>
              <a:t> calling conventions for building Runtime for </a:t>
            </a:r>
            <a:r>
              <a:rPr lang="en-IN" dirty="0" smtClean="0"/>
              <a:t>Infinity.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Runtime </a:t>
            </a:r>
            <a:r>
              <a:rPr lang="en-IN" dirty="0"/>
              <a:t>environment using Java with great importance to </a:t>
            </a:r>
            <a:r>
              <a:rPr lang="en-IN" dirty="0" smtClean="0"/>
              <a:t>OOPS.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Runtime </a:t>
            </a:r>
            <a:r>
              <a:rPr lang="en-IN" dirty="0"/>
              <a:t>to support basic </a:t>
            </a:r>
            <a:r>
              <a:rPr lang="en-IN" dirty="0" err="1"/>
              <a:t>arithemtic</a:t>
            </a:r>
            <a:r>
              <a:rPr lang="en-IN" dirty="0"/>
              <a:t>, logical, conditional </a:t>
            </a:r>
            <a:r>
              <a:rPr lang="en-IN" dirty="0" smtClean="0"/>
              <a:t>flows.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Basic </a:t>
            </a:r>
            <a:r>
              <a:rPr lang="en-IN" dirty="0"/>
              <a:t>error handling for incorrect byte code </a:t>
            </a:r>
            <a:r>
              <a:rPr lang="en-IN" dirty="0" smtClean="0"/>
              <a:t>supplied.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Major </a:t>
            </a:r>
            <a:r>
              <a:rPr lang="en-IN" dirty="0"/>
              <a:t>data structures (stack, Symbol table) to support the </a:t>
            </a:r>
            <a:r>
              <a:rPr lang="en-IN" dirty="0" smtClean="0"/>
              <a:t>language.</a:t>
            </a:r>
            <a:endParaRPr lang="en-IN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Fibonacci Series</a:t>
            </a:r>
          </a:p>
          <a:p>
            <a:r>
              <a:rPr lang="en-US" dirty="0" smtClean="0"/>
              <a:t>Code:</a:t>
            </a:r>
          </a:p>
          <a:p>
            <a:r>
              <a:rPr lang="mr-IN" dirty="0" err="1"/>
              <a:t>int</a:t>
            </a:r>
            <a:r>
              <a:rPr lang="mr-IN" dirty="0"/>
              <a:t>(</a:t>
            </a:r>
            <a:r>
              <a:rPr lang="mr-IN" dirty="0" err="1"/>
              <a:t>a</a:t>
            </a:r>
            <a:r>
              <a:rPr lang="mr-IN" dirty="0"/>
              <a:t>) = 0;</a:t>
            </a:r>
            <a:br>
              <a:rPr lang="mr-IN" dirty="0"/>
            </a:br>
            <a:r>
              <a:rPr lang="mr-IN" dirty="0" err="1"/>
              <a:t>int</a:t>
            </a:r>
            <a:r>
              <a:rPr lang="mr-IN" dirty="0"/>
              <a:t>(</a:t>
            </a:r>
            <a:r>
              <a:rPr lang="mr-IN" dirty="0" err="1"/>
              <a:t>b</a:t>
            </a:r>
            <a:r>
              <a:rPr lang="mr-IN" dirty="0"/>
              <a:t>) = 1;</a:t>
            </a:r>
            <a:br>
              <a:rPr lang="mr-IN" dirty="0"/>
            </a:br>
            <a:r>
              <a:rPr lang="mr-IN" dirty="0" err="1"/>
              <a:t>int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) = 100;</a:t>
            </a:r>
            <a:br>
              <a:rPr lang="mr-IN" dirty="0"/>
            </a:br>
            <a:r>
              <a:rPr lang="mr-IN" dirty="0" err="1"/>
              <a:t>int</a:t>
            </a:r>
            <a:r>
              <a:rPr lang="mr-IN" dirty="0"/>
              <a:t>(</a:t>
            </a:r>
            <a:r>
              <a:rPr lang="mr-IN" dirty="0" err="1"/>
              <a:t>nextTerm</a:t>
            </a:r>
            <a:r>
              <a:rPr lang="mr-IN" dirty="0"/>
              <a:t>) =0;</a:t>
            </a:r>
            <a:br>
              <a:rPr lang="mr-IN" dirty="0"/>
            </a:br>
            <a:r>
              <a:rPr lang="mr-IN" dirty="0"/>
              <a:t/>
            </a:r>
            <a:br>
              <a:rPr lang="mr-IN" dirty="0"/>
            </a:br>
            <a:r>
              <a:rPr lang="mr-IN" dirty="0"/>
              <a:t/>
            </a:r>
            <a:br>
              <a:rPr lang="mr-IN" dirty="0"/>
            </a:br>
            <a:r>
              <a:rPr lang="mr-IN" dirty="0" err="1"/>
              <a:t>while</a:t>
            </a:r>
            <a:r>
              <a:rPr lang="mr-IN" dirty="0"/>
              <a:t>(</a:t>
            </a:r>
            <a:r>
              <a:rPr lang="mr-IN" dirty="0" err="1"/>
              <a:t>nextTerm</a:t>
            </a:r>
            <a:r>
              <a:rPr lang="mr-IN" dirty="0"/>
              <a:t> &lt;= </a:t>
            </a:r>
            <a:r>
              <a:rPr lang="mr-IN" dirty="0" err="1"/>
              <a:t>n</a:t>
            </a:r>
            <a:r>
              <a:rPr lang="mr-IN" dirty="0"/>
              <a:t>) {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/>
              <a:t>print</a:t>
            </a:r>
            <a:r>
              <a:rPr lang="mr-IN" dirty="0"/>
              <a:t> </a:t>
            </a:r>
            <a:r>
              <a:rPr lang="mr-IN" dirty="0" err="1"/>
              <a:t>nextTerm</a:t>
            </a:r>
            <a:r>
              <a:rPr lang="mr-IN" dirty="0"/>
              <a:t>;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/>
              <a:t>a</a:t>
            </a:r>
            <a:r>
              <a:rPr lang="mr-IN" dirty="0"/>
              <a:t> = </a:t>
            </a:r>
            <a:r>
              <a:rPr lang="mr-IN" dirty="0" err="1"/>
              <a:t>b</a:t>
            </a:r>
            <a:r>
              <a:rPr lang="mr-IN" dirty="0"/>
              <a:t>;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/>
              <a:t>b</a:t>
            </a:r>
            <a:r>
              <a:rPr lang="mr-IN" dirty="0"/>
              <a:t> = </a:t>
            </a:r>
            <a:r>
              <a:rPr lang="mr-IN" dirty="0" err="1"/>
              <a:t>nextTerm</a:t>
            </a:r>
            <a:r>
              <a:rPr lang="mr-IN" dirty="0"/>
              <a:t>;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/>
              <a:t>nextTerm</a:t>
            </a:r>
            <a:r>
              <a:rPr lang="mr-IN" dirty="0"/>
              <a:t> = </a:t>
            </a:r>
            <a:r>
              <a:rPr lang="mr-IN" dirty="0" err="1"/>
              <a:t>a+b</a:t>
            </a:r>
            <a:r>
              <a:rPr lang="mr-IN" dirty="0"/>
              <a:t>;</a:t>
            </a:r>
            <a:br>
              <a:rPr lang="mr-IN" dirty="0"/>
            </a:br>
            <a:r>
              <a:rPr lang="mr-IN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05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33" y="783772"/>
            <a:ext cx="10058400" cy="1151906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700" smtClean="0"/>
              <a:t>The </a:t>
            </a:r>
            <a:r>
              <a:rPr lang="en-US" sz="2700" dirty="0"/>
              <a:t>intermediate code generated for the above example </a:t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161" y="1737360"/>
            <a:ext cx="10058400" cy="537033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PUSH </a:t>
            </a:r>
            <a:r>
              <a:rPr lang="en-US" dirty="0"/>
              <a:t>0</a:t>
            </a:r>
            <a:br>
              <a:rPr lang="en-US" dirty="0"/>
            </a:br>
            <a:r>
              <a:rPr lang="en-US" dirty="0"/>
              <a:t>STORE a</a:t>
            </a:r>
            <a:br>
              <a:rPr lang="en-US" dirty="0"/>
            </a:br>
            <a:r>
              <a:rPr lang="en-US" dirty="0"/>
              <a:t>PUSH 1</a:t>
            </a:r>
            <a:br>
              <a:rPr lang="en-US" dirty="0"/>
            </a:br>
            <a:r>
              <a:rPr lang="en-US" dirty="0"/>
              <a:t>STORE b</a:t>
            </a:r>
            <a:br>
              <a:rPr lang="en-US" dirty="0"/>
            </a:br>
            <a:r>
              <a:rPr lang="en-US" dirty="0"/>
              <a:t>PUSH 100</a:t>
            </a:r>
            <a:br>
              <a:rPr lang="en-US" dirty="0"/>
            </a:br>
            <a:r>
              <a:rPr lang="en-US" dirty="0"/>
              <a:t>STORE n</a:t>
            </a:r>
            <a:br>
              <a:rPr lang="en-US" dirty="0"/>
            </a:br>
            <a:r>
              <a:rPr lang="en-US" dirty="0"/>
              <a:t>PUSH 0</a:t>
            </a:r>
            <a:br>
              <a:rPr lang="en-US" dirty="0"/>
            </a:br>
            <a:r>
              <a:rPr lang="en-US" dirty="0"/>
              <a:t>STORE </a:t>
            </a:r>
            <a:r>
              <a:rPr lang="en-US" dirty="0" err="1"/>
              <a:t>nextTerm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PUSH </a:t>
            </a:r>
            <a:r>
              <a:rPr lang="en-US" dirty="0" err="1"/>
              <a:t>nextTerm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PUSH n</a:t>
            </a:r>
            <a:br>
              <a:rPr lang="en-US" dirty="0"/>
            </a:br>
            <a:r>
              <a:rPr lang="en-US" dirty="0"/>
              <a:t>LESSEREQUAL</a:t>
            </a:r>
            <a:br>
              <a:rPr lang="en-US" dirty="0"/>
            </a:br>
            <a:r>
              <a:rPr lang="en-US" dirty="0"/>
              <a:t>TESTFGOTO 25</a:t>
            </a:r>
            <a:br>
              <a:rPr lang="en-US" dirty="0"/>
            </a:br>
            <a:r>
              <a:rPr lang="en-US" dirty="0"/>
              <a:t>PUSH </a:t>
            </a:r>
            <a:r>
              <a:rPr lang="en-US" dirty="0" err="1"/>
              <a:t>nextTerm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</a:t>
            </a:r>
            <a:br>
              <a:rPr lang="en-US" dirty="0"/>
            </a:br>
            <a:r>
              <a:rPr lang="en-US" dirty="0"/>
              <a:t>PUSH b</a:t>
            </a:r>
            <a:br>
              <a:rPr lang="en-US" dirty="0"/>
            </a:br>
            <a:r>
              <a:rPr lang="en-US" dirty="0"/>
              <a:t>STORE a</a:t>
            </a:r>
            <a:br>
              <a:rPr lang="en-US" dirty="0"/>
            </a:br>
            <a:r>
              <a:rPr lang="en-US" dirty="0"/>
              <a:t>PUSH </a:t>
            </a:r>
            <a:r>
              <a:rPr lang="en-US" dirty="0" err="1"/>
              <a:t>nextTerm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STORE b</a:t>
            </a:r>
            <a:br>
              <a:rPr lang="en-US" dirty="0"/>
            </a:br>
            <a:r>
              <a:rPr lang="en-US" dirty="0"/>
              <a:t>PUSH a</a:t>
            </a:r>
            <a:br>
              <a:rPr lang="en-US" dirty="0"/>
            </a:br>
            <a:r>
              <a:rPr lang="en-US" dirty="0"/>
              <a:t>PUSH b</a:t>
            </a:r>
            <a:br>
              <a:rPr lang="en-US" dirty="0"/>
            </a:br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STORE </a:t>
            </a:r>
            <a:r>
              <a:rPr lang="en-US" dirty="0" err="1"/>
              <a:t>nextTerm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PUSH True</a:t>
            </a:r>
            <a:br>
              <a:rPr lang="en-US" dirty="0"/>
            </a:br>
            <a:r>
              <a:rPr lang="en-US" dirty="0"/>
              <a:t>TESTTGOTO 9</a:t>
            </a:r>
            <a:br>
              <a:rPr lang="en-US" dirty="0"/>
            </a:br>
            <a:r>
              <a:rPr lang="en-US" dirty="0"/>
              <a:t>END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5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1" dirty="0" smtClean="0"/>
              <a:t> ANTLR Component 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sz="2000" dirty="0" smtClean="0"/>
              <a:t>Scanning 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          </a:t>
            </a:r>
            <a:r>
              <a:rPr lang="en-US" sz="2000" dirty="0" smtClean="0"/>
              <a:t>Parsing       </a:t>
            </a:r>
          </a:p>
          <a:p>
            <a:pPr lvl="2">
              <a:buFont typeface="Wingdings" charset="2"/>
              <a:buChar char="Ø"/>
            </a:pPr>
            <a:r>
              <a:rPr lang="en-US" sz="1600" dirty="0" smtClean="0"/>
              <a:t>         </a:t>
            </a:r>
            <a:r>
              <a:rPr lang="en-US" sz="2000" dirty="0" smtClean="0"/>
              <a:t>Intermediate code generation</a:t>
            </a:r>
          </a:p>
          <a:p>
            <a:pPr lvl="2">
              <a:buFont typeface="Arial" charset="0"/>
              <a:buChar char="•"/>
            </a:pPr>
            <a:endParaRPr lang="en-US" sz="2000" dirty="0" smtClean="0"/>
          </a:p>
          <a:p>
            <a:pPr lvl="2">
              <a:buFont typeface="Arial" charset="0"/>
              <a:buChar char="•"/>
            </a:pPr>
            <a:endParaRPr lang="en-US" sz="2000" dirty="0"/>
          </a:p>
          <a:p>
            <a:pPr>
              <a:buFont typeface="Arial" charset="0"/>
              <a:buChar char="•"/>
            </a:pPr>
            <a:r>
              <a:rPr lang="en-US" b="1" dirty="0" smtClean="0"/>
              <a:t> JAVA </a:t>
            </a:r>
            <a:r>
              <a:rPr lang="mr-IN" b="1" dirty="0" smtClean="0"/>
              <a:t>–</a:t>
            </a:r>
            <a:r>
              <a:rPr lang="en-US" b="1" dirty="0" smtClean="0"/>
              <a:t> For Runtime</a:t>
            </a:r>
          </a:p>
          <a:p>
            <a:pPr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Factorial of a number</a:t>
            </a:r>
          </a:p>
          <a:p>
            <a:r>
              <a:rPr lang="en-US" dirty="0" smtClean="0"/>
              <a:t>Code:</a:t>
            </a:r>
          </a:p>
          <a:p>
            <a:r>
              <a:rPr lang="mr-IN" dirty="0" err="1"/>
              <a:t>int</a:t>
            </a:r>
            <a:r>
              <a:rPr lang="mr-IN" dirty="0"/>
              <a:t>(</a:t>
            </a:r>
            <a:r>
              <a:rPr lang="mr-IN" dirty="0" err="1"/>
              <a:t>x</a:t>
            </a:r>
            <a:r>
              <a:rPr lang="mr-IN" dirty="0"/>
              <a:t>) = 5;</a:t>
            </a:r>
            <a:br>
              <a:rPr lang="mr-IN" dirty="0"/>
            </a:br>
            <a:r>
              <a:rPr lang="mr-IN" dirty="0" err="1"/>
              <a:t>int</a:t>
            </a:r>
            <a:r>
              <a:rPr lang="mr-IN" dirty="0"/>
              <a:t>(</a:t>
            </a:r>
            <a:r>
              <a:rPr lang="mr-IN" dirty="0" err="1"/>
              <a:t>fact</a:t>
            </a:r>
            <a:r>
              <a:rPr lang="mr-IN" dirty="0"/>
              <a:t>) = 1;</a:t>
            </a:r>
            <a:br>
              <a:rPr lang="mr-IN" dirty="0"/>
            </a:br>
            <a:r>
              <a:rPr lang="mr-IN" dirty="0" err="1"/>
              <a:t>while</a:t>
            </a:r>
            <a:r>
              <a:rPr lang="mr-IN" dirty="0"/>
              <a:t>(</a:t>
            </a:r>
            <a:r>
              <a:rPr lang="mr-IN" dirty="0" err="1"/>
              <a:t>x</a:t>
            </a:r>
            <a:r>
              <a:rPr lang="mr-IN" dirty="0"/>
              <a:t> &gt; 1){</a:t>
            </a:r>
            <a:br>
              <a:rPr lang="mr-IN" dirty="0"/>
            </a:br>
            <a:r>
              <a:rPr lang="mr-IN" dirty="0" err="1"/>
              <a:t>fact</a:t>
            </a:r>
            <a:r>
              <a:rPr lang="mr-IN" dirty="0"/>
              <a:t> = </a:t>
            </a:r>
            <a:r>
              <a:rPr lang="mr-IN" dirty="0" err="1"/>
              <a:t>fact</a:t>
            </a:r>
            <a:r>
              <a:rPr lang="mr-IN" dirty="0"/>
              <a:t> * </a:t>
            </a:r>
            <a:r>
              <a:rPr lang="mr-IN" dirty="0" err="1"/>
              <a:t>x</a:t>
            </a:r>
            <a:r>
              <a:rPr lang="mr-IN" dirty="0"/>
              <a:t>;</a:t>
            </a:r>
            <a:br>
              <a:rPr lang="mr-IN" dirty="0"/>
            </a:br>
            <a:r>
              <a:rPr lang="mr-IN" dirty="0" err="1"/>
              <a:t>x</a:t>
            </a:r>
            <a:r>
              <a:rPr lang="mr-IN" dirty="0"/>
              <a:t> = </a:t>
            </a:r>
            <a:r>
              <a:rPr lang="mr-IN" dirty="0" err="1"/>
              <a:t>x</a:t>
            </a:r>
            <a:r>
              <a:rPr lang="mr-IN" dirty="0"/>
              <a:t> - 1;</a:t>
            </a:r>
            <a:br>
              <a:rPr lang="mr-IN" dirty="0"/>
            </a:br>
            <a:r>
              <a:rPr lang="mr-IN" dirty="0"/>
              <a:t>}</a:t>
            </a:r>
            <a:br>
              <a:rPr lang="mr-IN" dirty="0"/>
            </a:br>
            <a:r>
              <a:rPr lang="mr-IN" dirty="0" err="1"/>
              <a:t>print</a:t>
            </a:r>
            <a:r>
              <a:rPr lang="mr-IN" dirty="0"/>
              <a:t> </a:t>
            </a:r>
            <a:r>
              <a:rPr lang="mr-IN" dirty="0" err="1"/>
              <a:t>fact</a:t>
            </a:r>
            <a:r>
              <a:rPr lang="mr-IN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34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0348"/>
            <a:ext cx="10058400" cy="1450757"/>
          </a:xfrm>
        </p:spPr>
        <p:txBody>
          <a:bodyPr>
            <a:normAutofit/>
          </a:bodyPr>
          <a:lstStyle/>
          <a:p>
            <a:r>
              <a:rPr lang="en-US" sz="2400" dirty="0"/>
              <a:t>The intermediate code generated for the above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PUSH 5</a:t>
            </a:r>
            <a:br>
              <a:rPr lang="en-US" dirty="0"/>
            </a:br>
            <a:r>
              <a:rPr lang="en-US" dirty="0"/>
              <a:t>STORE x</a:t>
            </a:r>
            <a:br>
              <a:rPr lang="en-US" dirty="0"/>
            </a:br>
            <a:r>
              <a:rPr lang="en-US" dirty="0"/>
              <a:t>PUSH 1</a:t>
            </a:r>
            <a:br>
              <a:rPr lang="en-US" dirty="0"/>
            </a:br>
            <a:r>
              <a:rPr lang="en-US" dirty="0"/>
              <a:t>STORE fact</a:t>
            </a:r>
            <a:br>
              <a:rPr lang="en-US" dirty="0"/>
            </a:br>
            <a:r>
              <a:rPr lang="en-US" dirty="0"/>
              <a:t>PUSH x</a:t>
            </a:r>
            <a:br>
              <a:rPr lang="en-US" dirty="0"/>
            </a:br>
            <a:r>
              <a:rPr lang="en-US" dirty="0"/>
              <a:t>PUSH 1</a:t>
            </a:r>
            <a:br>
              <a:rPr lang="en-US" dirty="0"/>
            </a:br>
            <a:r>
              <a:rPr lang="en-US" dirty="0"/>
              <a:t>GREATER</a:t>
            </a:r>
            <a:br>
              <a:rPr lang="en-US" dirty="0"/>
            </a:br>
            <a:r>
              <a:rPr lang="en-US" dirty="0"/>
              <a:t>TESTFGOTO 19</a:t>
            </a:r>
            <a:br>
              <a:rPr lang="en-US" dirty="0"/>
            </a:br>
            <a:r>
              <a:rPr lang="en-US" dirty="0"/>
              <a:t>PUSH fact</a:t>
            </a:r>
            <a:br>
              <a:rPr lang="en-US" dirty="0"/>
            </a:br>
            <a:r>
              <a:rPr lang="en-US" dirty="0"/>
              <a:t>PUSH x</a:t>
            </a:r>
            <a:br>
              <a:rPr lang="en-US" dirty="0"/>
            </a:br>
            <a:r>
              <a:rPr lang="en-US" dirty="0"/>
              <a:t>MUL</a:t>
            </a:r>
            <a:br>
              <a:rPr lang="en-US" dirty="0"/>
            </a:br>
            <a:r>
              <a:rPr lang="en-US" dirty="0"/>
              <a:t>STORE fact</a:t>
            </a:r>
            <a:br>
              <a:rPr lang="en-US" dirty="0"/>
            </a:br>
            <a:r>
              <a:rPr lang="en-US" dirty="0"/>
              <a:t>PUSH x</a:t>
            </a:r>
            <a:br>
              <a:rPr lang="en-US" dirty="0"/>
            </a:br>
            <a:r>
              <a:rPr lang="en-US" dirty="0"/>
              <a:t>PUSH 1</a:t>
            </a:r>
            <a:br>
              <a:rPr lang="en-US" dirty="0"/>
            </a:br>
            <a:r>
              <a:rPr lang="en-US" dirty="0"/>
              <a:t>SUB</a:t>
            </a:r>
            <a:br>
              <a:rPr lang="en-US" dirty="0"/>
            </a:br>
            <a:r>
              <a:rPr lang="en-US" dirty="0"/>
              <a:t>STORE x</a:t>
            </a:r>
            <a:br>
              <a:rPr lang="en-US" dirty="0"/>
            </a:br>
            <a:r>
              <a:rPr lang="en-US" dirty="0"/>
              <a:t>PUSH True</a:t>
            </a:r>
            <a:br>
              <a:rPr lang="en-US" dirty="0"/>
            </a:br>
            <a:r>
              <a:rPr lang="en-US" dirty="0"/>
              <a:t>TESTTGOTO 5</a:t>
            </a:r>
            <a:br>
              <a:rPr lang="en-US" dirty="0"/>
            </a:br>
            <a:r>
              <a:rPr lang="en-US" dirty="0"/>
              <a:t>PUSH fact</a:t>
            </a:r>
            <a:br>
              <a:rPr lang="en-US" dirty="0"/>
            </a:br>
            <a:r>
              <a:rPr lang="en-US" dirty="0"/>
              <a:t>PRINT</a:t>
            </a:r>
            <a:br>
              <a:rPr lang="en-US" dirty="0"/>
            </a:b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6040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 				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53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Infinity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Compiler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Runtime</a:t>
            </a:r>
          </a:p>
          <a:p>
            <a:pPr lvl="8"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					</a:t>
            </a:r>
          </a:p>
          <a:p>
            <a:pPr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097280" y="4435522"/>
            <a:ext cx="2164535" cy="791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sourcecode.inf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431809" y="4435522"/>
            <a:ext cx="2292824" cy="791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sourcecode.inf.byte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9171296" y="4435522"/>
            <a:ext cx="2402005" cy="791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Runtime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3439236"/>
            <a:ext cx="2041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 code indicated by .</a:t>
            </a:r>
            <a:r>
              <a:rPr lang="en-IN" dirty="0" err="1" smtClean="0"/>
              <a:t>inf</a:t>
            </a:r>
            <a:r>
              <a:rPr lang="en-IN" dirty="0" smtClean="0"/>
              <a:t> extension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431809" y="3581424"/>
            <a:ext cx="183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Byte code file is indicated by .</a:t>
            </a:r>
            <a:r>
              <a:rPr lang="en-IN" dirty="0" err="1" smtClean="0"/>
              <a:t>infb</a:t>
            </a:r>
            <a:r>
              <a:rPr lang="en-IN" dirty="0" smtClean="0"/>
              <a:t> extension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438792" y="3716235"/>
            <a:ext cx="188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Executable file for runtime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3261815" y="4831308"/>
            <a:ext cx="2169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7724633" y="4831308"/>
            <a:ext cx="1446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Data Types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int</a:t>
            </a:r>
            <a:r>
              <a:rPr lang="en-US" dirty="0"/>
              <a:t>- Integer type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bool</a:t>
            </a:r>
            <a:r>
              <a:rPr lang="en-US" dirty="0"/>
              <a:t>- Boolean type</a:t>
            </a:r>
          </a:p>
          <a:p>
            <a:pPr>
              <a:buFont typeface="Arial" charset="0"/>
              <a:buChar char="•"/>
            </a:pPr>
            <a:r>
              <a:rPr lang="en-US" dirty="0"/>
              <a:t>Assignment Operator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= - Assigns Value to a variable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Conditional Statements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&lt; -Less than operator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&gt; - Greater than operator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&lt;= - Less than or equal to operator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&gt;= - Greater than equal to operator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= - Equal to operator </a:t>
            </a: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Our grammar was inspired from ”C”.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Our language is a list of statements.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These statements include assignment, loop, conditional statements, declaring a variable or a read statement which takes input from the user.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Our language prints both a value in a variable or can also print a string when given in </a:t>
            </a:r>
            <a:r>
              <a:rPr lang="en-US" dirty="0" err="1" smtClean="0"/>
              <a:t>parantheses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keyword scan takes input from the user.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Our program implements looping constructs using the while keyword and conditional constructs using the if-else keywords.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9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Grammar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82" y="1846263"/>
            <a:ext cx="8794361" cy="4022725"/>
          </a:xfrm>
        </p:spPr>
      </p:pic>
    </p:spTree>
    <p:extLst>
      <p:ext uri="{BB962C8B-B14F-4D97-AF65-F5344CB8AC3E}">
        <p14:creationId xmlns:p14="http://schemas.microsoft.com/office/powerpoint/2010/main" val="189950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Grammar </a:t>
            </a:r>
            <a:r>
              <a:rPr lang="en-US" sz="3200" dirty="0" err="1" smtClean="0"/>
              <a:t>contd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1846263"/>
            <a:ext cx="8258175" cy="4354512"/>
          </a:xfrm>
        </p:spPr>
      </p:pic>
    </p:spTree>
    <p:extLst>
      <p:ext uri="{BB962C8B-B14F-4D97-AF65-F5344CB8AC3E}">
        <p14:creationId xmlns:p14="http://schemas.microsoft.com/office/powerpoint/2010/main" val="59575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567" y="257175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dirty="0"/>
              <a:t>Grammar </a:t>
            </a:r>
            <a:r>
              <a:rPr lang="en-US" sz="3200" dirty="0" err="1"/>
              <a:t>contd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1908174"/>
            <a:ext cx="6491287" cy="4049713"/>
          </a:xfrm>
        </p:spPr>
      </p:pic>
    </p:spTree>
    <p:extLst>
      <p:ext uri="{BB962C8B-B14F-4D97-AF65-F5344CB8AC3E}">
        <p14:creationId xmlns:p14="http://schemas.microsoft.com/office/powerpoint/2010/main" val="5333926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</TotalTime>
  <Words>630</Words>
  <Application>Microsoft Macintosh PowerPoint</Application>
  <PresentationFormat>Widescreen</PresentationFormat>
  <Paragraphs>136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Calibri Light</vt:lpstr>
      <vt:lpstr>Courier New</vt:lpstr>
      <vt:lpstr>Mangal</vt:lpstr>
      <vt:lpstr>Times New Roman</vt:lpstr>
      <vt:lpstr>Wingdings</vt:lpstr>
      <vt:lpstr>Arial</vt:lpstr>
      <vt:lpstr>Retrospect</vt:lpstr>
      <vt:lpstr>INFINITY</vt:lpstr>
      <vt:lpstr>AGENDA</vt:lpstr>
      <vt:lpstr>INFINITY COMPONENTS</vt:lpstr>
      <vt:lpstr>How Infinity Works</vt:lpstr>
      <vt:lpstr>Supported Operations</vt:lpstr>
      <vt:lpstr>Grammar</vt:lpstr>
      <vt:lpstr>Grammar</vt:lpstr>
      <vt:lpstr>Grammar contd</vt:lpstr>
      <vt:lpstr>Grammar contd</vt:lpstr>
      <vt:lpstr>Grammar contd</vt:lpstr>
      <vt:lpstr>Syntax Diagrams</vt:lpstr>
      <vt:lpstr>Syntax Diagrams</vt:lpstr>
      <vt:lpstr>Syntax Diagrams</vt:lpstr>
      <vt:lpstr>Syntax Diagrams</vt:lpstr>
      <vt:lpstr>Syntax Diagrams</vt:lpstr>
      <vt:lpstr>Syntax Diagrams</vt:lpstr>
      <vt:lpstr>Syntax Diagrams</vt:lpstr>
      <vt:lpstr>Syntax Diagrams</vt:lpstr>
      <vt:lpstr>Compiler-Screenshots</vt:lpstr>
      <vt:lpstr>Compiler - Screenshots </vt:lpstr>
      <vt:lpstr>Compiler </vt:lpstr>
      <vt:lpstr>Supported Operations </vt:lpstr>
      <vt:lpstr>ANTLR V4</vt:lpstr>
      <vt:lpstr>ANTLR V4- Lexer and Parser </vt:lpstr>
      <vt:lpstr>Antlr Visualized </vt:lpstr>
      <vt:lpstr>Infinity Runtime</vt:lpstr>
      <vt:lpstr>Infinity Runtime cont..</vt:lpstr>
      <vt:lpstr>Some Examples</vt:lpstr>
      <vt:lpstr>             The intermediate code generated for the above example  </vt:lpstr>
      <vt:lpstr>Another Example</vt:lpstr>
      <vt:lpstr>The intermediate code generated for the above example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INFINITY</dc:title>
  <dc:creator>Pramod Kalidindi (Student)</dc:creator>
  <cp:lastModifiedBy>Pramod Kalidindi (Student)</cp:lastModifiedBy>
  <cp:revision>30</cp:revision>
  <cp:lastPrinted>2017-05-01T06:48:44Z</cp:lastPrinted>
  <dcterms:created xsi:type="dcterms:W3CDTF">2017-04-30T16:23:51Z</dcterms:created>
  <dcterms:modified xsi:type="dcterms:W3CDTF">2017-05-01T06:48:47Z</dcterms:modified>
</cp:coreProperties>
</file>