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5D1B2-957C-4A3A-8AD8-1BA96E1957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0B3709-E85A-4FD4-90C4-ADFAEE3F5860}">
      <dgm:prSet phldrT="[文字]"/>
      <dgm:spPr/>
      <dgm:t>
        <a:bodyPr/>
        <a:lstStyle/>
        <a:p>
          <a:r>
            <a:rPr lang="en-GB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Based on IP addresses</a:t>
          </a:r>
          <a:endParaRPr lang="en-GB" dirty="0"/>
        </a:p>
      </dgm:t>
    </dgm:pt>
    <dgm:pt modelId="{C152C43F-1A02-4D31-8DD9-AFBE98C729B5}" type="parTrans" cxnId="{BC4A6BF4-44D7-4EDD-99DF-18401F4F242C}">
      <dgm:prSet/>
      <dgm:spPr/>
      <dgm:t>
        <a:bodyPr/>
        <a:lstStyle/>
        <a:p>
          <a:endParaRPr lang="en-GB"/>
        </a:p>
      </dgm:t>
    </dgm:pt>
    <dgm:pt modelId="{66EB7038-3CB5-4FA7-9713-F4E822EA5C87}" type="sibTrans" cxnId="{BC4A6BF4-44D7-4EDD-99DF-18401F4F242C}">
      <dgm:prSet/>
      <dgm:spPr/>
      <dgm:t>
        <a:bodyPr/>
        <a:lstStyle/>
        <a:p>
          <a:endParaRPr lang="en-GB"/>
        </a:p>
      </dgm:t>
    </dgm:pt>
    <dgm:pt modelId="{74621724-EAA8-4475-9268-63625438C5A5}">
      <dgm:prSet phldrT="[文字]"/>
      <dgm:spPr/>
      <dgm:t>
        <a:bodyPr/>
        <a:lstStyle/>
        <a:p>
          <a:r>
            <a:rPr lang="en-GB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[U.S.] Apple, Google, Microsoft, and Mega.nz accounts, aliases, email addresses.</a:t>
          </a:r>
          <a:endParaRPr lang="en-GB" dirty="0"/>
        </a:p>
      </dgm:t>
    </dgm:pt>
    <dgm:pt modelId="{0B32A14E-4306-4915-8DCD-30A982FF81FE}" type="parTrans" cxnId="{7D3345FD-64DB-434C-8090-DCBCF3F8F22E}">
      <dgm:prSet/>
      <dgm:spPr/>
      <dgm:t>
        <a:bodyPr/>
        <a:lstStyle/>
        <a:p>
          <a:endParaRPr lang="en-GB"/>
        </a:p>
      </dgm:t>
    </dgm:pt>
    <dgm:pt modelId="{AF78D118-F44F-43E9-84EE-DE531DA9343D}" type="sibTrans" cxnId="{7D3345FD-64DB-434C-8090-DCBCF3F8F22E}">
      <dgm:prSet/>
      <dgm:spPr/>
      <dgm:t>
        <a:bodyPr/>
        <a:lstStyle/>
        <a:p>
          <a:endParaRPr lang="en-GB"/>
        </a:p>
      </dgm:t>
    </dgm:pt>
    <dgm:pt modelId="{5B462694-0F6A-4A25-A407-E4A4BE58A75E}">
      <dgm:prSet phldrT="[文字]"/>
      <dgm:spPr/>
      <dgm:t>
        <a:bodyPr/>
        <a:lstStyle/>
        <a:p>
          <a:r>
            <a:rPr lang="en-GB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[U.S.] Personal information discovered on social media platforms</a:t>
          </a:r>
          <a:endParaRPr lang="en-GB" dirty="0"/>
        </a:p>
      </dgm:t>
    </dgm:pt>
    <dgm:pt modelId="{B8DE9164-DE52-4EF8-948A-B966F6EC6B44}" type="parTrans" cxnId="{DDDD1C56-9C62-4571-B890-70606B8C7633}">
      <dgm:prSet/>
      <dgm:spPr/>
      <dgm:t>
        <a:bodyPr/>
        <a:lstStyle/>
        <a:p>
          <a:endParaRPr lang="en-GB"/>
        </a:p>
      </dgm:t>
    </dgm:pt>
    <dgm:pt modelId="{BCFBAD1E-FC5D-423B-9107-4929B63B7E8F}" type="sibTrans" cxnId="{DDDD1C56-9C62-4571-B890-70606B8C7633}">
      <dgm:prSet/>
      <dgm:spPr/>
      <dgm:t>
        <a:bodyPr/>
        <a:lstStyle/>
        <a:p>
          <a:endParaRPr lang="en-GB"/>
        </a:p>
      </dgm:t>
    </dgm:pt>
    <dgm:pt modelId="{79A293BC-1723-4758-99DD-6B88C535ACF7}">
      <dgm:prSet phldrT="[文字]"/>
      <dgm:spPr/>
      <dgm:t>
        <a:bodyPr/>
        <a:lstStyle/>
        <a:p>
          <a:r>
            <a:rPr lang="en-GB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The Defendant was identified by the Canadian authorities.</a:t>
          </a:r>
          <a:endParaRPr lang="en-GB" dirty="0"/>
        </a:p>
      </dgm:t>
    </dgm:pt>
    <dgm:pt modelId="{6C6E8931-83CA-4193-8C82-A8F09B79E175}" type="parTrans" cxnId="{5FB30678-265D-493B-8107-FB7123E5059A}">
      <dgm:prSet/>
      <dgm:spPr/>
      <dgm:t>
        <a:bodyPr/>
        <a:lstStyle/>
        <a:p>
          <a:endParaRPr lang="en-GB"/>
        </a:p>
      </dgm:t>
    </dgm:pt>
    <dgm:pt modelId="{71C3F8DB-E350-4C8C-BDE0-A7DB9E4E251B}" type="sibTrans" cxnId="{5FB30678-265D-493B-8107-FB7123E5059A}">
      <dgm:prSet/>
      <dgm:spPr/>
      <dgm:t>
        <a:bodyPr/>
        <a:lstStyle/>
        <a:p>
          <a:endParaRPr lang="en-GB"/>
        </a:p>
      </dgm:t>
    </dgm:pt>
    <dgm:pt modelId="{71498789-A0B3-48EF-9698-80173B292741}" type="pres">
      <dgm:prSet presAssocID="{E5A5D1B2-957C-4A3A-8AD8-1BA96E195767}" presName="Name0" presStyleCnt="0">
        <dgm:presLayoutVars>
          <dgm:dir/>
          <dgm:resizeHandles val="exact"/>
        </dgm:presLayoutVars>
      </dgm:prSet>
      <dgm:spPr/>
    </dgm:pt>
    <dgm:pt modelId="{CAC9B97F-047D-45DD-BD13-7FF08F2BDD1B}" type="pres">
      <dgm:prSet presAssocID="{670B3709-E85A-4FD4-90C4-ADFAEE3F5860}" presName="node" presStyleLbl="node1" presStyleIdx="0" presStyleCnt="4" custLinFactNeighborX="-1001" custLinFactNeighborY="0">
        <dgm:presLayoutVars>
          <dgm:bulletEnabled val="1"/>
        </dgm:presLayoutVars>
      </dgm:prSet>
      <dgm:spPr/>
    </dgm:pt>
    <dgm:pt modelId="{1CC34DB4-1EB3-41B6-8B00-136CD6BC6E15}" type="pres">
      <dgm:prSet presAssocID="{66EB7038-3CB5-4FA7-9713-F4E822EA5C87}" presName="sibTrans" presStyleLbl="sibTrans2D1" presStyleIdx="0" presStyleCnt="3"/>
      <dgm:spPr/>
    </dgm:pt>
    <dgm:pt modelId="{0BA3286B-AEFC-4090-A213-ECD12DDAB399}" type="pres">
      <dgm:prSet presAssocID="{66EB7038-3CB5-4FA7-9713-F4E822EA5C87}" presName="connectorText" presStyleLbl="sibTrans2D1" presStyleIdx="0" presStyleCnt="3"/>
      <dgm:spPr/>
    </dgm:pt>
    <dgm:pt modelId="{AFDA6EF2-786A-4D32-990A-F3CB8C7A6AD1}" type="pres">
      <dgm:prSet presAssocID="{74621724-EAA8-4475-9268-63625438C5A5}" presName="node" presStyleLbl="node1" presStyleIdx="1" presStyleCnt="4">
        <dgm:presLayoutVars>
          <dgm:bulletEnabled val="1"/>
        </dgm:presLayoutVars>
      </dgm:prSet>
      <dgm:spPr/>
    </dgm:pt>
    <dgm:pt modelId="{09559CC0-7F5F-4A1D-90D8-22873C91F787}" type="pres">
      <dgm:prSet presAssocID="{AF78D118-F44F-43E9-84EE-DE531DA9343D}" presName="sibTrans" presStyleLbl="sibTrans2D1" presStyleIdx="1" presStyleCnt="3"/>
      <dgm:spPr/>
    </dgm:pt>
    <dgm:pt modelId="{6EA02304-09D2-4398-A8FF-1346DACD660E}" type="pres">
      <dgm:prSet presAssocID="{AF78D118-F44F-43E9-84EE-DE531DA9343D}" presName="connectorText" presStyleLbl="sibTrans2D1" presStyleIdx="1" presStyleCnt="3"/>
      <dgm:spPr/>
    </dgm:pt>
    <dgm:pt modelId="{A422CD7E-9572-475B-ADE8-5BE194A0BDEB}" type="pres">
      <dgm:prSet presAssocID="{5B462694-0F6A-4A25-A407-E4A4BE58A75E}" presName="node" presStyleLbl="node1" presStyleIdx="2" presStyleCnt="4">
        <dgm:presLayoutVars>
          <dgm:bulletEnabled val="1"/>
        </dgm:presLayoutVars>
      </dgm:prSet>
      <dgm:spPr/>
    </dgm:pt>
    <dgm:pt modelId="{8ACD424F-16CA-4DA4-A942-C15848BBA992}" type="pres">
      <dgm:prSet presAssocID="{BCFBAD1E-FC5D-423B-9107-4929B63B7E8F}" presName="sibTrans" presStyleLbl="sibTrans2D1" presStyleIdx="2" presStyleCnt="3"/>
      <dgm:spPr/>
    </dgm:pt>
    <dgm:pt modelId="{90F126E0-5EF3-4420-B512-73ECAC8D6063}" type="pres">
      <dgm:prSet presAssocID="{BCFBAD1E-FC5D-423B-9107-4929B63B7E8F}" presName="connectorText" presStyleLbl="sibTrans2D1" presStyleIdx="2" presStyleCnt="3"/>
      <dgm:spPr/>
    </dgm:pt>
    <dgm:pt modelId="{1CBD42AB-463D-4830-A592-7F276951EBB4}" type="pres">
      <dgm:prSet presAssocID="{79A293BC-1723-4758-99DD-6B88C535ACF7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9D20D-CDD4-4E86-A64A-1B6A542929ED}" type="presOf" srcId="{670B3709-E85A-4FD4-90C4-ADFAEE3F5860}" destId="{CAC9B97F-047D-45DD-BD13-7FF08F2BDD1B}" srcOrd="0" destOrd="0" presId="urn:microsoft.com/office/officeart/2005/8/layout/process1"/>
    <dgm:cxn modelId="{F4E98727-2B54-4D95-8A2A-FB729FC159E0}" type="presOf" srcId="{79A293BC-1723-4758-99DD-6B88C535ACF7}" destId="{1CBD42AB-463D-4830-A592-7F276951EBB4}" srcOrd="0" destOrd="0" presId="urn:microsoft.com/office/officeart/2005/8/layout/process1"/>
    <dgm:cxn modelId="{FABBC332-5B84-4737-A7E8-0C7045343EF1}" type="presOf" srcId="{BCFBAD1E-FC5D-423B-9107-4929B63B7E8F}" destId="{90F126E0-5EF3-4420-B512-73ECAC8D6063}" srcOrd="1" destOrd="0" presId="urn:microsoft.com/office/officeart/2005/8/layout/process1"/>
    <dgm:cxn modelId="{CC75C760-FD8B-4E86-A408-D328284C5990}" type="presOf" srcId="{74621724-EAA8-4475-9268-63625438C5A5}" destId="{AFDA6EF2-786A-4D32-990A-F3CB8C7A6AD1}" srcOrd="0" destOrd="0" presId="urn:microsoft.com/office/officeart/2005/8/layout/process1"/>
    <dgm:cxn modelId="{DDDD1C56-9C62-4571-B890-70606B8C7633}" srcId="{E5A5D1B2-957C-4A3A-8AD8-1BA96E195767}" destId="{5B462694-0F6A-4A25-A407-E4A4BE58A75E}" srcOrd="2" destOrd="0" parTransId="{B8DE9164-DE52-4EF8-948A-B966F6EC6B44}" sibTransId="{BCFBAD1E-FC5D-423B-9107-4929B63B7E8F}"/>
    <dgm:cxn modelId="{18802177-EBDC-400B-943D-0021665D5D7D}" type="presOf" srcId="{5B462694-0F6A-4A25-A407-E4A4BE58A75E}" destId="{A422CD7E-9572-475B-ADE8-5BE194A0BDEB}" srcOrd="0" destOrd="0" presId="urn:microsoft.com/office/officeart/2005/8/layout/process1"/>
    <dgm:cxn modelId="{5FB30678-265D-493B-8107-FB7123E5059A}" srcId="{E5A5D1B2-957C-4A3A-8AD8-1BA96E195767}" destId="{79A293BC-1723-4758-99DD-6B88C535ACF7}" srcOrd="3" destOrd="0" parTransId="{6C6E8931-83CA-4193-8C82-A8F09B79E175}" sibTransId="{71C3F8DB-E350-4C8C-BDE0-A7DB9E4E251B}"/>
    <dgm:cxn modelId="{79D75959-6CCA-409F-957A-801AF860C8EF}" type="presOf" srcId="{66EB7038-3CB5-4FA7-9713-F4E822EA5C87}" destId="{0BA3286B-AEFC-4090-A213-ECD12DDAB399}" srcOrd="1" destOrd="0" presId="urn:microsoft.com/office/officeart/2005/8/layout/process1"/>
    <dgm:cxn modelId="{71F36184-CA68-430B-992A-1FAAC0EDF94C}" type="presOf" srcId="{66EB7038-3CB5-4FA7-9713-F4E822EA5C87}" destId="{1CC34DB4-1EB3-41B6-8B00-136CD6BC6E15}" srcOrd="0" destOrd="0" presId="urn:microsoft.com/office/officeart/2005/8/layout/process1"/>
    <dgm:cxn modelId="{FA621CA5-A46D-4C9F-A0C7-4E70D82FF061}" type="presOf" srcId="{AF78D118-F44F-43E9-84EE-DE531DA9343D}" destId="{6EA02304-09D2-4398-A8FF-1346DACD660E}" srcOrd="1" destOrd="0" presId="urn:microsoft.com/office/officeart/2005/8/layout/process1"/>
    <dgm:cxn modelId="{5F2464B8-FFDF-41A0-B6C9-269FB027F5CD}" type="presOf" srcId="{BCFBAD1E-FC5D-423B-9107-4929B63B7E8F}" destId="{8ACD424F-16CA-4DA4-A942-C15848BBA992}" srcOrd="0" destOrd="0" presId="urn:microsoft.com/office/officeart/2005/8/layout/process1"/>
    <dgm:cxn modelId="{2A5EB4D6-52CD-42EF-AAD8-1C1F0074DF94}" type="presOf" srcId="{AF78D118-F44F-43E9-84EE-DE531DA9343D}" destId="{09559CC0-7F5F-4A1D-90D8-22873C91F787}" srcOrd="0" destOrd="0" presId="urn:microsoft.com/office/officeart/2005/8/layout/process1"/>
    <dgm:cxn modelId="{F44BC5F1-AF70-4AC3-AD26-76D620D38E79}" type="presOf" srcId="{E5A5D1B2-957C-4A3A-8AD8-1BA96E195767}" destId="{71498789-A0B3-48EF-9698-80173B292741}" srcOrd="0" destOrd="0" presId="urn:microsoft.com/office/officeart/2005/8/layout/process1"/>
    <dgm:cxn modelId="{BC4A6BF4-44D7-4EDD-99DF-18401F4F242C}" srcId="{E5A5D1B2-957C-4A3A-8AD8-1BA96E195767}" destId="{670B3709-E85A-4FD4-90C4-ADFAEE3F5860}" srcOrd="0" destOrd="0" parTransId="{C152C43F-1A02-4D31-8DD9-AFBE98C729B5}" sibTransId="{66EB7038-3CB5-4FA7-9713-F4E822EA5C87}"/>
    <dgm:cxn modelId="{7D3345FD-64DB-434C-8090-DCBCF3F8F22E}" srcId="{E5A5D1B2-957C-4A3A-8AD8-1BA96E195767}" destId="{74621724-EAA8-4475-9268-63625438C5A5}" srcOrd="1" destOrd="0" parTransId="{0B32A14E-4306-4915-8DCD-30A982FF81FE}" sibTransId="{AF78D118-F44F-43E9-84EE-DE531DA9343D}"/>
    <dgm:cxn modelId="{3503ECD7-29E4-449B-BC3F-D547EE86B159}" type="presParOf" srcId="{71498789-A0B3-48EF-9698-80173B292741}" destId="{CAC9B97F-047D-45DD-BD13-7FF08F2BDD1B}" srcOrd="0" destOrd="0" presId="urn:microsoft.com/office/officeart/2005/8/layout/process1"/>
    <dgm:cxn modelId="{7367517B-94FA-4DA0-9BD9-4C660BA4C3D1}" type="presParOf" srcId="{71498789-A0B3-48EF-9698-80173B292741}" destId="{1CC34DB4-1EB3-41B6-8B00-136CD6BC6E15}" srcOrd="1" destOrd="0" presId="urn:microsoft.com/office/officeart/2005/8/layout/process1"/>
    <dgm:cxn modelId="{0AF759F6-A3DD-44EA-8109-C148F656EB82}" type="presParOf" srcId="{1CC34DB4-1EB3-41B6-8B00-136CD6BC6E15}" destId="{0BA3286B-AEFC-4090-A213-ECD12DDAB399}" srcOrd="0" destOrd="0" presId="urn:microsoft.com/office/officeart/2005/8/layout/process1"/>
    <dgm:cxn modelId="{B471DD60-7596-4441-97B6-E4F8E274868B}" type="presParOf" srcId="{71498789-A0B3-48EF-9698-80173B292741}" destId="{AFDA6EF2-786A-4D32-990A-F3CB8C7A6AD1}" srcOrd="2" destOrd="0" presId="urn:microsoft.com/office/officeart/2005/8/layout/process1"/>
    <dgm:cxn modelId="{049E4F1D-464E-40EE-A244-2C92B2752906}" type="presParOf" srcId="{71498789-A0B3-48EF-9698-80173B292741}" destId="{09559CC0-7F5F-4A1D-90D8-22873C91F787}" srcOrd="3" destOrd="0" presId="urn:microsoft.com/office/officeart/2005/8/layout/process1"/>
    <dgm:cxn modelId="{4957E8CE-B1ED-4716-A5D6-DF5B7E28785A}" type="presParOf" srcId="{09559CC0-7F5F-4A1D-90D8-22873C91F787}" destId="{6EA02304-09D2-4398-A8FF-1346DACD660E}" srcOrd="0" destOrd="0" presId="urn:microsoft.com/office/officeart/2005/8/layout/process1"/>
    <dgm:cxn modelId="{58B6FAE7-400D-476E-98AD-512869098ABC}" type="presParOf" srcId="{71498789-A0B3-48EF-9698-80173B292741}" destId="{A422CD7E-9572-475B-ADE8-5BE194A0BDEB}" srcOrd="4" destOrd="0" presId="urn:microsoft.com/office/officeart/2005/8/layout/process1"/>
    <dgm:cxn modelId="{ACA984F9-B5F4-4454-A753-CEE293116B48}" type="presParOf" srcId="{71498789-A0B3-48EF-9698-80173B292741}" destId="{8ACD424F-16CA-4DA4-A942-C15848BBA992}" srcOrd="5" destOrd="0" presId="urn:microsoft.com/office/officeart/2005/8/layout/process1"/>
    <dgm:cxn modelId="{07A7230D-524D-40B0-A183-D895813BDDD1}" type="presParOf" srcId="{8ACD424F-16CA-4DA4-A942-C15848BBA992}" destId="{90F126E0-5EF3-4420-B512-73ECAC8D6063}" srcOrd="0" destOrd="0" presId="urn:microsoft.com/office/officeart/2005/8/layout/process1"/>
    <dgm:cxn modelId="{B1123027-37D7-48A7-9EA8-FD1A23011534}" type="presParOf" srcId="{71498789-A0B3-48EF-9698-80173B292741}" destId="{1CBD42AB-463D-4830-A592-7F276951EB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9B97F-047D-45DD-BD13-7FF08F2BDD1B}">
      <dsp:nvSpPr>
        <dsp:cNvPr id="0" name=""/>
        <dsp:cNvSpPr/>
      </dsp:nvSpPr>
      <dsp:spPr>
        <a:xfrm>
          <a:off x="0" y="37700"/>
          <a:ext cx="1606218" cy="132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Based on IP addresses</a:t>
          </a:r>
          <a:endParaRPr lang="en-GB" sz="1400" kern="1200" dirty="0"/>
        </a:p>
      </dsp:txBody>
      <dsp:txXfrm>
        <a:off x="38812" y="76512"/>
        <a:ext cx="1528594" cy="1247506"/>
      </dsp:txXfrm>
    </dsp:sp>
    <dsp:sp modelId="{1CC34DB4-1EB3-41B6-8B00-136CD6BC6E15}">
      <dsp:nvSpPr>
        <dsp:cNvPr id="0" name=""/>
        <dsp:cNvSpPr/>
      </dsp:nvSpPr>
      <dsp:spPr>
        <a:xfrm>
          <a:off x="1767759" y="501094"/>
          <a:ext cx="342465" cy="398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767759" y="580762"/>
        <a:ext cx="239726" cy="239006"/>
      </dsp:txXfrm>
    </dsp:sp>
    <dsp:sp modelId="{AFDA6EF2-786A-4D32-990A-F3CB8C7A6AD1}">
      <dsp:nvSpPr>
        <dsp:cNvPr id="0" name=""/>
        <dsp:cNvSpPr/>
      </dsp:nvSpPr>
      <dsp:spPr>
        <a:xfrm>
          <a:off x="2252380" y="37700"/>
          <a:ext cx="1606218" cy="132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[U.S.] Apple, Google, Microsoft, and Mega.nz accounts, aliases, email addresses.</a:t>
          </a:r>
          <a:endParaRPr lang="en-GB" sz="1400" kern="1200" dirty="0"/>
        </a:p>
      </dsp:txBody>
      <dsp:txXfrm>
        <a:off x="2291192" y="76512"/>
        <a:ext cx="1528594" cy="1247506"/>
      </dsp:txXfrm>
    </dsp:sp>
    <dsp:sp modelId="{09559CC0-7F5F-4A1D-90D8-22873C91F787}">
      <dsp:nvSpPr>
        <dsp:cNvPr id="0" name=""/>
        <dsp:cNvSpPr/>
      </dsp:nvSpPr>
      <dsp:spPr>
        <a:xfrm>
          <a:off x="4019221" y="501094"/>
          <a:ext cx="340518" cy="398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019221" y="580762"/>
        <a:ext cx="238363" cy="239006"/>
      </dsp:txXfrm>
    </dsp:sp>
    <dsp:sp modelId="{A422CD7E-9572-475B-ADE8-5BE194A0BDEB}">
      <dsp:nvSpPr>
        <dsp:cNvPr id="0" name=""/>
        <dsp:cNvSpPr/>
      </dsp:nvSpPr>
      <dsp:spPr>
        <a:xfrm>
          <a:off x="4501086" y="37700"/>
          <a:ext cx="1606218" cy="132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[U.S.] Personal information discovered on social media platforms</a:t>
          </a:r>
          <a:endParaRPr lang="en-GB" sz="1400" kern="1200" dirty="0"/>
        </a:p>
      </dsp:txBody>
      <dsp:txXfrm>
        <a:off x="4539898" y="76512"/>
        <a:ext cx="1528594" cy="1247506"/>
      </dsp:txXfrm>
    </dsp:sp>
    <dsp:sp modelId="{8ACD424F-16CA-4DA4-A942-C15848BBA992}">
      <dsp:nvSpPr>
        <dsp:cNvPr id="0" name=""/>
        <dsp:cNvSpPr/>
      </dsp:nvSpPr>
      <dsp:spPr>
        <a:xfrm>
          <a:off x="6267927" y="501094"/>
          <a:ext cx="340518" cy="398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267927" y="580762"/>
        <a:ext cx="238363" cy="239006"/>
      </dsp:txXfrm>
    </dsp:sp>
    <dsp:sp modelId="{1CBD42AB-463D-4830-A592-7F276951EBB4}">
      <dsp:nvSpPr>
        <dsp:cNvPr id="0" name=""/>
        <dsp:cNvSpPr/>
      </dsp:nvSpPr>
      <dsp:spPr>
        <a:xfrm>
          <a:off x="6749793" y="37700"/>
          <a:ext cx="1606218" cy="132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rPr>
            <a:t>The Defendant was identified by the Canadian authorities.</a:t>
          </a:r>
          <a:endParaRPr lang="en-GB" sz="1400" kern="1200" dirty="0"/>
        </a:p>
      </dsp:txBody>
      <dsp:txXfrm>
        <a:off x="6788605" y="76512"/>
        <a:ext cx="1528594" cy="1247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C7E63-1557-C28E-9833-D80789931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Mid-Module Assignment</a:t>
            </a:r>
            <a:br>
              <a:rPr lang="en-GB" sz="5400" dirty="0"/>
            </a:br>
            <a:r>
              <a:rPr lang="pt-BR" sz="5400" dirty="0"/>
              <a:t>R v. Vachon-Desjardins, 2022 ONCJ 43</a:t>
            </a:r>
            <a:endParaRPr lang="en-GB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5DF8B-4E10-1680-FF59-F3D2AEE43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University of Essex</a:t>
            </a:r>
            <a:br>
              <a:rPr lang="en-GB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GB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Principles of Digital Forensics and Cyber Law August 2022</a:t>
            </a:r>
          </a:p>
          <a:p>
            <a:r>
              <a:rPr lang="en-GB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Ying Chan</a:t>
            </a:r>
          </a:p>
        </p:txBody>
      </p:sp>
    </p:spTree>
    <p:extLst>
      <p:ext uri="{BB962C8B-B14F-4D97-AF65-F5344CB8AC3E}">
        <p14:creationId xmlns:p14="http://schemas.microsoft.com/office/powerpoint/2010/main" val="211998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6E969-0445-A5B9-4855-07FD1CB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Continued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272491-6F75-0EC5-3A32-01BCA85E8A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State of Ransomware 2022 report (Sophos, 2022)</a:t>
            </a:r>
          </a:p>
          <a:p>
            <a:r>
              <a:rPr lang="en-GB" dirty="0"/>
              <a:t>The Average Ransom Payments By Country, Canada is ranked 26 in the 31 countries.</a:t>
            </a:r>
          </a:p>
          <a:p>
            <a:r>
              <a:rPr lang="en-GB" dirty="0"/>
              <a:t>The Average Cost to Organization to Rectify the Attack has been decreased US$1.27 Million (-66%) in 2021.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0004C1-8763-6E0C-2B23-A339A963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98" y="4517636"/>
            <a:ext cx="4391025" cy="1571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0F2EF57-32A5-4872-57B3-4B336E00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82" y="1066413"/>
            <a:ext cx="5553742" cy="32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2AF7769-54AD-A8EE-1721-907FBFE7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Continued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BBFB38-1DEF-04AD-7102-3B9C7CDF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3485"/>
            <a:ext cx="8946541" cy="84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Canada’s cyber security legislation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02944A2-677B-A21F-7024-BDBC6ECD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85" y="2052820"/>
            <a:ext cx="8717956" cy="32416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B3863B-2ECE-B2E8-B9B4-B45F9E219216}"/>
              </a:ext>
            </a:extLst>
          </p:cNvPr>
          <p:cNvSpPr txBox="1"/>
          <p:nvPr/>
        </p:nvSpPr>
        <p:spPr>
          <a:xfrm>
            <a:off x="7107400" y="5340198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(Government of Canada, 2022)</a:t>
            </a:r>
          </a:p>
        </p:txBody>
      </p:sp>
    </p:spTree>
    <p:extLst>
      <p:ext uri="{BB962C8B-B14F-4D97-AF65-F5344CB8AC3E}">
        <p14:creationId xmlns:p14="http://schemas.microsoft.com/office/powerpoint/2010/main" val="29025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E480D-9AD1-BF41-C763-3FA5ECAF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BB280-7EEB-853D-8A80-9940F84E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92" y="1329080"/>
            <a:ext cx="9580815" cy="4871103"/>
          </a:xfrm>
        </p:spPr>
        <p:txBody>
          <a:bodyPr>
            <a:normAutofit fontScale="55000" lnSpcReduction="20000"/>
          </a:bodyPr>
          <a:lstStyle/>
          <a:p>
            <a:r>
              <a:rPr lang="en-GB" dirty="0" err="1"/>
              <a:t>Cryptonews</a:t>
            </a:r>
            <a:r>
              <a:rPr lang="en-GB" dirty="0"/>
              <a:t>. (2022) Countries Where Bitcoin Is Banned or Legal In 2022. Guides. Available from: https://cryptonews.com/guides/countries-in-which-bitcoin-is-banned-or-legal.htm [Accessed 17 Sep 2022].</a:t>
            </a:r>
          </a:p>
          <a:p>
            <a:r>
              <a:rPr lang="en-GB" dirty="0"/>
              <a:t>Department of Justice Canada. (September 1, 2021) Where our legal system comes from. About Canada's System of Justice. Available from: https://www.justice.gc.ca/eng/csj-sjc/just/03.html [Accessed 17 Sep 2022].</a:t>
            </a:r>
          </a:p>
          <a:p>
            <a:r>
              <a:rPr lang="en-GB" dirty="0"/>
              <a:t>Government of Canada. (June 14, 2022) Government introduces new legislation to protect Canada's cyber security. Public Safety Canada. Available from: https://www.canada.ca/en/public-safety-canada/news/2022/06/government-introduces-new-legislation-to-protect-canadas-cyber-security0.html [Accessed 17 Sep 2022].</a:t>
            </a:r>
          </a:p>
          <a:p>
            <a:r>
              <a:rPr lang="en-GB" dirty="0"/>
              <a:t>Howard, S. (November 5, 2021) Sixty-seven per cent of Canadian firms surveyed were hit by ransomware in last 12 months. Security. Available from: https://www.itworldcanada.com/article/sixty-seven-per-cent-of-canadian-firms-surveyed-were-hit-by-ransomware-in-last-12-months/464245 [Accessed 17 Sep 2022].</a:t>
            </a:r>
          </a:p>
          <a:p>
            <a:r>
              <a:rPr lang="en-GB" dirty="0"/>
              <a:t>Justice Paul, G. (February 1, 2022) R. v. Vachon-Desjardins, 2022 ONCJ 43. Brampton 3111 998 22 237. Available from: https://www.canlii.org/en/on/oncj/doc/2022/2022oncj43/2022oncj43.html [Accessed 17 Sep 2022].</a:t>
            </a:r>
          </a:p>
          <a:p>
            <a:r>
              <a:rPr lang="en-GB" dirty="0"/>
              <a:t>Lawrence, S. et al. (December 2021) Canadian Enterprise Communications 2021 Survey Results. IDC Survey - Doc # CA47056621. Available from: https://www.idc.com/getdoc.jsp?containerId=CA47056621&amp;pageType=PRINTFRIENDLY [Accessed 17 Sep 2022].</a:t>
            </a:r>
          </a:p>
          <a:p>
            <a:r>
              <a:rPr lang="en-GB" dirty="0"/>
              <a:t>Martin, B. (May 2, 2022) Ransomware Study 2022: attacks are up, ransom payments are increasing. Security. Available from: https://www.ghacks.net/2022/05/02/ransomware-study-2022-attacks-are-up-ransom-payments-are-increasing/ [Accessed 17 Sep 2022].</a:t>
            </a:r>
          </a:p>
          <a:p>
            <a:r>
              <a:rPr lang="en-GB" dirty="0"/>
              <a:t>McAfee. (August 3, 2020) Take a "</a:t>
            </a:r>
            <a:r>
              <a:rPr lang="en-GB" dirty="0" err="1"/>
              <a:t>NetWalk</a:t>
            </a:r>
            <a:r>
              <a:rPr lang="en-GB" dirty="0"/>
              <a:t>" on the Wild Side. McAfee Labs. Available from: https://www.mcafee.com/blogs/other-blogs/mcafee-labs/take-a-netwalk-on-the-wild-side/ [Accessed 17 Sep 2022].</a:t>
            </a:r>
          </a:p>
          <a:p>
            <a:r>
              <a:rPr lang="en-GB" dirty="0"/>
              <a:t>Sophos. (April 2022) The State of Ransomware 2022. Whitepaper. Available from: https://assets.sophos.com/X24WTUEQ/at/4zpw59pnkpxxnhfhgj9bxgj9/sophos-state-of-ransomware-2022-wp.pdf [Accessed 17 Sep 2022].</a:t>
            </a:r>
          </a:p>
          <a:p>
            <a:r>
              <a:rPr lang="en-GB" dirty="0"/>
              <a:t>UNODC. (2022) R v. Vachon-Desjardins, 2022 ONCJ 43. Case Law Database. Available from: https://sherloc.unodc.org/cld//case-law-doc/cybercrimecrimetype/can/2022/r_v._vachon-desjardins_2022_oncj_43.html [Accessed 17 Sep 2022].</a:t>
            </a:r>
          </a:p>
        </p:txBody>
      </p:sp>
    </p:spTree>
    <p:extLst>
      <p:ext uri="{BB962C8B-B14F-4D97-AF65-F5344CB8AC3E}">
        <p14:creationId xmlns:p14="http://schemas.microsoft.com/office/powerpoint/2010/main" val="273734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CCA08-A630-3E80-99CE-A9605BF3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73" y="239073"/>
            <a:ext cx="9404723" cy="1400530"/>
          </a:xfrm>
        </p:spPr>
        <p:txBody>
          <a:bodyPr/>
          <a:lstStyle/>
          <a:p>
            <a:r>
              <a:rPr lang="pt-BR" sz="4400" dirty="0"/>
              <a:t>R v. Vachon-Desjardins, 2022 ONCJ 43 Summary</a:t>
            </a:r>
            <a:endParaRPr lang="en-GB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97CDDF-D74B-0948-4AB0-AB1717B95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068" y="1853248"/>
            <a:ext cx="7267864" cy="4241523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1CCC0BB-28E0-9802-15D3-ABB3C84B00BF}"/>
              </a:ext>
            </a:extLst>
          </p:cNvPr>
          <p:cNvSpPr txBox="1"/>
          <p:nvPr/>
        </p:nvSpPr>
        <p:spPr>
          <a:xfrm>
            <a:off x="9729932" y="572543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(UNODC, 2022)</a:t>
            </a:r>
          </a:p>
        </p:txBody>
      </p:sp>
    </p:spTree>
    <p:extLst>
      <p:ext uri="{BB962C8B-B14F-4D97-AF65-F5344CB8AC3E}">
        <p14:creationId xmlns:p14="http://schemas.microsoft.com/office/powerpoint/2010/main" val="94522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89384-E9D8-7AE9-BE26-CE632E1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The country chosen and the reason it was chosen.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F8FB1-A208-BFD5-3A0A-BB9329EC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76" y="2796611"/>
            <a:ext cx="8946541" cy="3060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Canada’s case (UNODC, 2022)</a:t>
            </a:r>
          </a:p>
          <a:p>
            <a:r>
              <a:rPr lang="en-GB" dirty="0"/>
              <a:t>The case was ended recently in 2022 providing the updated cybercrime methodology and technology.</a:t>
            </a:r>
          </a:p>
          <a:p>
            <a:r>
              <a:rPr lang="en-GB" dirty="0"/>
              <a:t>This is possibly the first ransomware case on this large scale in Canada.</a:t>
            </a:r>
          </a:p>
          <a:p>
            <a:pPr marL="0" indent="0">
              <a:buNone/>
            </a:pPr>
            <a:r>
              <a:rPr lang="en-GB" dirty="0"/>
              <a:t>Canada’s legal system (Department of Justice Canada, 2021)</a:t>
            </a:r>
          </a:p>
          <a:p>
            <a:r>
              <a:rPr lang="en-GB" dirty="0"/>
              <a:t>Based on a combination of common law and civil law.</a:t>
            </a:r>
          </a:p>
          <a:p>
            <a:r>
              <a:rPr lang="en-GB" dirty="0"/>
              <a:t>The criminal code is also considered a code, and it is used throughout Canada.</a:t>
            </a:r>
          </a:p>
        </p:txBody>
      </p:sp>
      <p:pic>
        <p:nvPicPr>
          <p:cNvPr id="1030" name="Picture 6" descr="加拿大- 维基百科，自由的百科全书">
            <a:extLst>
              <a:ext uri="{FF2B5EF4-FFF2-40B4-BE49-F238E27FC236}">
                <a16:creationId xmlns:a16="http://schemas.microsoft.com/office/drawing/2014/main" id="{B4B7CD43-3137-0046-4D60-393D2F68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54" y="167524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3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E4FF-5EBD-F220-3E9C-5FD68157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2. The cybercrime chosen, as well as the reason it was chosen and the context (a small comparison with another country could be added).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62434-E674-E0DF-EBFD-5166860F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Ransomware</a:t>
            </a:r>
          </a:p>
          <a:p>
            <a:pPr lvl="1"/>
            <a:r>
              <a:rPr lang="en-GB" dirty="0"/>
              <a:t>Cross-Cutting country (Bulgaria, Canada and USA)</a:t>
            </a:r>
          </a:p>
          <a:p>
            <a:pPr lvl="1"/>
            <a:r>
              <a:rPr lang="en-GB" dirty="0"/>
              <a:t>Cryptocurrency </a:t>
            </a:r>
          </a:p>
          <a:p>
            <a:pPr lvl="2"/>
            <a:r>
              <a:rPr lang="en-GB" dirty="0"/>
              <a:t>It is perfectly legal in Canada and United States of America</a:t>
            </a:r>
          </a:p>
          <a:p>
            <a:pPr lvl="2"/>
            <a:r>
              <a:rPr lang="en-GB" dirty="0"/>
              <a:t>9 countries where Bitcoin is banned (i.e. Nepal), 8 countries where use of Bitcoin is legally restricted (i.e. China) (</a:t>
            </a:r>
            <a:r>
              <a:rPr lang="en-GB" dirty="0" err="1"/>
              <a:t>Cryptonews</a:t>
            </a:r>
            <a:r>
              <a:rPr lang="en-GB" dirty="0"/>
              <a:t>, 2022)</a:t>
            </a:r>
          </a:p>
          <a:p>
            <a:r>
              <a:rPr lang="en-GB" dirty="0"/>
              <a:t>Participation in activities of criminal group (</a:t>
            </a:r>
            <a:r>
              <a:rPr lang="en-GB" dirty="0" err="1"/>
              <a:t>NetWalker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Ransomware-as-a-service (RaaS)</a:t>
            </a:r>
          </a:p>
          <a:p>
            <a:pPr lvl="1"/>
            <a:r>
              <a:rPr lang="en-GB" dirty="0"/>
              <a:t>Criminal group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6579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5AC4E-B28E-2AB3-6845-45CF3D41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3. A description and explanation of the chosen cybercrime (type, nature).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42B2F-2992-BD80-3C6A-AD80E4A5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Ransomware (type of malicious software, or malware)</a:t>
            </a:r>
          </a:p>
          <a:p>
            <a:pPr lvl="1"/>
            <a:r>
              <a:rPr lang="en-GB" dirty="0"/>
              <a:t>Phishing</a:t>
            </a:r>
          </a:p>
          <a:p>
            <a:pPr lvl="1"/>
            <a:r>
              <a:rPr lang="en-GB" dirty="0"/>
              <a:t>Exploiting</a:t>
            </a:r>
          </a:p>
          <a:p>
            <a:pPr lvl="1"/>
            <a:r>
              <a:rPr lang="en-GB" dirty="0"/>
              <a:t>Compromising accounts</a:t>
            </a:r>
          </a:p>
          <a:p>
            <a:r>
              <a:rPr lang="en-GB" dirty="0"/>
              <a:t>Extortion</a:t>
            </a:r>
          </a:p>
          <a:p>
            <a:pPr lvl="1"/>
            <a:r>
              <a:rPr lang="en-GB" dirty="0"/>
              <a:t>Nature of ransomware</a:t>
            </a:r>
          </a:p>
          <a:p>
            <a:pPr lvl="1"/>
            <a:r>
              <a:rPr lang="en-GB" dirty="0"/>
              <a:t>Cryptocurrency (i.e. Bitcoin) highly used by ransomware as it is hard to trace back</a:t>
            </a:r>
          </a:p>
          <a:p>
            <a:pPr lvl="1"/>
            <a:r>
              <a:rPr lang="en-GB" dirty="0"/>
              <a:t>Targeted emergency services, public services, and commercial institutions</a:t>
            </a:r>
          </a:p>
          <a:p>
            <a:r>
              <a:rPr lang="en-GB" dirty="0"/>
              <a:t>Participation in activities of criminal group (</a:t>
            </a:r>
            <a:r>
              <a:rPr lang="en-GB" dirty="0" err="1"/>
              <a:t>NetWalker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Well organized and systematic</a:t>
            </a:r>
          </a:p>
          <a:p>
            <a:pPr lvl="1"/>
            <a:r>
              <a:rPr lang="en-GB" dirty="0"/>
              <a:t>Group member (hired between 10-15 unknown individuals and teaching them the methods)</a:t>
            </a:r>
          </a:p>
        </p:txBody>
      </p:sp>
    </p:spTree>
    <p:extLst>
      <p:ext uri="{BB962C8B-B14F-4D97-AF65-F5344CB8AC3E}">
        <p14:creationId xmlns:p14="http://schemas.microsoft.com/office/powerpoint/2010/main" val="34312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C9B9-5D13-A859-1F29-2509AF7A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4. An analysis of the ways the chosen country has dealt with the chosen cybercrime - on a national and international level, legislation and other tools utilised.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38FDB-36E8-362C-73B0-2649C1D2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74" y="1850669"/>
            <a:ext cx="5636471" cy="4195481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 August 2020, the RCMP received information from the American FBI in relation to a </a:t>
            </a:r>
            <a:r>
              <a:rPr lang="en-GB" sz="1800" dirty="0" err="1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NetWalker</a:t>
            </a:r>
            <a:r>
              <a:rPr lang="en-GB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ransomware affiliate operating in Gatineau Quebec.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However, the defendant had outstanding drug trafficking charges in Quebec, the RCMP applied for various court authorizations to further their investigation into the suspected activities of the defendant. (Paul, 2022)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u="sng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Criminal Code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 430(5) - </a:t>
            </a:r>
            <a:r>
              <a:rPr lang="en-GB" sz="18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 R. v. Geller, [2003] O.J. No. 357 “hacking” after obtaining 400 credit card numbers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b="1" u="sng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18 U.S. Code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18 U.S. Code § 1030 - Fraud and related activity in connection with computers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18 U.S. Code § 873 - Blackmail and extortion laws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0E77EC-06D0-D00B-6081-649633746C1D}"/>
              </a:ext>
            </a:extLst>
          </p:cNvPr>
          <p:cNvSpPr txBox="1"/>
          <p:nvPr/>
        </p:nvSpPr>
        <p:spPr>
          <a:xfrm>
            <a:off x="6569695" y="1638553"/>
            <a:ext cx="4976194" cy="40682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Legislation / Statute / Code: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 430(5) of the Criminal Code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defendant was charged under s. 430(5)(a) of the Criminal Code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Charge details: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Mischief in relation to computer data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Legislation / Statute / Code: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 342.1 of the Criminal Code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defendant was charged under s. 342.1(1)(a) of the Criminal Code.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Charge details: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Unauthorized use of computer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Legislation / Statute / Code: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 346(1.1) of the Criminal Code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defendant was charged under s. 346(1.1)(b) of the Criminal Code.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Charge details: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Extortion (two counts)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Legislation / Statute / Code: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 467.11 of the Criminal Code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Charge details: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Participation in activities of criminal organization</a:t>
            </a:r>
            <a:endParaRPr lang="en-GB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050F44-E328-0114-A24E-45D1BCC8CAB2}"/>
              </a:ext>
            </a:extLst>
          </p:cNvPr>
          <p:cNvSpPr txBox="1"/>
          <p:nvPr/>
        </p:nvSpPr>
        <p:spPr>
          <a:xfrm>
            <a:off x="10050834" y="5706846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(UNODC, 2022)</a:t>
            </a:r>
          </a:p>
        </p:txBody>
      </p:sp>
    </p:spTree>
    <p:extLst>
      <p:ext uri="{BB962C8B-B14F-4D97-AF65-F5344CB8AC3E}">
        <p14:creationId xmlns:p14="http://schemas.microsoft.com/office/powerpoint/2010/main" val="21211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FFFE1-3B4A-E2DA-80C6-84A6992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5. If available, identify the costs of this crime, and the extent of this affecting effective investigation.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9EB805-C7E1-5485-674D-44B521248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887289" cy="4195762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/>
              <a:t>Costs</a:t>
            </a:r>
            <a:endParaRPr lang="en-GB" dirty="0"/>
          </a:p>
          <a:p>
            <a:pPr lvl="1"/>
            <a:r>
              <a:rPr lang="en-GB" dirty="0"/>
              <a:t>Phishing – Email server</a:t>
            </a:r>
          </a:p>
          <a:p>
            <a:pPr lvl="1"/>
            <a:r>
              <a:rPr lang="en-GB" dirty="0"/>
              <a:t>Exploit – The target hardware or software cost</a:t>
            </a:r>
          </a:p>
          <a:p>
            <a:pPr lvl="1"/>
            <a:r>
              <a:rPr lang="en-GB" dirty="0"/>
              <a:t>Compromised accounts – Cost of social engineering</a:t>
            </a:r>
          </a:p>
          <a:p>
            <a:pPr lvl="1"/>
            <a:r>
              <a:rPr lang="en-GB" dirty="0"/>
              <a:t>RaaS – Hosting servers</a:t>
            </a:r>
          </a:p>
          <a:p>
            <a:pPr lvl="1"/>
            <a:r>
              <a:rPr lang="en-GB" dirty="0"/>
              <a:t>Hiring member – Share payment</a:t>
            </a:r>
          </a:p>
          <a:p>
            <a:pPr lvl="1"/>
            <a:r>
              <a:rPr lang="en-GB" dirty="0"/>
              <a:t>Development - incalculable</a:t>
            </a:r>
          </a:p>
          <a:p>
            <a:r>
              <a:rPr lang="en-GB" sz="1800" dirty="0"/>
              <a:t>Affecting investigation</a:t>
            </a:r>
            <a:endParaRPr lang="en-GB" dirty="0"/>
          </a:p>
          <a:p>
            <a:pPr lvl="1"/>
            <a:r>
              <a:rPr lang="en-GB" dirty="0"/>
              <a:t>Data encrypted</a:t>
            </a:r>
          </a:p>
          <a:p>
            <a:pPr lvl="1"/>
            <a:r>
              <a:rPr lang="en-GB" dirty="0"/>
              <a:t>Routing of the attack source</a:t>
            </a:r>
          </a:p>
          <a:p>
            <a:pPr lvl="1"/>
            <a:r>
              <a:rPr lang="en-GB" dirty="0"/>
              <a:t>Victim’s account owner</a:t>
            </a:r>
          </a:p>
          <a:p>
            <a:pPr lvl="1"/>
            <a:r>
              <a:rPr lang="en-GB" dirty="0"/>
              <a:t>Not required expert hackers</a:t>
            </a:r>
          </a:p>
          <a:p>
            <a:pPr lvl="1"/>
            <a:r>
              <a:rPr lang="en-GB" dirty="0"/>
              <a:t>Rapidly spread the ransomware far and wide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5955A8-5F83-AF14-6A41-B3C0C0455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01" y="1550254"/>
            <a:ext cx="3746640" cy="45070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41DE3B8-F576-2F61-BD5F-CD10E4801C18}"/>
              </a:ext>
            </a:extLst>
          </p:cNvPr>
          <p:cNvSpPr txBox="1"/>
          <p:nvPr/>
        </p:nvSpPr>
        <p:spPr>
          <a:xfrm>
            <a:off x="9948041" y="575433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(McAfee, 2020)</a:t>
            </a:r>
          </a:p>
        </p:txBody>
      </p:sp>
    </p:spTree>
    <p:extLst>
      <p:ext uri="{BB962C8B-B14F-4D97-AF65-F5344CB8AC3E}">
        <p14:creationId xmlns:p14="http://schemas.microsoft.com/office/powerpoint/2010/main" val="330095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0AABA-ED60-1BA4-47EA-F425D0F7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6. If available, identify issues concerning crime investigation; focus on the gathering of evidence.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C0EEF-6A74-5CD1-2E38-58379CFA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29000"/>
            <a:ext cx="8946541" cy="2819399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January 2021, the police searched the Defendant’s home and bank accounts. </a:t>
            </a:r>
            <a:r>
              <a:rPr lang="en-GB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warrants and general warrants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to seize cryptocurrency resulted in many devices seized with approximately 20TB of data contained therein. If printed, would fill an entire hockey arena.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During an application to </a:t>
            </a:r>
            <a:r>
              <a:rPr lang="en-GB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the detention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of items seized, in the absence of any charges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Defendant even improved upon the ransom messages and convinced the creator of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NetWalker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to use “mixing services” to </a:t>
            </a:r>
            <a:r>
              <a:rPr lang="en-GB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disguise funds paid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for ransoms in Bitcoin.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Defendant’s decision to cooperate with Canadian authorities, the police would not have charged the Defendant for several years while they sifted through the </a:t>
            </a:r>
            <a:r>
              <a:rPr lang="en-GB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mountain of data to identify victims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and searched for </a:t>
            </a:r>
            <a:r>
              <a:rPr lang="en-GB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to mount a successful prosecution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400" dirty="0"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(Paul, 2022)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65B9C34-4783-B0E5-B03E-DF9010071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30114"/>
              </p:ext>
            </p:extLst>
          </p:nvPr>
        </p:nvGraphicFramePr>
        <p:xfrm>
          <a:off x="1396739" y="1853248"/>
          <a:ext cx="8359686" cy="140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77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C4212-1CCC-0AEE-A902-FC9053A1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300" dirty="0"/>
              <a:t>7. A critical examination of public and social perception generally and in your chosen country. You can draw evidence from the ‘reader comments’ section in online news reels.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88489-2A7E-DD65-F728-3E33C1B5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Canadian Enterprise Communications 2021 survey (Lawrence, S. et al., 2021)</a:t>
            </a:r>
          </a:p>
          <a:p>
            <a:r>
              <a:rPr lang="en-GB" dirty="0"/>
              <a:t>67% of the 460 firms questioned reported that they had been victimized by ransomware in 2021.</a:t>
            </a:r>
          </a:p>
          <a:p>
            <a:r>
              <a:rPr lang="en-GB" dirty="0"/>
              <a:t>On paying a ransom, 44% of respondents admitted that their company has done so.</a:t>
            </a:r>
          </a:p>
          <a:p>
            <a:r>
              <a:rPr lang="en-GB" dirty="0"/>
              <a:t>In contrast, slightly under half of those that paid stated access to their encrypted data was only partially recovered, while 42% said that their business was able to fully restore its data using the </a:t>
            </a:r>
            <a:r>
              <a:rPr lang="en-GB" dirty="0" err="1"/>
              <a:t>decryptor</a:t>
            </a:r>
            <a:r>
              <a:rPr lang="en-GB" dirty="0"/>
              <a:t> offered. (Howard, 2021)</a:t>
            </a:r>
          </a:p>
        </p:txBody>
      </p:sp>
    </p:spTree>
    <p:extLst>
      <p:ext uri="{BB962C8B-B14F-4D97-AF65-F5344CB8AC3E}">
        <p14:creationId xmlns:p14="http://schemas.microsoft.com/office/powerpoint/2010/main" val="207717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1043</TotalTime>
  <Words>1579</Words>
  <Application>Microsoft Office PowerPoint</Application>
  <PresentationFormat>寬螢幕</PresentationFormat>
  <Paragraphs>111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Wingdings 3</vt:lpstr>
      <vt:lpstr>離子</vt:lpstr>
      <vt:lpstr>Mid-Module Assignment R v. Vachon-Desjardins, 2022 ONCJ 43</vt:lpstr>
      <vt:lpstr>R v. Vachon-Desjardins, 2022 ONCJ 43 Summary</vt:lpstr>
      <vt:lpstr>1. The country chosen and the reason it was chosen.</vt:lpstr>
      <vt:lpstr>2. The cybercrime chosen, as well as the reason it was chosen and the context (a small comparison with another country could be added). </vt:lpstr>
      <vt:lpstr>3. A description and explanation of the chosen cybercrime (type, nature). </vt:lpstr>
      <vt:lpstr>4. An analysis of the ways the chosen country has dealt with the chosen cybercrime - on a national and international level, legislation and other tools utilised. </vt:lpstr>
      <vt:lpstr>5. If available, identify the costs of this crime, and the extent of this affecting effective investigation.</vt:lpstr>
      <vt:lpstr>6. If available, identify issues concerning crime investigation; focus on the gathering of evidence. </vt:lpstr>
      <vt:lpstr>7. A critical examination of public and social perception generally and in your chosen country. You can draw evidence from the ‘reader comments’ section in online news reels.</vt:lpstr>
      <vt:lpstr>7. Continued</vt:lpstr>
      <vt:lpstr>7. Continued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Mid-Module Assignment R v. Vachon-Desjardins, 2022 ONCJ 43</dc:title>
  <dc:creator>Yeke Chan</dc:creator>
  <cp:lastModifiedBy>Yeke Chan</cp:lastModifiedBy>
  <cp:revision>71</cp:revision>
  <dcterms:created xsi:type="dcterms:W3CDTF">2022-09-15T07:53:10Z</dcterms:created>
  <dcterms:modified xsi:type="dcterms:W3CDTF">2022-09-19T20:28:16Z</dcterms:modified>
</cp:coreProperties>
</file>