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1" r:id="rId1"/>
  </p:sldMasterIdLst>
  <p:notesMasterIdLst>
    <p:notesMasterId r:id="rId19"/>
  </p:notesMasterIdLst>
  <p:sldIdLst>
    <p:sldId id="256" r:id="rId2"/>
    <p:sldId id="257" r:id="rId3"/>
    <p:sldId id="259" r:id="rId4"/>
    <p:sldId id="260" r:id="rId5"/>
    <p:sldId id="274" r:id="rId6"/>
    <p:sldId id="261" r:id="rId7"/>
    <p:sldId id="262" r:id="rId8"/>
    <p:sldId id="270" r:id="rId9"/>
    <p:sldId id="269" r:id="rId10"/>
    <p:sldId id="263" r:id="rId11"/>
    <p:sldId id="271" r:id="rId12"/>
    <p:sldId id="272" r:id="rId13"/>
    <p:sldId id="273" r:id="rId14"/>
    <p:sldId id="265" r:id="rId15"/>
    <p:sldId id="266" r:id="rId16"/>
    <p:sldId id="268"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4" autoAdjust="0"/>
    <p:restoredTop sz="88076" autoAdjust="0"/>
  </p:normalViewPr>
  <p:slideViewPr>
    <p:cSldViewPr snapToGrid="0">
      <p:cViewPr varScale="1">
        <p:scale>
          <a:sx n="105" d="100"/>
          <a:sy n="105" d="100"/>
        </p:scale>
        <p:origin x="528" y="102"/>
      </p:cViewPr>
      <p:guideLst/>
    </p:cSldViewPr>
  </p:slideViewPr>
  <p:outlineViewPr>
    <p:cViewPr>
      <p:scale>
        <a:sx n="33" d="100"/>
        <a:sy n="33" d="100"/>
      </p:scale>
      <p:origin x="0" y="-923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5A028E-EF1C-417D-9CB5-C2EA6EED8AC0}" type="doc">
      <dgm:prSet loTypeId="urn:microsoft.com/office/officeart/2005/8/layout/chevron1" loCatId="process" qsTypeId="urn:microsoft.com/office/officeart/2005/8/quickstyle/simple1" qsCatId="simple" csTypeId="urn:microsoft.com/office/officeart/2005/8/colors/accent1_2" csCatId="accent1" phldr="1"/>
      <dgm:spPr/>
    </dgm:pt>
    <dgm:pt modelId="{8F6E93F5-1577-4A68-9B24-C4EB1C0B714D}">
      <dgm:prSet phldrT="[文字]"/>
      <dgm:spPr/>
      <dgm:t>
        <a:bodyPr/>
        <a:lstStyle/>
        <a:p>
          <a:r>
            <a:rPr lang="en-GB" dirty="0">
              <a:solidFill>
                <a:schemeClr val="bg1"/>
              </a:solidFill>
            </a:rPr>
            <a:t>Agree</a:t>
          </a:r>
        </a:p>
      </dgm:t>
    </dgm:pt>
    <dgm:pt modelId="{89B16581-7C99-4B81-8271-D437DE9E15C5}" type="parTrans" cxnId="{EC229537-6797-4BB2-BF74-01BBDFD06E34}">
      <dgm:prSet/>
      <dgm:spPr/>
      <dgm:t>
        <a:bodyPr/>
        <a:lstStyle/>
        <a:p>
          <a:endParaRPr lang="en-GB">
            <a:solidFill>
              <a:schemeClr val="bg1"/>
            </a:solidFill>
          </a:endParaRPr>
        </a:p>
      </dgm:t>
    </dgm:pt>
    <dgm:pt modelId="{E15A893E-6691-40F9-ACAF-79586143299B}" type="sibTrans" cxnId="{EC229537-6797-4BB2-BF74-01BBDFD06E34}">
      <dgm:prSet/>
      <dgm:spPr/>
      <dgm:t>
        <a:bodyPr/>
        <a:lstStyle/>
        <a:p>
          <a:endParaRPr lang="en-GB">
            <a:solidFill>
              <a:schemeClr val="bg1"/>
            </a:solidFill>
          </a:endParaRPr>
        </a:p>
      </dgm:t>
    </dgm:pt>
    <dgm:pt modelId="{FA43FB1B-CF9B-4CE4-8FF5-4CDD7963447B}">
      <dgm:prSet phldrT="[文字]"/>
      <dgm:spPr/>
      <dgm:t>
        <a:bodyPr/>
        <a:lstStyle/>
        <a:p>
          <a:r>
            <a:rPr lang="en-GB" dirty="0">
              <a:solidFill>
                <a:schemeClr val="bg1"/>
              </a:solidFill>
            </a:rPr>
            <a:t>Strongly disagree</a:t>
          </a:r>
        </a:p>
      </dgm:t>
    </dgm:pt>
    <dgm:pt modelId="{691E736D-A52A-43DA-8B30-FEA2E237AE16}" type="parTrans" cxnId="{615124AE-0B10-4968-A7DB-A6358D754223}">
      <dgm:prSet/>
      <dgm:spPr/>
      <dgm:t>
        <a:bodyPr/>
        <a:lstStyle/>
        <a:p>
          <a:endParaRPr lang="en-GB">
            <a:solidFill>
              <a:schemeClr val="bg1"/>
            </a:solidFill>
          </a:endParaRPr>
        </a:p>
      </dgm:t>
    </dgm:pt>
    <dgm:pt modelId="{561005A0-9A2F-43DF-ADE7-74DA7F892D1C}" type="sibTrans" cxnId="{615124AE-0B10-4968-A7DB-A6358D754223}">
      <dgm:prSet/>
      <dgm:spPr/>
      <dgm:t>
        <a:bodyPr/>
        <a:lstStyle/>
        <a:p>
          <a:endParaRPr lang="en-GB">
            <a:solidFill>
              <a:schemeClr val="bg1"/>
            </a:solidFill>
          </a:endParaRPr>
        </a:p>
      </dgm:t>
    </dgm:pt>
    <dgm:pt modelId="{91F69842-3F33-4B61-8463-FF76952C577F}">
      <dgm:prSet phldrT="[文字]"/>
      <dgm:spPr/>
      <dgm:t>
        <a:bodyPr/>
        <a:lstStyle/>
        <a:p>
          <a:r>
            <a:rPr lang="en-GB" dirty="0">
              <a:solidFill>
                <a:schemeClr val="bg1"/>
              </a:solidFill>
            </a:rPr>
            <a:t>Disagree</a:t>
          </a:r>
        </a:p>
      </dgm:t>
    </dgm:pt>
    <dgm:pt modelId="{92968D00-2A6C-4250-84C5-7EE2BB90D624}" type="parTrans" cxnId="{A0667F84-F995-4DF9-BD4D-20DAF46A6101}">
      <dgm:prSet/>
      <dgm:spPr/>
      <dgm:t>
        <a:bodyPr/>
        <a:lstStyle/>
        <a:p>
          <a:endParaRPr lang="en-GB">
            <a:solidFill>
              <a:schemeClr val="bg1"/>
            </a:solidFill>
          </a:endParaRPr>
        </a:p>
      </dgm:t>
    </dgm:pt>
    <dgm:pt modelId="{4798DF68-C659-4CD9-B7F5-FBAA930983AA}" type="sibTrans" cxnId="{A0667F84-F995-4DF9-BD4D-20DAF46A6101}">
      <dgm:prSet/>
      <dgm:spPr/>
      <dgm:t>
        <a:bodyPr/>
        <a:lstStyle/>
        <a:p>
          <a:endParaRPr lang="en-GB">
            <a:solidFill>
              <a:schemeClr val="bg1"/>
            </a:solidFill>
          </a:endParaRPr>
        </a:p>
      </dgm:t>
    </dgm:pt>
    <dgm:pt modelId="{73A5A469-2F35-4E85-ACF3-6AB39C74F9B0}">
      <dgm:prSet phldrT="[文字]"/>
      <dgm:spPr/>
      <dgm:t>
        <a:bodyPr/>
        <a:lstStyle/>
        <a:p>
          <a:r>
            <a:rPr lang="en-GB">
              <a:solidFill>
                <a:schemeClr val="bg1"/>
              </a:solidFill>
            </a:rPr>
            <a:t>Strongly agree</a:t>
          </a:r>
          <a:endParaRPr lang="en-GB" dirty="0">
            <a:solidFill>
              <a:schemeClr val="bg1"/>
            </a:solidFill>
          </a:endParaRPr>
        </a:p>
      </dgm:t>
    </dgm:pt>
    <dgm:pt modelId="{B349C128-4772-4DFB-BC4C-4F2042E32E5A}" type="parTrans" cxnId="{BDF87EB2-27A7-4832-9117-559727E924BE}">
      <dgm:prSet/>
      <dgm:spPr/>
      <dgm:t>
        <a:bodyPr/>
        <a:lstStyle/>
        <a:p>
          <a:endParaRPr lang="en-GB">
            <a:solidFill>
              <a:schemeClr val="bg1"/>
            </a:solidFill>
          </a:endParaRPr>
        </a:p>
      </dgm:t>
    </dgm:pt>
    <dgm:pt modelId="{4058A7F5-42FD-43E6-9086-7F080B699E7B}" type="sibTrans" cxnId="{BDF87EB2-27A7-4832-9117-559727E924BE}">
      <dgm:prSet/>
      <dgm:spPr/>
      <dgm:t>
        <a:bodyPr/>
        <a:lstStyle/>
        <a:p>
          <a:endParaRPr lang="en-GB">
            <a:solidFill>
              <a:schemeClr val="bg1"/>
            </a:solidFill>
          </a:endParaRPr>
        </a:p>
      </dgm:t>
    </dgm:pt>
    <dgm:pt modelId="{6DD825B8-28E7-4BE6-A74D-76324C1EB9ED}">
      <dgm:prSet phldrT="[文字]"/>
      <dgm:spPr/>
      <dgm:t>
        <a:bodyPr/>
        <a:lstStyle/>
        <a:p>
          <a:r>
            <a:rPr lang="en-GB">
              <a:solidFill>
                <a:schemeClr val="bg1"/>
              </a:solidFill>
            </a:rPr>
            <a:t>Neutral</a:t>
          </a:r>
          <a:endParaRPr lang="en-GB" dirty="0">
            <a:solidFill>
              <a:schemeClr val="bg1"/>
            </a:solidFill>
          </a:endParaRPr>
        </a:p>
      </dgm:t>
    </dgm:pt>
    <dgm:pt modelId="{60FD70D8-EAA5-4D69-B91B-EA18BD5B5C9C}" type="parTrans" cxnId="{A88988B6-7EB8-484C-87D6-F4522CC94FB7}">
      <dgm:prSet/>
      <dgm:spPr/>
      <dgm:t>
        <a:bodyPr/>
        <a:lstStyle/>
        <a:p>
          <a:endParaRPr lang="en-GB">
            <a:solidFill>
              <a:schemeClr val="bg1"/>
            </a:solidFill>
          </a:endParaRPr>
        </a:p>
      </dgm:t>
    </dgm:pt>
    <dgm:pt modelId="{4BBF4202-3997-47E2-91D9-404675204192}" type="sibTrans" cxnId="{A88988B6-7EB8-484C-87D6-F4522CC94FB7}">
      <dgm:prSet/>
      <dgm:spPr/>
      <dgm:t>
        <a:bodyPr/>
        <a:lstStyle/>
        <a:p>
          <a:endParaRPr lang="en-GB">
            <a:solidFill>
              <a:schemeClr val="bg1"/>
            </a:solidFill>
          </a:endParaRPr>
        </a:p>
      </dgm:t>
    </dgm:pt>
    <dgm:pt modelId="{3C3E9872-8001-414A-A219-D82BA640308B}" type="pres">
      <dgm:prSet presAssocID="{B85A028E-EF1C-417D-9CB5-C2EA6EED8AC0}" presName="Name0" presStyleCnt="0">
        <dgm:presLayoutVars>
          <dgm:dir/>
          <dgm:animLvl val="lvl"/>
          <dgm:resizeHandles val="exact"/>
        </dgm:presLayoutVars>
      </dgm:prSet>
      <dgm:spPr/>
    </dgm:pt>
    <dgm:pt modelId="{04020901-6DEB-4637-B344-AE2BCD861B20}" type="pres">
      <dgm:prSet presAssocID="{FA43FB1B-CF9B-4CE4-8FF5-4CDD7963447B}" presName="parTxOnly" presStyleLbl="node1" presStyleIdx="0" presStyleCnt="5">
        <dgm:presLayoutVars>
          <dgm:chMax val="0"/>
          <dgm:chPref val="0"/>
          <dgm:bulletEnabled val="1"/>
        </dgm:presLayoutVars>
      </dgm:prSet>
      <dgm:spPr/>
    </dgm:pt>
    <dgm:pt modelId="{B8DCBABE-E0D0-4A99-9C8F-8F385DC656D4}" type="pres">
      <dgm:prSet presAssocID="{561005A0-9A2F-43DF-ADE7-74DA7F892D1C}" presName="parTxOnlySpace" presStyleCnt="0"/>
      <dgm:spPr/>
    </dgm:pt>
    <dgm:pt modelId="{EF312914-21A7-4F65-BB19-21ED191680C7}" type="pres">
      <dgm:prSet presAssocID="{91F69842-3F33-4B61-8463-FF76952C577F}" presName="parTxOnly" presStyleLbl="node1" presStyleIdx="1" presStyleCnt="5">
        <dgm:presLayoutVars>
          <dgm:chMax val="0"/>
          <dgm:chPref val="0"/>
          <dgm:bulletEnabled val="1"/>
        </dgm:presLayoutVars>
      </dgm:prSet>
      <dgm:spPr/>
    </dgm:pt>
    <dgm:pt modelId="{73083CBF-9AA3-4194-AE14-2AB384DF6C0B}" type="pres">
      <dgm:prSet presAssocID="{4798DF68-C659-4CD9-B7F5-FBAA930983AA}" presName="parTxOnlySpace" presStyleCnt="0"/>
      <dgm:spPr/>
    </dgm:pt>
    <dgm:pt modelId="{42620EE8-0FAF-4320-8460-D5CB44CE9E39}" type="pres">
      <dgm:prSet presAssocID="{6DD825B8-28E7-4BE6-A74D-76324C1EB9ED}" presName="parTxOnly" presStyleLbl="node1" presStyleIdx="2" presStyleCnt="5">
        <dgm:presLayoutVars>
          <dgm:chMax val="0"/>
          <dgm:chPref val="0"/>
          <dgm:bulletEnabled val="1"/>
        </dgm:presLayoutVars>
      </dgm:prSet>
      <dgm:spPr/>
    </dgm:pt>
    <dgm:pt modelId="{6E83B23F-36F5-4296-B97D-E6C2044EF505}" type="pres">
      <dgm:prSet presAssocID="{4BBF4202-3997-47E2-91D9-404675204192}" presName="parTxOnlySpace" presStyleCnt="0"/>
      <dgm:spPr/>
    </dgm:pt>
    <dgm:pt modelId="{D5D73ED2-4CEA-429E-99DF-3F82CCF09579}" type="pres">
      <dgm:prSet presAssocID="{8F6E93F5-1577-4A68-9B24-C4EB1C0B714D}" presName="parTxOnly" presStyleLbl="node1" presStyleIdx="3" presStyleCnt="5">
        <dgm:presLayoutVars>
          <dgm:chMax val="0"/>
          <dgm:chPref val="0"/>
          <dgm:bulletEnabled val="1"/>
        </dgm:presLayoutVars>
      </dgm:prSet>
      <dgm:spPr/>
    </dgm:pt>
    <dgm:pt modelId="{B6388858-6650-4019-86FC-56B0476DE99D}" type="pres">
      <dgm:prSet presAssocID="{E15A893E-6691-40F9-ACAF-79586143299B}" presName="parTxOnlySpace" presStyleCnt="0"/>
      <dgm:spPr/>
    </dgm:pt>
    <dgm:pt modelId="{9E589F18-9968-40A1-830F-19C9A3FB67A9}" type="pres">
      <dgm:prSet presAssocID="{73A5A469-2F35-4E85-ACF3-6AB39C74F9B0}" presName="parTxOnly" presStyleLbl="node1" presStyleIdx="4" presStyleCnt="5">
        <dgm:presLayoutVars>
          <dgm:chMax val="0"/>
          <dgm:chPref val="0"/>
          <dgm:bulletEnabled val="1"/>
        </dgm:presLayoutVars>
      </dgm:prSet>
      <dgm:spPr/>
    </dgm:pt>
  </dgm:ptLst>
  <dgm:cxnLst>
    <dgm:cxn modelId="{5C7FBB11-AA07-4081-B8F6-DB67CBC5A3DD}" type="presOf" srcId="{73A5A469-2F35-4E85-ACF3-6AB39C74F9B0}" destId="{9E589F18-9968-40A1-830F-19C9A3FB67A9}" srcOrd="0" destOrd="0" presId="urn:microsoft.com/office/officeart/2005/8/layout/chevron1"/>
    <dgm:cxn modelId="{EC229537-6797-4BB2-BF74-01BBDFD06E34}" srcId="{B85A028E-EF1C-417D-9CB5-C2EA6EED8AC0}" destId="{8F6E93F5-1577-4A68-9B24-C4EB1C0B714D}" srcOrd="3" destOrd="0" parTransId="{89B16581-7C99-4B81-8271-D437DE9E15C5}" sibTransId="{E15A893E-6691-40F9-ACAF-79586143299B}"/>
    <dgm:cxn modelId="{B9821944-AF6B-43CB-85AA-24718D11C0C4}" type="presOf" srcId="{6DD825B8-28E7-4BE6-A74D-76324C1EB9ED}" destId="{42620EE8-0FAF-4320-8460-D5CB44CE9E39}" srcOrd="0" destOrd="0" presId="urn:microsoft.com/office/officeart/2005/8/layout/chevron1"/>
    <dgm:cxn modelId="{A0667F84-F995-4DF9-BD4D-20DAF46A6101}" srcId="{B85A028E-EF1C-417D-9CB5-C2EA6EED8AC0}" destId="{91F69842-3F33-4B61-8463-FF76952C577F}" srcOrd="1" destOrd="0" parTransId="{92968D00-2A6C-4250-84C5-7EE2BB90D624}" sibTransId="{4798DF68-C659-4CD9-B7F5-FBAA930983AA}"/>
    <dgm:cxn modelId="{44C2DE9D-A27F-4461-BF4C-992FEB0FB06F}" type="presOf" srcId="{91F69842-3F33-4B61-8463-FF76952C577F}" destId="{EF312914-21A7-4F65-BB19-21ED191680C7}" srcOrd="0" destOrd="0" presId="urn:microsoft.com/office/officeart/2005/8/layout/chevron1"/>
    <dgm:cxn modelId="{D861FFA0-1DB7-4FB1-8592-D659EC564B9A}" type="presOf" srcId="{B85A028E-EF1C-417D-9CB5-C2EA6EED8AC0}" destId="{3C3E9872-8001-414A-A219-D82BA640308B}" srcOrd="0" destOrd="0" presId="urn:microsoft.com/office/officeart/2005/8/layout/chevron1"/>
    <dgm:cxn modelId="{615124AE-0B10-4968-A7DB-A6358D754223}" srcId="{B85A028E-EF1C-417D-9CB5-C2EA6EED8AC0}" destId="{FA43FB1B-CF9B-4CE4-8FF5-4CDD7963447B}" srcOrd="0" destOrd="0" parTransId="{691E736D-A52A-43DA-8B30-FEA2E237AE16}" sibTransId="{561005A0-9A2F-43DF-ADE7-74DA7F892D1C}"/>
    <dgm:cxn modelId="{BDF87EB2-27A7-4832-9117-559727E924BE}" srcId="{B85A028E-EF1C-417D-9CB5-C2EA6EED8AC0}" destId="{73A5A469-2F35-4E85-ACF3-6AB39C74F9B0}" srcOrd="4" destOrd="0" parTransId="{B349C128-4772-4DFB-BC4C-4F2042E32E5A}" sibTransId="{4058A7F5-42FD-43E6-9086-7F080B699E7B}"/>
    <dgm:cxn modelId="{A88988B6-7EB8-484C-87D6-F4522CC94FB7}" srcId="{B85A028E-EF1C-417D-9CB5-C2EA6EED8AC0}" destId="{6DD825B8-28E7-4BE6-A74D-76324C1EB9ED}" srcOrd="2" destOrd="0" parTransId="{60FD70D8-EAA5-4D69-B91B-EA18BD5B5C9C}" sibTransId="{4BBF4202-3997-47E2-91D9-404675204192}"/>
    <dgm:cxn modelId="{8604E5D6-255F-4126-A6D3-4EEFEA1EA767}" type="presOf" srcId="{8F6E93F5-1577-4A68-9B24-C4EB1C0B714D}" destId="{D5D73ED2-4CEA-429E-99DF-3F82CCF09579}" srcOrd="0" destOrd="0" presId="urn:microsoft.com/office/officeart/2005/8/layout/chevron1"/>
    <dgm:cxn modelId="{E8D495E3-EF7E-4DC6-9E46-C88791ACC3E1}" type="presOf" srcId="{FA43FB1B-CF9B-4CE4-8FF5-4CDD7963447B}" destId="{04020901-6DEB-4637-B344-AE2BCD861B20}" srcOrd="0" destOrd="0" presId="urn:microsoft.com/office/officeart/2005/8/layout/chevron1"/>
    <dgm:cxn modelId="{5ECDA8EA-5AFB-4180-B16B-35BB5BA4067D}" type="presParOf" srcId="{3C3E9872-8001-414A-A219-D82BA640308B}" destId="{04020901-6DEB-4637-B344-AE2BCD861B20}" srcOrd="0" destOrd="0" presId="urn:microsoft.com/office/officeart/2005/8/layout/chevron1"/>
    <dgm:cxn modelId="{78277843-42A6-467F-B7DD-2672A931FC16}" type="presParOf" srcId="{3C3E9872-8001-414A-A219-D82BA640308B}" destId="{B8DCBABE-E0D0-4A99-9C8F-8F385DC656D4}" srcOrd="1" destOrd="0" presId="urn:microsoft.com/office/officeart/2005/8/layout/chevron1"/>
    <dgm:cxn modelId="{9FF6BAF1-665F-4E21-8FB1-D5F3F50FEEEF}" type="presParOf" srcId="{3C3E9872-8001-414A-A219-D82BA640308B}" destId="{EF312914-21A7-4F65-BB19-21ED191680C7}" srcOrd="2" destOrd="0" presId="urn:microsoft.com/office/officeart/2005/8/layout/chevron1"/>
    <dgm:cxn modelId="{372CED72-D8D0-4D0A-B9FA-DDF99A45A0B7}" type="presParOf" srcId="{3C3E9872-8001-414A-A219-D82BA640308B}" destId="{73083CBF-9AA3-4194-AE14-2AB384DF6C0B}" srcOrd="3" destOrd="0" presId="urn:microsoft.com/office/officeart/2005/8/layout/chevron1"/>
    <dgm:cxn modelId="{2C1DE13E-6F60-4C68-B9BF-211AB59963C8}" type="presParOf" srcId="{3C3E9872-8001-414A-A219-D82BA640308B}" destId="{42620EE8-0FAF-4320-8460-D5CB44CE9E39}" srcOrd="4" destOrd="0" presId="urn:microsoft.com/office/officeart/2005/8/layout/chevron1"/>
    <dgm:cxn modelId="{B739F72A-E9DF-4C00-9262-31EF83EEC5DF}" type="presParOf" srcId="{3C3E9872-8001-414A-A219-D82BA640308B}" destId="{6E83B23F-36F5-4296-B97D-E6C2044EF505}" srcOrd="5" destOrd="0" presId="urn:microsoft.com/office/officeart/2005/8/layout/chevron1"/>
    <dgm:cxn modelId="{11090621-FF14-4430-A98B-9963F65AE140}" type="presParOf" srcId="{3C3E9872-8001-414A-A219-D82BA640308B}" destId="{D5D73ED2-4CEA-429E-99DF-3F82CCF09579}" srcOrd="6" destOrd="0" presId="urn:microsoft.com/office/officeart/2005/8/layout/chevron1"/>
    <dgm:cxn modelId="{1D3F0A0D-6A73-4D72-BF24-4F84515F6730}" type="presParOf" srcId="{3C3E9872-8001-414A-A219-D82BA640308B}" destId="{B6388858-6650-4019-86FC-56B0476DE99D}" srcOrd="7" destOrd="0" presId="urn:microsoft.com/office/officeart/2005/8/layout/chevron1"/>
    <dgm:cxn modelId="{DD0BCA79-16F5-432A-A87E-A2397FB26D8F}" type="presParOf" srcId="{3C3E9872-8001-414A-A219-D82BA640308B}" destId="{9E589F18-9968-40A1-830F-19C9A3FB67A9}"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4BC874-2A0C-4449-8848-26EB9A9F8A9A}"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GB"/>
        </a:p>
      </dgm:t>
    </dgm:pt>
    <dgm:pt modelId="{B89D0387-1CA5-44FE-8DA1-774FE161CAA5}">
      <dgm:prSet phldrT="[文字]" custT="1"/>
      <dgm:spPr/>
      <dgm:t>
        <a:bodyPr/>
        <a:lstStyle/>
        <a:p>
          <a:r>
            <a:rPr lang="en-GB" sz="1200" b="1" dirty="0">
              <a:solidFill>
                <a:schemeClr val="bg1"/>
              </a:solidFill>
            </a:rPr>
            <a:t>Strategies &amp; Tactics </a:t>
          </a:r>
        </a:p>
      </dgm:t>
    </dgm:pt>
    <dgm:pt modelId="{A6721E5E-A65F-4B44-8FFF-7A4AA7B74392}" type="parTrans" cxnId="{2423C0D4-352C-4B82-A7AD-A45D6FEBF288}">
      <dgm:prSet/>
      <dgm:spPr/>
      <dgm:t>
        <a:bodyPr/>
        <a:lstStyle/>
        <a:p>
          <a:endParaRPr lang="en-GB">
            <a:solidFill>
              <a:schemeClr val="bg1"/>
            </a:solidFill>
          </a:endParaRPr>
        </a:p>
      </dgm:t>
    </dgm:pt>
    <dgm:pt modelId="{484072E8-6B79-4066-8681-C00C4236FDD4}" type="sibTrans" cxnId="{2423C0D4-352C-4B82-A7AD-A45D6FEBF288}">
      <dgm:prSet/>
      <dgm:spPr/>
      <dgm:t>
        <a:bodyPr/>
        <a:lstStyle/>
        <a:p>
          <a:endParaRPr lang="en-GB">
            <a:solidFill>
              <a:schemeClr val="bg1"/>
            </a:solidFill>
          </a:endParaRPr>
        </a:p>
      </dgm:t>
    </dgm:pt>
    <dgm:pt modelId="{95CC6ADA-4674-41E6-9F7A-016DA4CAC23B}">
      <dgm:prSet custT="1"/>
      <dgm:spPr/>
      <dgm:t>
        <a:bodyPr/>
        <a:lstStyle/>
        <a:p>
          <a:r>
            <a:rPr lang="en-GB" sz="1200" b="1" dirty="0">
              <a:solidFill>
                <a:schemeClr val="bg1"/>
              </a:solidFill>
            </a:rPr>
            <a:t>Issues &amp; Constraints </a:t>
          </a:r>
        </a:p>
      </dgm:t>
    </dgm:pt>
    <dgm:pt modelId="{5EF697E1-A2C9-4F2F-B705-89A56376B66D}" type="parTrans" cxnId="{39294ABB-2BA9-4D96-B152-6AAFE5132D69}">
      <dgm:prSet/>
      <dgm:spPr/>
      <dgm:t>
        <a:bodyPr/>
        <a:lstStyle/>
        <a:p>
          <a:endParaRPr lang="en-GB">
            <a:solidFill>
              <a:schemeClr val="bg1"/>
            </a:solidFill>
          </a:endParaRPr>
        </a:p>
      </dgm:t>
    </dgm:pt>
    <dgm:pt modelId="{1EA55AF7-5EBE-422C-BDAC-C93E9706FF6D}" type="sibTrans" cxnId="{39294ABB-2BA9-4D96-B152-6AAFE5132D69}">
      <dgm:prSet/>
      <dgm:spPr/>
      <dgm:t>
        <a:bodyPr/>
        <a:lstStyle/>
        <a:p>
          <a:endParaRPr lang="en-GB">
            <a:solidFill>
              <a:schemeClr val="bg1"/>
            </a:solidFill>
          </a:endParaRPr>
        </a:p>
      </dgm:t>
    </dgm:pt>
    <dgm:pt modelId="{E23DADB8-F769-4106-A245-6AABF39558DD}">
      <dgm:prSet custT="1"/>
      <dgm:spPr/>
      <dgm:t>
        <a:bodyPr/>
        <a:lstStyle/>
        <a:p>
          <a:r>
            <a:rPr lang="en-GB" sz="1200" b="1" dirty="0">
              <a:solidFill>
                <a:schemeClr val="bg1"/>
              </a:solidFill>
            </a:rPr>
            <a:t>Gaps</a:t>
          </a:r>
        </a:p>
      </dgm:t>
    </dgm:pt>
    <dgm:pt modelId="{6348C8DA-8C77-469C-9D41-53B70529D2F6}" type="parTrans" cxnId="{F3EB6E71-EC98-4BA0-84DE-26649FF22803}">
      <dgm:prSet/>
      <dgm:spPr/>
      <dgm:t>
        <a:bodyPr/>
        <a:lstStyle/>
        <a:p>
          <a:endParaRPr lang="en-GB">
            <a:solidFill>
              <a:schemeClr val="bg1"/>
            </a:solidFill>
          </a:endParaRPr>
        </a:p>
      </dgm:t>
    </dgm:pt>
    <dgm:pt modelId="{F52FA2A3-FA34-4044-A18E-A6E6510C849D}" type="sibTrans" cxnId="{F3EB6E71-EC98-4BA0-84DE-26649FF22803}">
      <dgm:prSet/>
      <dgm:spPr/>
      <dgm:t>
        <a:bodyPr/>
        <a:lstStyle/>
        <a:p>
          <a:endParaRPr lang="en-GB">
            <a:solidFill>
              <a:schemeClr val="bg1"/>
            </a:solidFill>
          </a:endParaRPr>
        </a:p>
      </dgm:t>
    </dgm:pt>
    <dgm:pt modelId="{E288B645-A437-4CF2-9AE0-738A33556EE5}">
      <dgm:prSet custT="1"/>
      <dgm:spPr/>
      <dgm:t>
        <a:bodyPr/>
        <a:lstStyle/>
        <a:p>
          <a:r>
            <a:rPr lang="en-GB" sz="2000" b="1" dirty="0">
              <a:solidFill>
                <a:schemeClr val="bg1"/>
              </a:solidFill>
            </a:rPr>
            <a:t>Proposed Methodology</a:t>
          </a:r>
        </a:p>
      </dgm:t>
    </dgm:pt>
    <dgm:pt modelId="{11878B67-8E7E-46A2-B29A-FC549DD59A35}" type="parTrans" cxnId="{CB21106A-10DD-47EC-95DD-5E2413792B2D}">
      <dgm:prSet/>
      <dgm:spPr/>
      <dgm:t>
        <a:bodyPr/>
        <a:lstStyle/>
        <a:p>
          <a:endParaRPr lang="en-GB">
            <a:solidFill>
              <a:schemeClr val="bg1"/>
            </a:solidFill>
          </a:endParaRPr>
        </a:p>
      </dgm:t>
    </dgm:pt>
    <dgm:pt modelId="{47EFEAB1-1FEC-4FC2-9476-8FE46DD6B29E}" type="sibTrans" cxnId="{CB21106A-10DD-47EC-95DD-5E2413792B2D}">
      <dgm:prSet/>
      <dgm:spPr/>
      <dgm:t>
        <a:bodyPr/>
        <a:lstStyle/>
        <a:p>
          <a:endParaRPr lang="en-GB">
            <a:solidFill>
              <a:schemeClr val="bg1"/>
            </a:solidFill>
          </a:endParaRPr>
        </a:p>
      </dgm:t>
    </dgm:pt>
    <dgm:pt modelId="{3AEAFC18-A247-42D6-9A0A-BBEE4B79A707}" type="pres">
      <dgm:prSet presAssocID="{594BC874-2A0C-4449-8848-26EB9A9F8A9A}" presName="Name0" presStyleCnt="0">
        <dgm:presLayoutVars>
          <dgm:chMax val="4"/>
          <dgm:resizeHandles val="exact"/>
        </dgm:presLayoutVars>
      </dgm:prSet>
      <dgm:spPr/>
    </dgm:pt>
    <dgm:pt modelId="{405B8F2B-B4A2-47FA-B093-18754FD7D37A}" type="pres">
      <dgm:prSet presAssocID="{594BC874-2A0C-4449-8848-26EB9A9F8A9A}" presName="ellipse" presStyleLbl="trBgShp" presStyleIdx="0" presStyleCnt="1"/>
      <dgm:spPr/>
    </dgm:pt>
    <dgm:pt modelId="{45F8C599-180F-44A7-9D15-03E4ACBD71E0}" type="pres">
      <dgm:prSet presAssocID="{594BC874-2A0C-4449-8848-26EB9A9F8A9A}" presName="arrow1" presStyleLbl="fgShp" presStyleIdx="0" presStyleCnt="1"/>
      <dgm:spPr/>
    </dgm:pt>
    <dgm:pt modelId="{DEF4E3B6-0848-4087-89BE-7F9C146EDA71}" type="pres">
      <dgm:prSet presAssocID="{594BC874-2A0C-4449-8848-26EB9A9F8A9A}" presName="rectangle" presStyleLbl="revTx" presStyleIdx="0" presStyleCnt="1">
        <dgm:presLayoutVars>
          <dgm:bulletEnabled val="1"/>
        </dgm:presLayoutVars>
      </dgm:prSet>
      <dgm:spPr/>
    </dgm:pt>
    <dgm:pt modelId="{199768ED-F360-4137-9357-1DE84E58D654}" type="pres">
      <dgm:prSet presAssocID="{95CC6ADA-4674-41E6-9F7A-016DA4CAC23B}" presName="item1" presStyleLbl="node1" presStyleIdx="0" presStyleCnt="3">
        <dgm:presLayoutVars>
          <dgm:bulletEnabled val="1"/>
        </dgm:presLayoutVars>
      </dgm:prSet>
      <dgm:spPr/>
    </dgm:pt>
    <dgm:pt modelId="{05CD7F39-7D71-40F0-A038-78CE00F56DDF}" type="pres">
      <dgm:prSet presAssocID="{E23DADB8-F769-4106-A245-6AABF39558DD}" presName="item2" presStyleLbl="node1" presStyleIdx="1" presStyleCnt="3">
        <dgm:presLayoutVars>
          <dgm:bulletEnabled val="1"/>
        </dgm:presLayoutVars>
      </dgm:prSet>
      <dgm:spPr/>
    </dgm:pt>
    <dgm:pt modelId="{4A28DC9B-575A-47D2-AFD5-576DFFAC86A1}" type="pres">
      <dgm:prSet presAssocID="{E288B645-A437-4CF2-9AE0-738A33556EE5}" presName="item3" presStyleLbl="node1" presStyleIdx="2" presStyleCnt="3">
        <dgm:presLayoutVars>
          <dgm:bulletEnabled val="1"/>
        </dgm:presLayoutVars>
      </dgm:prSet>
      <dgm:spPr/>
    </dgm:pt>
    <dgm:pt modelId="{6F47BB67-ECC5-44E0-B49D-560D787581E6}" type="pres">
      <dgm:prSet presAssocID="{594BC874-2A0C-4449-8848-26EB9A9F8A9A}" presName="funnel" presStyleLbl="trAlignAcc1" presStyleIdx="0" presStyleCnt="1"/>
      <dgm:spPr/>
    </dgm:pt>
  </dgm:ptLst>
  <dgm:cxnLst>
    <dgm:cxn modelId="{CB21106A-10DD-47EC-95DD-5E2413792B2D}" srcId="{594BC874-2A0C-4449-8848-26EB9A9F8A9A}" destId="{E288B645-A437-4CF2-9AE0-738A33556EE5}" srcOrd="3" destOrd="0" parTransId="{11878B67-8E7E-46A2-B29A-FC549DD59A35}" sibTransId="{47EFEAB1-1FEC-4FC2-9476-8FE46DD6B29E}"/>
    <dgm:cxn modelId="{F3EB6E71-EC98-4BA0-84DE-26649FF22803}" srcId="{594BC874-2A0C-4449-8848-26EB9A9F8A9A}" destId="{E23DADB8-F769-4106-A245-6AABF39558DD}" srcOrd="2" destOrd="0" parTransId="{6348C8DA-8C77-469C-9D41-53B70529D2F6}" sibTransId="{F52FA2A3-FA34-4044-A18E-A6E6510C849D}"/>
    <dgm:cxn modelId="{39294ABB-2BA9-4D96-B152-6AAFE5132D69}" srcId="{594BC874-2A0C-4449-8848-26EB9A9F8A9A}" destId="{95CC6ADA-4674-41E6-9F7A-016DA4CAC23B}" srcOrd="1" destOrd="0" parTransId="{5EF697E1-A2C9-4F2F-B705-89A56376B66D}" sibTransId="{1EA55AF7-5EBE-422C-BDAC-C93E9706FF6D}"/>
    <dgm:cxn modelId="{FA3C7FBD-F0B0-4959-A035-77EE8D29F3B4}" type="presOf" srcId="{594BC874-2A0C-4449-8848-26EB9A9F8A9A}" destId="{3AEAFC18-A247-42D6-9A0A-BBEE4B79A707}" srcOrd="0" destOrd="0" presId="urn:microsoft.com/office/officeart/2005/8/layout/funnel1"/>
    <dgm:cxn modelId="{32510BCD-D273-4382-84C2-CD677279948D}" type="presOf" srcId="{B89D0387-1CA5-44FE-8DA1-774FE161CAA5}" destId="{4A28DC9B-575A-47D2-AFD5-576DFFAC86A1}" srcOrd="0" destOrd="0" presId="urn:microsoft.com/office/officeart/2005/8/layout/funnel1"/>
    <dgm:cxn modelId="{2423C0D4-352C-4B82-A7AD-A45D6FEBF288}" srcId="{594BC874-2A0C-4449-8848-26EB9A9F8A9A}" destId="{B89D0387-1CA5-44FE-8DA1-774FE161CAA5}" srcOrd="0" destOrd="0" parTransId="{A6721E5E-A65F-4B44-8FFF-7A4AA7B74392}" sibTransId="{484072E8-6B79-4066-8681-C00C4236FDD4}"/>
    <dgm:cxn modelId="{F647A2D8-5AE0-4E29-8DCB-8E7F03E0D8C0}" type="presOf" srcId="{95CC6ADA-4674-41E6-9F7A-016DA4CAC23B}" destId="{05CD7F39-7D71-40F0-A038-78CE00F56DDF}" srcOrd="0" destOrd="0" presId="urn:microsoft.com/office/officeart/2005/8/layout/funnel1"/>
    <dgm:cxn modelId="{4ED5C3E2-42B0-4427-9DA2-DD49432AAD9E}" type="presOf" srcId="{E288B645-A437-4CF2-9AE0-738A33556EE5}" destId="{DEF4E3B6-0848-4087-89BE-7F9C146EDA71}" srcOrd="0" destOrd="0" presId="urn:microsoft.com/office/officeart/2005/8/layout/funnel1"/>
    <dgm:cxn modelId="{0EBC12E3-8AD9-439C-B387-2C17A3D472A3}" type="presOf" srcId="{E23DADB8-F769-4106-A245-6AABF39558DD}" destId="{199768ED-F360-4137-9357-1DE84E58D654}" srcOrd="0" destOrd="0" presId="urn:microsoft.com/office/officeart/2005/8/layout/funnel1"/>
    <dgm:cxn modelId="{9D55ED5D-0264-4787-918F-D4DADC6AB982}" type="presParOf" srcId="{3AEAFC18-A247-42D6-9A0A-BBEE4B79A707}" destId="{405B8F2B-B4A2-47FA-B093-18754FD7D37A}" srcOrd="0" destOrd="0" presId="urn:microsoft.com/office/officeart/2005/8/layout/funnel1"/>
    <dgm:cxn modelId="{469F5F35-2C2B-4BC4-88BF-FE9CB4241F71}" type="presParOf" srcId="{3AEAFC18-A247-42D6-9A0A-BBEE4B79A707}" destId="{45F8C599-180F-44A7-9D15-03E4ACBD71E0}" srcOrd="1" destOrd="0" presId="urn:microsoft.com/office/officeart/2005/8/layout/funnel1"/>
    <dgm:cxn modelId="{1837EE2A-59D5-48CF-9C21-20E64E674AF4}" type="presParOf" srcId="{3AEAFC18-A247-42D6-9A0A-BBEE4B79A707}" destId="{DEF4E3B6-0848-4087-89BE-7F9C146EDA71}" srcOrd="2" destOrd="0" presId="urn:microsoft.com/office/officeart/2005/8/layout/funnel1"/>
    <dgm:cxn modelId="{FB3ABDCC-CB1B-4FDF-A92E-C340954ABBA0}" type="presParOf" srcId="{3AEAFC18-A247-42D6-9A0A-BBEE4B79A707}" destId="{199768ED-F360-4137-9357-1DE84E58D654}" srcOrd="3" destOrd="0" presId="urn:microsoft.com/office/officeart/2005/8/layout/funnel1"/>
    <dgm:cxn modelId="{6A9B5EB9-A37D-4D73-B36D-7E4715DC0694}" type="presParOf" srcId="{3AEAFC18-A247-42D6-9A0A-BBEE4B79A707}" destId="{05CD7F39-7D71-40F0-A038-78CE00F56DDF}" srcOrd="4" destOrd="0" presId="urn:microsoft.com/office/officeart/2005/8/layout/funnel1"/>
    <dgm:cxn modelId="{85B6C003-605F-4D2C-A571-A83A1B357F8E}" type="presParOf" srcId="{3AEAFC18-A247-42D6-9A0A-BBEE4B79A707}" destId="{4A28DC9B-575A-47D2-AFD5-576DFFAC86A1}" srcOrd="5" destOrd="0" presId="urn:microsoft.com/office/officeart/2005/8/layout/funnel1"/>
    <dgm:cxn modelId="{FD7D0537-E403-4B04-9529-F4DBC4892706}" type="presParOf" srcId="{3AEAFC18-A247-42D6-9A0A-BBEE4B79A707}" destId="{6F47BB67-ECC5-44E0-B49D-560D787581E6}"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020901-6DEB-4637-B344-AE2BCD861B20}">
      <dsp:nvSpPr>
        <dsp:cNvPr id="0" name=""/>
        <dsp:cNvSpPr/>
      </dsp:nvSpPr>
      <dsp:spPr>
        <a:xfrm>
          <a:off x="2028" y="613273"/>
          <a:ext cx="1805429" cy="72217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GB" sz="2000" kern="1200" dirty="0">
              <a:solidFill>
                <a:schemeClr val="bg1"/>
              </a:solidFill>
            </a:rPr>
            <a:t>Strongly disagree</a:t>
          </a:r>
        </a:p>
      </dsp:txBody>
      <dsp:txXfrm>
        <a:off x="363114" y="613273"/>
        <a:ext cx="1083258" cy="722171"/>
      </dsp:txXfrm>
    </dsp:sp>
    <dsp:sp modelId="{EF312914-21A7-4F65-BB19-21ED191680C7}">
      <dsp:nvSpPr>
        <dsp:cNvPr id="0" name=""/>
        <dsp:cNvSpPr/>
      </dsp:nvSpPr>
      <dsp:spPr>
        <a:xfrm>
          <a:off x="1626915" y="613273"/>
          <a:ext cx="1805429" cy="72217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GB" sz="2000" kern="1200" dirty="0">
              <a:solidFill>
                <a:schemeClr val="bg1"/>
              </a:solidFill>
            </a:rPr>
            <a:t>Disagree</a:t>
          </a:r>
        </a:p>
      </dsp:txBody>
      <dsp:txXfrm>
        <a:off x="1988001" y="613273"/>
        <a:ext cx="1083258" cy="722171"/>
      </dsp:txXfrm>
    </dsp:sp>
    <dsp:sp modelId="{42620EE8-0FAF-4320-8460-D5CB44CE9E39}">
      <dsp:nvSpPr>
        <dsp:cNvPr id="0" name=""/>
        <dsp:cNvSpPr/>
      </dsp:nvSpPr>
      <dsp:spPr>
        <a:xfrm>
          <a:off x="3251801" y="613273"/>
          <a:ext cx="1805429" cy="72217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GB" sz="2000" kern="1200">
              <a:solidFill>
                <a:schemeClr val="bg1"/>
              </a:solidFill>
            </a:rPr>
            <a:t>Neutral</a:t>
          </a:r>
          <a:endParaRPr lang="en-GB" sz="2000" kern="1200" dirty="0">
            <a:solidFill>
              <a:schemeClr val="bg1"/>
            </a:solidFill>
          </a:endParaRPr>
        </a:p>
      </dsp:txBody>
      <dsp:txXfrm>
        <a:off x="3612887" y="613273"/>
        <a:ext cx="1083258" cy="722171"/>
      </dsp:txXfrm>
    </dsp:sp>
    <dsp:sp modelId="{D5D73ED2-4CEA-429E-99DF-3F82CCF09579}">
      <dsp:nvSpPr>
        <dsp:cNvPr id="0" name=""/>
        <dsp:cNvSpPr/>
      </dsp:nvSpPr>
      <dsp:spPr>
        <a:xfrm>
          <a:off x="4876688" y="613273"/>
          <a:ext cx="1805429" cy="72217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GB" sz="2000" kern="1200" dirty="0">
              <a:solidFill>
                <a:schemeClr val="bg1"/>
              </a:solidFill>
            </a:rPr>
            <a:t>Agree</a:t>
          </a:r>
        </a:p>
      </dsp:txBody>
      <dsp:txXfrm>
        <a:off x="5237774" y="613273"/>
        <a:ext cx="1083258" cy="722171"/>
      </dsp:txXfrm>
    </dsp:sp>
    <dsp:sp modelId="{9E589F18-9968-40A1-830F-19C9A3FB67A9}">
      <dsp:nvSpPr>
        <dsp:cNvPr id="0" name=""/>
        <dsp:cNvSpPr/>
      </dsp:nvSpPr>
      <dsp:spPr>
        <a:xfrm>
          <a:off x="6501574" y="613273"/>
          <a:ext cx="1805429" cy="72217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GB" sz="2000" kern="1200">
              <a:solidFill>
                <a:schemeClr val="bg1"/>
              </a:solidFill>
            </a:rPr>
            <a:t>Strongly agree</a:t>
          </a:r>
          <a:endParaRPr lang="en-GB" sz="2000" kern="1200" dirty="0">
            <a:solidFill>
              <a:schemeClr val="bg1"/>
            </a:solidFill>
          </a:endParaRPr>
        </a:p>
      </dsp:txBody>
      <dsp:txXfrm>
        <a:off x="6862660" y="613273"/>
        <a:ext cx="1083258" cy="7221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5B8F2B-B4A2-47FA-B093-18754FD7D37A}">
      <dsp:nvSpPr>
        <dsp:cNvPr id="0" name=""/>
        <dsp:cNvSpPr/>
      </dsp:nvSpPr>
      <dsp:spPr>
        <a:xfrm>
          <a:off x="1695201" y="175103"/>
          <a:ext cx="3475135" cy="1206868"/>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F8C599-180F-44A7-9D15-03E4ACBD71E0}">
      <dsp:nvSpPr>
        <dsp:cNvPr id="0" name=""/>
        <dsp:cNvSpPr/>
      </dsp:nvSpPr>
      <dsp:spPr>
        <a:xfrm>
          <a:off x="3101418" y="3130315"/>
          <a:ext cx="673475" cy="431024"/>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F4E3B6-0848-4087-89BE-7F9C146EDA71}">
      <dsp:nvSpPr>
        <dsp:cNvPr id="0" name=""/>
        <dsp:cNvSpPr/>
      </dsp:nvSpPr>
      <dsp:spPr>
        <a:xfrm>
          <a:off x="1821814" y="3475135"/>
          <a:ext cx="3232683" cy="808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GB" sz="2000" b="1" kern="1200" dirty="0">
              <a:solidFill>
                <a:schemeClr val="bg1"/>
              </a:solidFill>
            </a:rPr>
            <a:t>Proposed Methodology</a:t>
          </a:r>
        </a:p>
      </dsp:txBody>
      <dsp:txXfrm>
        <a:off x="1821814" y="3475135"/>
        <a:ext cx="3232683" cy="808170"/>
      </dsp:txXfrm>
    </dsp:sp>
    <dsp:sp modelId="{199768ED-F360-4137-9357-1DE84E58D654}">
      <dsp:nvSpPr>
        <dsp:cNvPr id="0" name=""/>
        <dsp:cNvSpPr/>
      </dsp:nvSpPr>
      <dsp:spPr>
        <a:xfrm>
          <a:off x="2958641" y="1475181"/>
          <a:ext cx="1212256" cy="121225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GB" sz="1200" b="1" kern="1200" dirty="0">
              <a:solidFill>
                <a:schemeClr val="bg1"/>
              </a:solidFill>
            </a:rPr>
            <a:t>Gaps</a:t>
          </a:r>
        </a:p>
      </dsp:txBody>
      <dsp:txXfrm>
        <a:off x="3136172" y="1652712"/>
        <a:ext cx="857194" cy="857194"/>
      </dsp:txXfrm>
    </dsp:sp>
    <dsp:sp modelId="{05CD7F39-7D71-40F0-A038-78CE00F56DDF}">
      <dsp:nvSpPr>
        <dsp:cNvPr id="0" name=""/>
        <dsp:cNvSpPr/>
      </dsp:nvSpPr>
      <dsp:spPr>
        <a:xfrm>
          <a:off x="2091204" y="565719"/>
          <a:ext cx="1212256" cy="121225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GB" sz="1200" b="1" kern="1200" dirty="0">
              <a:solidFill>
                <a:schemeClr val="bg1"/>
              </a:solidFill>
            </a:rPr>
            <a:t>Issues &amp; Constraints </a:t>
          </a:r>
        </a:p>
      </dsp:txBody>
      <dsp:txXfrm>
        <a:off x="2268735" y="743250"/>
        <a:ext cx="857194" cy="857194"/>
      </dsp:txXfrm>
    </dsp:sp>
    <dsp:sp modelId="{4A28DC9B-575A-47D2-AFD5-576DFFAC86A1}">
      <dsp:nvSpPr>
        <dsp:cNvPr id="0" name=""/>
        <dsp:cNvSpPr/>
      </dsp:nvSpPr>
      <dsp:spPr>
        <a:xfrm>
          <a:off x="3330400" y="272622"/>
          <a:ext cx="1212256" cy="121225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GB" sz="1200" b="1" kern="1200" dirty="0">
              <a:solidFill>
                <a:schemeClr val="bg1"/>
              </a:solidFill>
            </a:rPr>
            <a:t>Strategies &amp; Tactics </a:t>
          </a:r>
        </a:p>
      </dsp:txBody>
      <dsp:txXfrm>
        <a:off x="3507931" y="450153"/>
        <a:ext cx="857194" cy="857194"/>
      </dsp:txXfrm>
    </dsp:sp>
    <dsp:sp modelId="{6F47BB67-ECC5-44E0-B49D-560D787581E6}">
      <dsp:nvSpPr>
        <dsp:cNvPr id="0" name=""/>
        <dsp:cNvSpPr/>
      </dsp:nvSpPr>
      <dsp:spPr>
        <a:xfrm>
          <a:off x="1552424" y="26939"/>
          <a:ext cx="3771464" cy="3017171"/>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52AEFC-180A-4983-BA56-6702A3C11537}" type="datetimeFigureOut">
              <a:rPr lang="en-GB" smtClean="0"/>
              <a:t>07/02/2023</a:t>
            </a:fld>
            <a:endParaRPr lang="en-GB"/>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GB"/>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20D4DA-0604-432F-A8B0-DDB581DD4C4E}" type="slidenum">
              <a:rPr lang="en-GB" smtClean="0"/>
              <a:t>‹#›</a:t>
            </a:fld>
            <a:endParaRPr lang="en-GB"/>
          </a:p>
        </p:txBody>
      </p:sp>
    </p:spTree>
    <p:extLst>
      <p:ext uri="{BB962C8B-B14F-4D97-AF65-F5344CB8AC3E}">
        <p14:creationId xmlns:p14="http://schemas.microsoft.com/office/powerpoint/2010/main" val="309718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i.org/10.1109/ICSCC.2019.8843597"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GB" b="0" i="0" dirty="0">
                <a:solidFill>
                  <a:srgbClr val="C8C3BC"/>
                </a:solidFill>
                <a:effectLst/>
                <a:latin typeface="Arial" panose="020B0604020202020204" pitchFamily="34" charset="0"/>
              </a:rPr>
              <a:t>S. Paul, J. I. Joy, S. </a:t>
            </a:r>
            <a:r>
              <a:rPr lang="en-GB" b="0" i="0" dirty="0" err="1">
                <a:solidFill>
                  <a:srgbClr val="C8C3BC"/>
                </a:solidFill>
                <a:effectLst/>
                <a:latin typeface="Arial" panose="020B0604020202020204" pitchFamily="34" charset="0"/>
              </a:rPr>
              <a:t>Sarker</a:t>
            </a:r>
            <a:r>
              <a:rPr lang="en-GB" b="0" i="0" dirty="0">
                <a:solidFill>
                  <a:srgbClr val="C8C3BC"/>
                </a:solidFill>
                <a:effectLst/>
                <a:latin typeface="Arial" panose="020B0604020202020204" pitchFamily="34" charset="0"/>
              </a:rPr>
              <a:t>, A. . -. A. . -. H. Shakib, S. Ahmed and A. K. Das, "Fake News Detection in Social Media using Blockchain," </a:t>
            </a:r>
            <a:r>
              <a:rPr lang="en-GB" b="0" i="1" dirty="0">
                <a:solidFill>
                  <a:srgbClr val="C8C3BC"/>
                </a:solidFill>
                <a:effectLst/>
                <a:latin typeface="Arial" panose="020B0604020202020204" pitchFamily="34" charset="0"/>
              </a:rPr>
              <a:t>2019 7th International Conference on Smart Computing &amp; Communications (ICSCC)</a:t>
            </a:r>
            <a:r>
              <a:rPr lang="en-GB" b="0" i="0" dirty="0">
                <a:solidFill>
                  <a:srgbClr val="C8C3BC"/>
                </a:solidFill>
                <a:effectLst/>
                <a:latin typeface="Arial" panose="020B0604020202020204" pitchFamily="34" charset="0"/>
              </a:rPr>
              <a:t>, Sarawak, Malaysia, 2019, pp. 1-5, </a:t>
            </a:r>
            <a:r>
              <a:rPr lang="en-GB" b="0" i="0" dirty="0" err="1">
                <a:solidFill>
                  <a:srgbClr val="C8C3BC"/>
                </a:solidFill>
                <a:effectLst/>
                <a:latin typeface="Arial" panose="020B0604020202020204" pitchFamily="34" charset="0"/>
              </a:rPr>
              <a:t>doi</a:t>
            </a:r>
            <a:r>
              <a:rPr lang="en-GB" b="0" i="0" dirty="0">
                <a:solidFill>
                  <a:srgbClr val="C8C3BC"/>
                </a:solidFill>
                <a:effectLst/>
                <a:latin typeface="Arial" panose="020B0604020202020204" pitchFamily="34" charset="0"/>
              </a:rPr>
              <a:t>: 10.1109/ICSCC.2019.8843597.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Calibri" panose="020F0502020204030204" pitchFamily="34" charset="0"/>
              <a:ea typeface="新細明體" panose="02020500000000000000" pitchFamily="18"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新細明體" panose="02020500000000000000" pitchFamily="18" charset="-120"/>
                <a:cs typeface="Arial" panose="020B0604020202020204" pitchFamily="34" charset="0"/>
              </a:rPr>
              <a:t>Fake News Detection in Social Media using Blockchain</a:t>
            </a:r>
            <a:br>
              <a:rPr lang="en-GB" sz="1800" dirty="0">
                <a:effectLst/>
                <a:latin typeface="Calibri" panose="020F0502020204030204" pitchFamily="34" charset="0"/>
                <a:ea typeface="新細明體" panose="02020500000000000000" pitchFamily="18" charset="-120"/>
                <a:cs typeface="Arial" panose="020B0604020202020204" pitchFamily="34" charset="0"/>
              </a:rPr>
            </a:br>
            <a:r>
              <a:rPr lang="en-GB" sz="1800" dirty="0">
                <a:effectLst/>
                <a:latin typeface="Calibri" panose="020F0502020204030204" pitchFamily="34" charset="0"/>
                <a:ea typeface="新細明體" panose="02020500000000000000" pitchFamily="18" charset="-120"/>
                <a:cs typeface="Arial" panose="020B0604020202020204" pitchFamily="34" charset="0"/>
              </a:rPr>
              <a:t>DOI: </a:t>
            </a:r>
            <a:r>
              <a:rPr lang="en-GB" sz="1800" u="sng" dirty="0">
                <a:solidFill>
                  <a:srgbClr val="0000FF"/>
                </a:solidFill>
                <a:effectLst/>
                <a:latin typeface="Calibri" panose="020F0502020204030204" pitchFamily="34" charset="0"/>
                <a:ea typeface="新細明體" panose="02020500000000000000" pitchFamily="18" charset="-120"/>
                <a:cs typeface="Arial" panose="020B0604020202020204" pitchFamily="34" charset="0"/>
                <a:hlinkClick r:id="rId3"/>
              </a:rPr>
              <a:t>https://doi.org/10.1109/ICSCC.2019.8843597</a:t>
            </a:r>
            <a:endParaRPr lang="en-GB" sz="1800" dirty="0">
              <a:effectLst/>
              <a:latin typeface="Calibri" panose="020F0502020204030204" pitchFamily="34" charset="0"/>
              <a:ea typeface="新細明體" panose="02020500000000000000" pitchFamily="18" charset="-120"/>
              <a:cs typeface="Arial" panose="020B0604020202020204" pitchFamily="34" charset="0"/>
            </a:endParaRPr>
          </a:p>
          <a:p>
            <a:endParaRPr lang="en-GB" dirty="0"/>
          </a:p>
        </p:txBody>
      </p:sp>
      <p:sp>
        <p:nvSpPr>
          <p:cNvPr id="4" name="投影片編號版面配置區 3"/>
          <p:cNvSpPr>
            <a:spLocks noGrp="1"/>
          </p:cNvSpPr>
          <p:nvPr>
            <p:ph type="sldNum" sz="quarter" idx="5"/>
          </p:nvPr>
        </p:nvSpPr>
        <p:spPr/>
        <p:txBody>
          <a:bodyPr/>
          <a:lstStyle/>
          <a:p>
            <a:fld id="{C320D4DA-0604-432F-A8B0-DDB581DD4C4E}" type="slidenum">
              <a:rPr lang="en-GB" smtClean="0"/>
              <a:t>7</a:t>
            </a:fld>
            <a:endParaRPr lang="en-GB"/>
          </a:p>
        </p:txBody>
      </p:sp>
    </p:spTree>
    <p:extLst>
      <p:ext uri="{BB962C8B-B14F-4D97-AF65-F5344CB8AC3E}">
        <p14:creationId xmlns:p14="http://schemas.microsoft.com/office/powerpoint/2010/main" val="660495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lvl="0" indent="0">
              <a:lnSpc>
                <a:spcPct val="107000"/>
              </a:lnSpc>
              <a:buFont typeface="Symbol" panose="05050102010706020507" pitchFamily="18" charset="2"/>
              <a:buNone/>
            </a:pPr>
            <a:r>
              <a:rPr lang="en-GB" sz="1800" dirty="0">
                <a:effectLst/>
                <a:latin typeface="Calibri" panose="020F0502020204030204" pitchFamily="34" charset="0"/>
                <a:ea typeface="新細明體" panose="02020500000000000000" pitchFamily="18" charset="-120"/>
                <a:cs typeface="Arial" panose="020B0604020202020204" pitchFamily="34" charset="0"/>
              </a:rPr>
              <a:t>Short Video Copyright Storage Algorithm Based on Blockchain and Expression Recognition</a:t>
            </a:r>
          </a:p>
          <a:p>
            <a:pPr marL="0" lvl="0" indent="0">
              <a:lnSpc>
                <a:spcPct val="107000"/>
              </a:lnSpc>
              <a:spcAft>
                <a:spcPts val="800"/>
              </a:spcAft>
              <a:buFont typeface="Symbol" panose="05050102010706020507" pitchFamily="18" charset="2"/>
              <a:buNone/>
            </a:pPr>
            <a:r>
              <a:rPr lang="en-GB" sz="1800" dirty="0">
                <a:effectLst/>
                <a:latin typeface="Calibri" panose="020F0502020204030204" pitchFamily="34" charset="0"/>
                <a:ea typeface="新細明體" panose="02020500000000000000" pitchFamily="18" charset="-120"/>
                <a:cs typeface="Arial" panose="020B0604020202020204" pitchFamily="34" charset="0"/>
              </a:rPr>
              <a:t>DOI:10.1155/2022/8827815</a:t>
            </a:r>
          </a:p>
          <a:p>
            <a:endParaRPr lang="en-GB" dirty="0"/>
          </a:p>
        </p:txBody>
      </p:sp>
      <p:sp>
        <p:nvSpPr>
          <p:cNvPr id="4" name="投影片編號版面配置區 3"/>
          <p:cNvSpPr>
            <a:spLocks noGrp="1"/>
          </p:cNvSpPr>
          <p:nvPr>
            <p:ph type="sldNum" sz="quarter" idx="5"/>
          </p:nvPr>
        </p:nvSpPr>
        <p:spPr/>
        <p:txBody>
          <a:bodyPr/>
          <a:lstStyle/>
          <a:p>
            <a:fld id="{C320D4DA-0604-432F-A8B0-DDB581DD4C4E}" type="slidenum">
              <a:rPr lang="en-GB" smtClean="0"/>
              <a:t>8</a:t>
            </a:fld>
            <a:endParaRPr lang="en-GB"/>
          </a:p>
        </p:txBody>
      </p:sp>
    </p:spTree>
    <p:extLst>
      <p:ext uri="{BB962C8B-B14F-4D97-AF65-F5344CB8AC3E}">
        <p14:creationId xmlns:p14="http://schemas.microsoft.com/office/powerpoint/2010/main" val="2639976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lvl="0" indent="0">
              <a:lnSpc>
                <a:spcPct val="107000"/>
              </a:lnSpc>
              <a:buFont typeface="Symbol" panose="05050102010706020507" pitchFamily="18" charset="2"/>
              <a:buNone/>
            </a:pPr>
            <a:r>
              <a:rPr lang="en-GB" sz="1800" dirty="0">
                <a:effectLst/>
                <a:latin typeface="Calibri" panose="020F0502020204030204" pitchFamily="34" charset="0"/>
                <a:ea typeface="新細明體" panose="02020500000000000000" pitchFamily="18" charset="-120"/>
                <a:cs typeface="Arial" panose="020B0604020202020204" pitchFamily="34" charset="0"/>
              </a:rPr>
              <a:t>Blockchain Based Approach for tackling Deepfake videos</a:t>
            </a:r>
          </a:p>
          <a:p>
            <a:pPr marL="0" lvl="0" indent="0">
              <a:lnSpc>
                <a:spcPct val="107000"/>
              </a:lnSpc>
              <a:spcAft>
                <a:spcPts val="800"/>
              </a:spcAft>
              <a:buFont typeface="Symbol" panose="05050102010706020507" pitchFamily="18" charset="2"/>
              <a:buNone/>
            </a:pPr>
            <a:r>
              <a:rPr lang="en-GB" sz="1800" dirty="0">
                <a:effectLst/>
                <a:latin typeface="Calibri" panose="020F0502020204030204" pitchFamily="34" charset="0"/>
                <a:ea typeface="新細明體" panose="02020500000000000000" pitchFamily="18" charset="-120"/>
                <a:cs typeface="Arial" panose="020B0604020202020204" pitchFamily="34" charset="0"/>
              </a:rPr>
              <a:t>DOI:10.32628/CSEIT217372</a:t>
            </a:r>
          </a:p>
          <a:p>
            <a:endParaRPr lang="en-GB" dirty="0"/>
          </a:p>
        </p:txBody>
      </p:sp>
      <p:sp>
        <p:nvSpPr>
          <p:cNvPr id="4" name="投影片編號版面配置區 3"/>
          <p:cNvSpPr>
            <a:spLocks noGrp="1"/>
          </p:cNvSpPr>
          <p:nvPr>
            <p:ph type="sldNum" sz="quarter" idx="5"/>
          </p:nvPr>
        </p:nvSpPr>
        <p:spPr/>
        <p:txBody>
          <a:bodyPr/>
          <a:lstStyle/>
          <a:p>
            <a:fld id="{C320D4DA-0604-432F-A8B0-DDB581DD4C4E}" type="slidenum">
              <a:rPr lang="en-GB" smtClean="0"/>
              <a:t>9</a:t>
            </a:fld>
            <a:endParaRPr lang="en-GB"/>
          </a:p>
        </p:txBody>
      </p:sp>
    </p:spTree>
    <p:extLst>
      <p:ext uri="{BB962C8B-B14F-4D97-AF65-F5344CB8AC3E}">
        <p14:creationId xmlns:p14="http://schemas.microsoft.com/office/powerpoint/2010/main" val="672804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5695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1501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a:xfrm>
            <a:off x="838200" y="6422854"/>
            <a:ext cx="2743196" cy="365125"/>
          </a:xfrm>
        </p:spPr>
        <p:txBody>
          <a:bodyPr/>
          <a:lstStyle/>
          <a:p>
            <a:fld id="{B61BEF0D-F0BB-DE4B-95CE-6DB70DBA9567}" type="datetimeFigureOut">
              <a:rPr lang="en-US" smtClean="0"/>
              <a:pPr/>
              <a:t>2/7/2023</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4836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968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lvl1pPr>
              <a:defRPr>
                <a:solidFill>
                  <a:schemeClr val="tx2"/>
                </a:solidFill>
              </a:defRPr>
            </a:lvl1pPr>
          </a:lstStyle>
          <a:p>
            <a:fld id="{B61BEF0D-F0BB-DE4B-95CE-6DB70DBA9567}" type="datetimeFigureOut">
              <a:rPr lang="en-US" smtClean="0"/>
              <a:pPr/>
              <a:t>2/7/2023</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834337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7223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8639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2497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6288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smtClean="0"/>
              <a:pPr/>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7984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smtClean="0"/>
              <a:pPr/>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2985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B61BEF0D-F0BB-DE4B-95CE-6DB70DBA9567}" type="datetimeFigureOut">
              <a:rPr lang="en-US" smtClean="0"/>
              <a:pPr/>
              <a:t>2/7/2023</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2675099"/>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medicalnewsa.com/"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6FB620-4471-8C2D-9C72-1AAB4D9C1FDB}"/>
              </a:ext>
            </a:extLst>
          </p:cNvPr>
          <p:cNvSpPr>
            <a:spLocks noGrp="1"/>
          </p:cNvSpPr>
          <p:nvPr>
            <p:ph type="ctrTitle"/>
          </p:nvPr>
        </p:nvSpPr>
        <p:spPr/>
        <p:txBody>
          <a:bodyPr>
            <a:noAutofit/>
          </a:bodyPr>
          <a:lstStyle/>
          <a:p>
            <a:r>
              <a:rPr lang="en-GB" sz="3200" dirty="0"/>
              <a:t>Research Proposal</a:t>
            </a:r>
            <a:br>
              <a:rPr lang="en-GB" sz="3200" dirty="0"/>
            </a:br>
            <a:r>
              <a:rPr lang="en-GB" sz="2000" dirty="0"/>
              <a:t>Implementing Cyber Security tools and/or techniques in Detecting medical misinformation on a social media platform of Twitter</a:t>
            </a:r>
            <a:endParaRPr lang="en-GB" sz="3200" dirty="0"/>
          </a:p>
        </p:txBody>
      </p:sp>
      <p:sp>
        <p:nvSpPr>
          <p:cNvPr id="3" name="副標題 2">
            <a:extLst>
              <a:ext uri="{FF2B5EF4-FFF2-40B4-BE49-F238E27FC236}">
                <a16:creationId xmlns:a16="http://schemas.microsoft.com/office/drawing/2014/main" id="{CAA655E5-9107-6E5A-FF08-7381472F82D5}"/>
              </a:ext>
            </a:extLst>
          </p:cNvPr>
          <p:cNvSpPr>
            <a:spLocks noGrp="1"/>
          </p:cNvSpPr>
          <p:nvPr>
            <p:ph type="subTitle" idx="1"/>
          </p:nvPr>
        </p:nvSpPr>
        <p:spPr/>
        <p:txBody>
          <a:bodyPr>
            <a:normAutofit fontScale="70000" lnSpcReduction="20000"/>
          </a:bodyPr>
          <a:lstStyle/>
          <a:p>
            <a:r>
              <a:rPr lang="en-GB" dirty="0">
                <a:solidFill>
                  <a:schemeClr val="bg2">
                    <a:lumMod val="20000"/>
                    <a:lumOff val="80000"/>
                  </a:schemeClr>
                </a:solidFill>
              </a:rPr>
              <a:t>Ying Chan</a:t>
            </a:r>
          </a:p>
          <a:p>
            <a:r>
              <a:rPr lang="en-GB" dirty="0">
                <a:solidFill>
                  <a:schemeClr val="bg2">
                    <a:lumMod val="20000"/>
                    <a:lumOff val="80000"/>
                  </a:schemeClr>
                </a:solidFill>
              </a:rPr>
              <a:t>University of Essex</a:t>
            </a:r>
          </a:p>
          <a:p>
            <a:r>
              <a:rPr lang="en-GB" dirty="0">
                <a:solidFill>
                  <a:schemeClr val="bg2">
                    <a:lumMod val="20000"/>
                    <a:lumOff val="80000"/>
                  </a:schemeClr>
                </a:solidFill>
              </a:rPr>
              <a:t>Research Methods and Professional Practice November 2022</a:t>
            </a:r>
          </a:p>
          <a:p>
            <a:r>
              <a:rPr lang="en-GB" dirty="0">
                <a:solidFill>
                  <a:schemeClr val="bg2">
                    <a:lumMod val="20000"/>
                    <a:lumOff val="80000"/>
                  </a:schemeClr>
                </a:solidFill>
              </a:rPr>
              <a:t>Unit 10</a:t>
            </a:r>
          </a:p>
        </p:txBody>
      </p:sp>
    </p:spTree>
    <p:extLst>
      <p:ext uri="{BB962C8B-B14F-4D97-AF65-F5344CB8AC3E}">
        <p14:creationId xmlns:p14="http://schemas.microsoft.com/office/powerpoint/2010/main" val="3082415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452BA1-4D62-D67F-4A60-59C04E0DBEC6}"/>
              </a:ext>
            </a:extLst>
          </p:cNvPr>
          <p:cNvSpPr>
            <a:spLocks noGrp="1"/>
          </p:cNvSpPr>
          <p:nvPr>
            <p:ph type="title"/>
          </p:nvPr>
        </p:nvSpPr>
        <p:spPr/>
        <p:txBody>
          <a:bodyPr/>
          <a:lstStyle/>
          <a:p>
            <a:r>
              <a:rPr lang="en-GB" dirty="0"/>
              <a:t>Proposed Methodology</a:t>
            </a:r>
          </a:p>
        </p:txBody>
      </p:sp>
      <p:sp>
        <p:nvSpPr>
          <p:cNvPr id="3" name="內容版面配置區 2">
            <a:extLst>
              <a:ext uri="{FF2B5EF4-FFF2-40B4-BE49-F238E27FC236}">
                <a16:creationId xmlns:a16="http://schemas.microsoft.com/office/drawing/2014/main" id="{B1CC07E2-D381-19DE-0E2B-D9EC723A388B}"/>
              </a:ext>
            </a:extLst>
          </p:cNvPr>
          <p:cNvSpPr>
            <a:spLocks noGrp="1"/>
          </p:cNvSpPr>
          <p:nvPr>
            <p:ph sz="half" idx="1"/>
          </p:nvPr>
        </p:nvSpPr>
        <p:spPr/>
        <p:txBody>
          <a:bodyPr>
            <a:normAutofit/>
          </a:bodyPr>
          <a:lstStyle/>
          <a:p>
            <a:r>
              <a:rPr lang="en-US" sz="2400" dirty="0">
                <a:latin typeface="Calibri" panose="020F0502020204030204" pitchFamily="34" charset="0"/>
                <a:ea typeface="新細明體" panose="02020500000000000000" pitchFamily="18" charset="-120"/>
                <a:cs typeface="Arial" panose="020B0604020202020204" pitchFamily="34" charset="0"/>
              </a:rPr>
              <a:t>Build</a:t>
            </a:r>
            <a:r>
              <a:rPr lang="en-US" sz="2400" dirty="0">
                <a:effectLst/>
                <a:latin typeface="Calibri" panose="020F0502020204030204" pitchFamily="34" charset="0"/>
                <a:ea typeface="新細明體" panose="02020500000000000000" pitchFamily="18" charset="-120"/>
                <a:cs typeface="Arial" panose="020B0604020202020204" pitchFamily="34" charset="0"/>
              </a:rPr>
              <a:t> special add-in for video editor to store blockchain when cited to medical </a:t>
            </a:r>
            <a:r>
              <a:rPr lang="en-US" sz="2400" dirty="0">
                <a:latin typeface="Calibri" panose="020F0502020204030204" pitchFamily="34" charset="0"/>
                <a:ea typeface="新細明體" panose="02020500000000000000" pitchFamily="18" charset="-120"/>
                <a:cs typeface="Arial" panose="020B0604020202020204" pitchFamily="34" charset="0"/>
              </a:rPr>
              <a:t>v</a:t>
            </a:r>
            <a:r>
              <a:rPr lang="en-US" sz="2400" dirty="0">
                <a:effectLst/>
                <a:latin typeface="Calibri" panose="020F0502020204030204" pitchFamily="34" charset="0"/>
                <a:ea typeface="新細明體" panose="02020500000000000000" pitchFamily="18" charset="-120"/>
                <a:cs typeface="Arial" panose="020B0604020202020204" pitchFamily="34" charset="0"/>
              </a:rPr>
              <a:t>ideo.</a:t>
            </a:r>
            <a:endParaRPr lang="en-GB" dirty="0"/>
          </a:p>
          <a:p>
            <a:r>
              <a:rPr lang="en-GB" dirty="0"/>
              <a:t>The solidity struct in Figure 4 shows the data stored in the blockchain and the function to get source data.</a:t>
            </a:r>
          </a:p>
        </p:txBody>
      </p:sp>
      <p:graphicFrame>
        <p:nvGraphicFramePr>
          <p:cNvPr id="5" name="表格 5">
            <a:extLst>
              <a:ext uri="{FF2B5EF4-FFF2-40B4-BE49-F238E27FC236}">
                <a16:creationId xmlns:a16="http://schemas.microsoft.com/office/drawing/2014/main" id="{CACFE9A4-7944-9875-987A-F0DEE101400F}"/>
              </a:ext>
            </a:extLst>
          </p:cNvPr>
          <p:cNvGraphicFramePr>
            <a:graphicFrameLocks noGrp="1"/>
          </p:cNvGraphicFramePr>
          <p:nvPr>
            <p:ph sz="half" idx="2"/>
            <p:extLst>
              <p:ext uri="{D42A27DB-BD31-4B8C-83A1-F6EECF244321}">
                <p14:modId xmlns:p14="http://schemas.microsoft.com/office/powerpoint/2010/main" val="3997268478"/>
              </p:ext>
            </p:extLst>
          </p:nvPr>
        </p:nvGraphicFramePr>
        <p:xfrm>
          <a:off x="6232094" y="1896878"/>
          <a:ext cx="4754562" cy="3927793"/>
        </p:xfrm>
        <a:graphic>
          <a:graphicData uri="http://schemas.openxmlformats.org/drawingml/2006/table">
            <a:tbl>
              <a:tblPr firstRow="1" bandRow="1">
                <a:tableStyleId>{21E4AEA4-8DFA-4A89-87EB-49C32662AFE0}</a:tableStyleId>
              </a:tblPr>
              <a:tblGrid>
                <a:gridCol w="4754562">
                  <a:extLst>
                    <a:ext uri="{9D8B030D-6E8A-4147-A177-3AD203B41FA5}">
                      <a16:colId xmlns:a16="http://schemas.microsoft.com/office/drawing/2014/main" val="1435291021"/>
                    </a:ext>
                  </a:extLst>
                </a:gridCol>
              </a:tblGrid>
              <a:tr h="3374453">
                <a:tc>
                  <a:txBody>
                    <a:bodyPr/>
                    <a:lstStyle/>
                    <a:p>
                      <a:pPr>
                        <a:lnSpc>
                          <a:spcPct val="107000"/>
                        </a:lnSpc>
                        <a:spcAft>
                          <a:spcPts val="800"/>
                        </a:spcAft>
                      </a:pPr>
                      <a:r>
                        <a:rPr lang="en-GB" sz="1800" b="1" dirty="0">
                          <a:solidFill>
                            <a:srgbClr val="0000FF"/>
                          </a:solidFill>
                          <a:effectLst/>
                        </a:rPr>
                        <a:t>struct </a:t>
                      </a:r>
                      <a:r>
                        <a:rPr lang="en-GB" sz="1800" dirty="0" err="1">
                          <a:solidFill>
                            <a:schemeClr val="bg1"/>
                          </a:solidFill>
                          <a:effectLst/>
                        </a:rPr>
                        <a:t>MedicalVideo</a:t>
                      </a:r>
                      <a:r>
                        <a:rPr lang="en-GB" sz="1800" dirty="0">
                          <a:solidFill>
                            <a:srgbClr val="000000"/>
                          </a:solidFill>
                          <a:effectLst/>
                        </a:rPr>
                        <a:t>{</a:t>
                      </a:r>
                      <a:endParaRPr lang="en-GB" sz="3200" dirty="0">
                        <a:effectLst/>
                      </a:endParaRPr>
                    </a:p>
                    <a:p>
                      <a:pPr>
                        <a:lnSpc>
                          <a:spcPct val="107000"/>
                        </a:lnSpc>
                        <a:spcAft>
                          <a:spcPts val="800"/>
                        </a:spcAft>
                      </a:pPr>
                      <a:r>
                        <a:rPr lang="en-GB" sz="1800" b="1" dirty="0">
                          <a:solidFill>
                            <a:srgbClr val="008080"/>
                          </a:solidFill>
                          <a:effectLst/>
                        </a:rPr>
                        <a:t>uint256 </a:t>
                      </a:r>
                      <a:r>
                        <a:rPr lang="en-GB" sz="1800" b="1" dirty="0" err="1">
                          <a:solidFill>
                            <a:schemeClr val="bg1"/>
                          </a:solidFill>
                          <a:effectLst/>
                        </a:rPr>
                        <a:t>User</a:t>
                      </a:r>
                      <a:r>
                        <a:rPr lang="en-GB" sz="1800" dirty="0" err="1">
                          <a:solidFill>
                            <a:srgbClr val="000000"/>
                          </a:solidFill>
                          <a:effectLst/>
                        </a:rPr>
                        <a:t>Id</a:t>
                      </a:r>
                      <a:r>
                        <a:rPr lang="en-GB" sz="1800" dirty="0">
                          <a:solidFill>
                            <a:srgbClr val="000000"/>
                          </a:solidFill>
                          <a:effectLst/>
                        </a:rPr>
                        <a:t>;</a:t>
                      </a:r>
                      <a:endParaRPr lang="en-GB" sz="3200" dirty="0">
                        <a:effectLst/>
                      </a:endParaRPr>
                    </a:p>
                    <a:p>
                      <a:pPr>
                        <a:lnSpc>
                          <a:spcPct val="107000"/>
                        </a:lnSpc>
                        <a:spcAft>
                          <a:spcPts val="800"/>
                        </a:spcAft>
                      </a:pPr>
                      <a:r>
                        <a:rPr lang="en-GB" sz="1800" b="1" dirty="0">
                          <a:solidFill>
                            <a:srgbClr val="008080"/>
                          </a:solidFill>
                          <a:effectLst/>
                        </a:rPr>
                        <a:t>string </a:t>
                      </a:r>
                      <a:r>
                        <a:rPr lang="en-GB" sz="1800" b="1" kern="1200" dirty="0" err="1">
                          <a:solidFill>
                            <a:srgbClr val="000000"/>
                          </a:solidFill>
                          <a:effectLst/>
                          <a:latin typeface="+mn-lt"/>
                          <a:ea typeface="+mn-ea"/>
                          <a:cs typeface="+mn-cs"/>
                        </a:rPr>
                        <a:t>Source</a:t>
                      </a:r>
                      <a:r>
                        <a:rPr lang="en-GB" sz="1800" dirty="0" err="1">
                          <a:solidFill>
                            <a:srgbClr val="000000"/>
                          </a:solidFill>
                          <a:effectLst/>
                        </a:rPr>
                        <a:t>URL</a:t>
                      </a:r>
                      <a:r>
                        <a:rPr lang="en-GB" sz="1800" dirty="0">
                          <a:solidFill>
                            <a:srgbClr val="000000"/>
                          </a:solidFill>
                          <a:effectLst/>
                        </a:rPr>
                        <a:t>;</a:t>
                      </a:r>
                      <a:endParaRPr lang="en-GB" sz="3200" dirty="0">
                        <a:effectLst/>
                      </a:endParaRPr>
                    </a:p>
                    <a:p>
                      <a:pPr>
                        <a:lnSpc>
                          <a:spcPct val="107000"/>
                        </a:lnSpc>
                        <a:spcAft>
                          <a:spcPts val="800"/>
                        </a:spcAft>
                      </a:pPr>
                      <a:r>
                        <a:rPr lang="en-GB" sz="1800" b="1" dirty="0">
                          <a:solidFill>
                            <a:srgbClr val="008080"/>
                          </a:solidFill>
                          <a:effectLst/>
                        </a:rPr>
                        <a:t>string </a:t>
                      </a:r>
                      <a:r>
                        <a:rPr lang="en-GB" sz="1800" dirty="0">
                          <a:solidFill>
                            <a:srgbClr val="000000"/>
                          </a:solidFill>
                          <a:effectLst/>
                        </a:rPr>
                        <a:t>Author;</a:t>
                      </a:r>
                      <a:endParaRPr lang="en-GB" sz="3200" dirty="0">
                        <a:effectLst/>
                      </a:endParaRPr>
                    </a:p>
                    <a:p>
                      <a:pPr>
                        <a:lnSpc>
                          <a:spcPct val="107000"/>
                        </a:lnSpc>
                        <a:spcAft>
                          <a:spcPts val="800"/>
                        </a:spcAft>
                      </a:pPr>
                      <a:r>
                        <a:rPr lang="en-GB" sz="1800" b="1" dirty="0">
                          <a:solidFill>
                            <a:srgbClr val="008080"/>
                          </a:solidFill>
                          <a:effectLst/>
                        </a:rPr>
                        <a:t>uint256 </a:t>
                      </a:r>
                      <a:r>
                        <a:rPr lang="en-GB" sz="1800" dirty="0" err="1">
                          <a:solidFill>
                            <a:srgbClr val="000000"/>
                          </a:solidFill>
                          <a:effectLst/>
                        </a:rPr>
                        <a:t>Datatime</a:t>
                      </a:r>
                      <a:r>
                        <a:rPr lang="en-GB" sz="1800" dirty="0">
                          <a:solidFill>
                            <a:srgbClr val="000000"/>
                          </a:solidFill>
                          <a:effectLst/>
                        </a:rPr>
                        <a:t>;</a:t>
                      </a:r>
                      <a:endParaRPr lang="en-GB" sz="3200" dirty="0">
                        <a:effectLst/>
                      </a:endParaRPr>
                    </a:p>
                    <a:p>
                      <a:pPr>
                        <a:lnSpc>
                          <a:spcPct val="107000"/>
                        </a:lnSpc>
                        <a:spcAft>
                          <a:spcPts val="800"/>
                        </a:spcAft>
                      </a:pPr>
                      <a:r>
                        <a:rPr lang="en-GB" sz="1800" dirty="0">
                          <a:solidFill>
                            <a:srgbClr val="000000"/>
                          </a:solidFill>
                          <a:effectLst/>
                        </a:rPr>
                        <a:t>}</a:t>
                      </a:r>
                      <a:endParaRPr lang="en-GB" sz="3200" dirty="0">
                        <a:effectLst/>
                      </a:endParaRPr>
                    </a:p>
                    <a:p>
                      <a:pPr>
                        <a:lnSpc>
                          <a:spcPct val="107000"/>
                        </a:lnSpc>
                        <a:spcAft>
                          <a:spcPts val="800"/>
                        </a:spcAft>
                      </a:pPr>
                      <a:r>
                        <a:rPr lang="en-GB" sz="1800" b="1" dirty="0">
                          <a:solidFill>
                            <a:srgbClr val="0000FF"/>
                          </a:solidFill>
                          <a:effectLst/>
                        </a:rPr>
                        <a:t>function </a:t>
                      </a:r>
                      <a:r>
                        <a:rPr lang="en-GB" sz="1800" dirty="0" err="1">
                          <a:solidFill>
                            <a:schemeClr val="bg1"/>
                          </a:solidFill>
                          <a:effectLst/>
                        </a:rPr>
                        <a:t>get_MedicalVideo</a:t>
                      </a:r>
                      <a:r>
                        <a:rPr lang="en-GB" sz="1800" dirty="0" err="1">
                          <a:solidFill>
                            <a:srgbClr val="000000"/>
                          </a:solidFill>
                          <a:effectLst/>
                        </a:rPr>
                        <a:t>_by_id</a:t>
                      </a:r>
                      <a:r>
                        <a:rPr lang="en-GB" sz="1800" dirty="0">
                          <a:solidFill>
                            <a:srgbClr val="000000"/>
                          </a:solidFill>
                          <a:effectLst/>
                        </a:rPr>
                        <a:t>(</a:t>
                      </a:r>
                      <a:r>
                        <a:rPr lang="en-GB" sz="1800" b="1" dirty="0">
                          <a:solidFill>
                            <a:srgbClr val="008080"/>
                          </a:solidFill>
                          <a:effectLst/>
                        </a:rPr>
                        <a:t>uint256 </a:t>
                      </a:r>
                      <a:r>
                        <a:rPr lang="en-GB" sz="1800" dirty="0">
                          <a:solidFill>
                            <a:srgbClr val="000000"/>
                          </a:solidFill>
                          <a:effectLst/>
                        </a:rPr>
                        <a:t>_Id)</a:t>
                      </a:r>
                      <a:endParaRPr lang="en-GB" sz="3200" dirty="0">
                        <a:effectLst/>
                      </a:endParaRPr>
                    </a:p>
                    <a:p>
                      <a:pPr>
                        <a:lnSpc>
                          <a:spcPct val="107000"/>
                        </a:lnSpc>
                        <a:spcAft>
                          <a:spcPts val="800"/>
                        </a:spcAft>
                      </a:pPr>
                      <a:r>
                        <a:rPr lang="en-GB" sz="1800" b="1" dirty="0">
                          <a:solidFill>
                            <a:srgbClr val="0000FF"/>
                          </a:solidFill>
                          <a:effectLst/>
                        </a:rPr>
                        <a:t>public view returns</a:t>
                      </a:r>
                      <a:r>
                        <a:rPr lang="en-GB" sz="1800" dirty="0">
                          <a:solidFill>
                            <a:srgbClr val="000000"/>
                          </a:solidFill>
                          <a:effectLst/>
                        </a:rPr>
                        <a:t>(</a:t>
                      </a:r>
                      <a:r>
                        <a:rPr lang="en-GB" sz="1800" dirty="0" err="1">
                          <a:solidFill>
                            <a:schemeClr val="bg1"/>
                          </a:solidFill>
                          <a:effectLst/>
                        </a:rPr>
                        <a:t>MedicalVideo</a:t>
                      </a:r>
                      <a:r>
                        <a:rPr lang="en-GB" sz="1800" b="1" dirty="0">
                          <a:solidFill>
                            <a:schemeClr val="bg1"/>
                          </a:solidFill>
                          <a:effectLst/>
                        </a:rPr>
                        <a:t> </a:t>
                      </a:r>
                      <a:r>
                        <a:rPr lang="en-GB" sz="1800" b="1" dirty="0">
                          <a:solidFill>
                            <a:srgbClr val="0000FF"/>
                          </a:solidFill>
                          <a:effectLst/>
                        </a:rPr>
                        <a:t>data</a:t>
                      </a:r>
                      <a:r>
                        <a:rPr lang="en-GB" sz="1800" dirty="0">
                          <a:solidFill>
                            <a:srgbClr val="000000"/>
                          </a:solidFill>
                          <a:effectLst/>
                        </a:rPr>
                        <a:t>){</a:t>
                      </a:r>
                      <a:endParaRPr lang="en-GB" sz="3200" dirty="0">
                        <a:effectLst/>
                      </a:endParaRPr>
                    </a:p>
                    <a:p>
                      <a:pPr>
                        <a:lnSpc>
                          <a:spcPct val="107000"/>
                        </a:lnSpc>
                        <a:spcAft>
                          <a:spcPts val="800"/>
                        </a:spcAft>
                      </a:pPr>
                      <a:r>
                        <a:rPr lang="en-GB" sz="1800" b="1" dirty="0">
                          <a:solidFill>
                            <a:srgbClr val="0000FF"/>
                          </a:solidFill>
                          <a:effectLst/>
                        </a:rPr>
                        <a:t>return </a:t>
                      </a:r>
                      <a:r>
                        <a:rPr lang="en-GB" sz="1800" dirty="0" err="1">
                          <a:solidFill>
                            <a:schemeClr val="bg1"/>
                          </a:solidFill>
                          <a:effectLst/>
                        </a:rPr>
                        <a:t>MedicalVideo</a:t>
                      </a:r>
                      <a:r>
                        <a:rPr lang="en-GB" sz="1800" dirty="0">
                          <a:solidFill>
                            <a:srgbClr val="000000"/>
                          </a:solidFill>
                          <a:effectLst/>
                        </a:rPr>
                        <a:t> [_Id];</a:t>
                      </a:r>
                      <a:endParaRPr lang="en-GB" sz="3200" dirty="0">
                        <a:effectLst/>
                      </a:endParaRPr>
                    </a:p>
                    <a:p>
                      <a:pPr>
                        <a:lnSpc>
                          <a:spcPct val="107000"/>
                        </a:lnSpc>
                        <a:spcAft>
                          <a:spcPts val="800"/>
                        </a:spcAft>
                      </a:pPr>
                      <a:r>
                        <a:rPr lang="en-GB" sz="1800" dirty="0">
                          <a:solidFill>
                            <a:srgbClr val="000000"/>
                          </a:solidFill>
                          <a:effectLst/>
                        </a:rPr>
                        <a:t>}</a:t>
                      </a:r>
                      <a:endParaRPr lang="en-GB" sz="3200" dirty="0">
                        <a:effectLst/>
                        <a:latin typeface="Calibri" panose="020F0502020204030204" pitchFamily="34" charset="0"/>
                        <a:ea typeface="新細明體" panose="02020500000000000000" pitchFamily="18" charset="-120"/>
                        <a:cs typeface="Arial" panose="020B0604020202020204" pitchFamily="34" charset="0"/>
                      </a:endParaRPr>
                    </a:p>
                  </a:txBody>
                  <a:tcPr>
                    <a:solidFill>
                      <a:schemeClr val="tx1"/>
                    </a:solidFill>
                  </a:tcPr>
                </a:tc>
                <a:extLst>
                  <a:ext uri="{0D108BD9-81ED-4DB2-BD59-A6C34878D82A}">
                    <a16:rowId xmlns:a16="http://schemas.microsoft.com/office/drawing/2014/main" val="162450006"/>
                  </a:ext>
                </a:extLst>
              </a:tr>
            </a:tbl>
          </a:graphicData>
        </a:graphic>
      </p:graphicFrame>
      <p:sp>
        <p:nvSpPr>
          <p:cNvPr id="4" name="內容版面配置區 4">
            <a:extLst>
              <a:ext uri="{FF2B5EF4-FFF2-40B4-BE49-F238E27FC236}">
                <a16:creationId xmlns:a16="http://schemas.microsoft.com/office/drawing/2014/main" id="{11EE68E3-7CFC-1C46-00CE-8BDE8181E6F3}"/>
              </a:ext>
            </a:extLst>
          </p:cNvPr>
          <p:cNvSpPr txBox="1">
            <a:spLocks/>
          </p:cNvSpPr>
          <p:nvPr/>
        </p:nvSpPr>
        <p:spPr>
          <a:xfrm>
            <a:off x="6595821" y="5818886"/>
            <a:ext cx="4754880" cy="43230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GB" sz="1800" dirty="0">
                <a:latin typeface="Calibri" panose="020F0502020204030204" pitchFamily="34" charset="0"/>
                <a:ea typeface="新細明體" panose="02020500000000000000" pitchFamily="18" charset="-120"/>
                <a:cs typeface="Arial" panose="020B0604020202020204" pitchFamily="34" charset="0"/>
              </a:rPr>
              <a:t>Figure 4: Blockchain data and function</a:t>
            </a:r>
          </a:p>
        </p:txBody>
      </p:sp>
    </p:spTree>
    <p:extLst>
      <p:ext uri="{BB962C8B-B14F-4D97-AF65-F5344CB8AC3E}">
        <p14:creationId xmlns:p14="http://schemas.microsoft.com/office/powerpoint/2010/main" val="3011967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452BA1-4D62-D67F-4A60-59C04E0DBEC6}"/>
              </a:ext>
            </a:extLst>
          </p:cNvPr>
          <p:cNvSpPr>
            <a:spLocks noGrp="1"/>
          </p:cNvSpPr>
          <p:nvPr>
            <p:ph type="title"/>
          </p:nvPr>
        </p:nvSpPr>
        <p:spPr/>
        <p:txBody>
          <a:bodyPr/>
          <a:lstStyle/>
          <a:p>
            <a:r>
              <a:rPr lang="en-GB" dirty="0"/>
              <a:t>Proposed Methodology</a:t>
            </a:r>
          </a:p>
        </p:txBody>
      </p:sp>
      <p:sp>
        <p:nvSpPr>
          <p:cNvPr id="21" name="內容版面配置區 4">
            <a:extLst>
              <a:ext uri="{FF2B5EF4-FFF2-40B4-BE49-F238E27FC236}">
                <a16:creationId xmlns:a16="http://schemas.microsoft.com/office/drawing/2014/main" id="{7394DE70-A7DC-4F27-A32A-F354070A8B2F}"/>
              </a:ext>
            </a:extLst>
          </p:cNvPr>
          <p:cNvSpPr txBox="1">
            <a:spLocks/>
          </p:cNvSpPr>
          <p:nvPr/>
        </p:nvSpPr>
        <p:spPr>
          <a:xfrm>
            <a:off x="9626067" y="5500679"/>
            <a:ext cx="2224557" cy="595071"/>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GB" sz="1800" dirty="0">
                <a:latin typeface="Calibri" panose="020F0502020204030204" pitchFamily="34" charset="0"/>
                <a:ea typeface="新細明體" panose="02020500000000000000" pitchFamily="18" charset="-120"/>
                <a:cs typeface="Arial" panose="020B0604020202020204" pitchFamily="34" charset="0"/>
              </a:rPr>
              <a:t>Figure 5: Calculate the video blockchain that matches the source video</a:t>
            </a:r>
          </a:p>
        </p:txBody>
      </p:sp>
      <p:pic>
        <p:nvPicPr>
          <p:cNvPr id="23" name="圖片 22">
            <a:extLst>
              <a:ext uri="{FF2B5EF4-FFF2-40B4-BE49-F238E27FC236}">
                <a16:creationId xmlns:a16="http://schemas.microsoft.com/office/drawing/2014/main" id="{7129C590-1D39-56DC-07FD-4DF91597171D}"/>
              </a:ext>
            </a:extLst>
          </p:cNvPr>
          <p:cNvPicPr>
            <a:picLocks noChangeAspect="1"/>
          </p:cNvPicPr>
          <p:nvPr/>
        </p:nvPicPr>
        <p:blipFill>
          <a:blip r:embed="rId2"/>
          <a:stretch>
            <a:fillRect/>
          </a:stretch>
        </p:blipFill>
        <p:spPr>
          <a:xfrm>
            <a:off x="2753310" y="1271677"/>
            <a:ext cx="6872757" cy="4755137"/>
          </a:xfrm>
          <a:prstGeom prst="rect">
            <a:avLst/>
          </a:prstGeom>
        </p:spPr>
      </p:pic>
    </p:spTree>
    <p:extLst>
      <p:ext uri="{BB962C8B-B14F-4D97-AF65-F5344CB8AC3E}">
        <p14:creationId xmlns:p14="http://schemas.microsoft.com/office/powerpoint/2010/main" val="3316027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452BA1-4D62-D67F-4A60-59C04E0DBEC6}"/>
              </a:ext>
            </a:extLst>
          </p:cNvPr>
          <p:cNvSpPr>
            <a:spLocks noGrp="1"/>
          </p:cNvSpPr>
          <p:nvPr>
            <p:ph type="title"/>
          </p:nvPr>
        </p:nvSpPr>
        <p:spPr/>
        <p:txBody>
          <a:bodyPr/>
          <a:lstStyle/>
          <a:p>
            <a:r>
              <a:rPr lang="en-GB" dirty="0"/>
              <a:t>Proposed Methodology</a:t>
            </a:r>
          </a:p>
        </p:txBody>
      </p:sp>
      <p:sp>
        <p:nvSpPr>
          <p:cNvPr id="3" name="內容版面配置區 2">
            <a:extLst>
              <a:ext uri="{FF2B5EF4-FFF2-40B4-BE49-F238E27FC236}">
                <a16:creationId xmlns:a16="http://schemas.microsoft.com/office/drawing/2014/main" id="{6E079C8F-C540-39E1-54D4-6455F09B5469}"/>
              </a:ext>
            </a:extLst>
          </p:cNvPr>
          <p:cNvSpPr>
            <a:spLocks noGrp="1"/>
          </p:cNvSpPr>
          <p:nvPr>
            <p:ph sz="half" idx="1"/>
          </p:nvPr>
        </p:nvSpPr>
        <p:spPr>
          <a:xfrm>
            <a:off x="1202919" y="2148128"/>
            <a:ext cx="10297808" cy="1792224"/>
          </a:xfrm>
        </p:spPr>
        <p:txBody>
          <a:bodyPr>
            <a:normAutofit fontScale="92500" lnSpcReduction="20000"/>
          </a:bodyPr>
          <a:lstStyle/>
          <a:p>
            <a:pPr marL="0" indent="0">
              <a:buNone/>
            </a:pPr>
            <a:r>
              <a:rPr lang="en-GB" dirty="0"/>
              <a:t>Outcomes</a:t>
            </a:r>
          </a:p>
          <a:p>
            <a:r>
              <a:rPr lang="en-GB" dirty="0"/>
              <a:t>Provide the citation information for the uploaded video (Figure 6)</a:t>
            </a:r>
          </a:p>
        </p:txBody>
      </p:sp>
      <p:sp>
        <p:nvSpPr>
          <p:cNvPr id="6" name="內容版面配置區 5">
            <a:extLst>
              <a:ext uri="{FF2B5EF4-FFF2-40B4-BE49-F238E27FC236}">
                <a16:creationId xmlns:a16="http://schemas.microsoft.com/office/drawing/2014/main" id="{F43B9DE7-3B0E-7011-7868-1FE7991607EE}"/>
              </a:ext>
            </a:extLst>
          </p:cNvPr>
          <p:cNvSpPr>
            <a:spLocks noGrp="1"/>
          </p:cNvSpPr>
          <p:nvPr>
            <p:ph sz="half" idx="2"/>
          </p:nvPr>
        </p:nvSpPr>
        <p:spPr>
          <a:xfrm>
            <a:off x="6370111" y="3181400"/>
            <a:ext cx="3172486" cy="2313432"/>
          </a:xfr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rmAutofit fontScale="92500" lnSpcReduction="20000"/>
          </a:bodyPr>
          <a:lstStyle/>
          <a:p>
            <a:pPr marL="0" indent="0">
              <a:buNone/>
            </a:pPr>
            <a:r>
              <a:rPr lang="en-US" sz="1600" dirty="0">
                <a:solidFill>
                  <a:schemeClr val="tx1"/>
                </a:solidFill>
                <a:latin typeface="Arial" panose="020B0604020202020204" pitchFamily="34" charset="0"/>
                <a:cs typeface="Arial" panose="020B0604020202020204" pitchFamily="34" charset="0"/>
              </a:rPr>
              <a:t>Citation:</a:t>
            </a:r>
          </a:p>
          <a:p>
            <a:r>
              <a:rPr lang="en-US" sz="1600" dirty="0">
                <a:solidFill>
                  <a:schemeClr val="tx1"/>
                </a:solidFill>
                <a:latin typeface="Arial" panose="020B0604020202020204" pitchFamily="34" charset="0"/>
                <a:cs typeface="Arial" panose="020B0604020202020204" pitchFamily="34" charset="0"/>
              </a:rPr>
              <a:t>Medical News A</a:t>
            </a:r>
          </a:p>
          <a:p>
            <a:pPr lvl="1"/>
            <a:r>
              <a:rPr lang="en-US" sz="1400" dirty="0">
                <a:solidFill>
                  <a:schemeClr val="tx1"/>
                </a:solidFill>
                <a:latin typeface="Arial" panose="020B0604020202020204" pitchFamily="34" charset="0"/>
                <a:cs typeface="Arial" panose="020B0604020202020204" pitchFamily="34" charset="0"/>
              </a:rPr>
              <a:t>Author: Dr. A</a:t>
            </a:r>
          </a:p>
          <a:p>
            <a:pPr lvl="1"/>
            <a:r>
              <a:rPr lang="en-US" sz="1400" dirty="0">
                <a:solidFill>
                  <a:schemeClr val="tx1"/>
                </a:solidFill>
                <a:latin typeface="Arial" panose="020B0604020202020204" pitchFamily="34" charset="0"/>
                <a:cs typeface="Arial" panose="020B0604020202020204" pitchFamily="34" charset="0"/>
              </a:rPr>
              <a:t>URL: </a:t>
            </a:r>
            <a:r>
              <a:rPr lang="en-US" sz="1400" dirty="0">
                <a:solidFill>
                  <a:schemeClr val="tx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https://MedicalNewsA.com</a:t>
            </a:r>
            <a:endParaRPr lang="en-US" sz="1400" dirty="0">
              <a:solidFill>
                <a:schemeClr val="tx1"/>
              </a:solidFill>
              <a:latin typeface="Arial" panose="020B0604020202020204" pitchFamily="34" charset="0"/>
              <a:cs typeface="Arial" panose="020B0604020202020204" pitchFamily="34" charset="0"/>
            </a:endParaRPr>
          </a:p>
          <a:p>
            <a:pPr lvl="1"/>
            <a:r>
              <a:rPr lang="en-US" sz="1400" dirty="0">
                <a:solidFill>
                  <a:schemeClr val="tx1"/>
                </a:solidFill>
                <a:latin typeface="Arial" panose="020B0604020202020204" pitchFamily="34" charset="0"/>
                <a:cs typeface="Arial" panose="020B0604020202020204" pitchFamily="34" charset="0"/>
              </a:rPr>
              <a:t>Match: 25%</a:t>
            </a:r>
          </a:p>
          <a:p>
            <a:r>
              <a:rPr lang="en-US" sz="1600" dirty="0">
                <a:solidFill>
                  <a:schemeClr val="tx1"/>
                </a:solidFill>
                <a:latin typeface="Arial" panose="020B0604020202020204" pitchFamily="34" charset="0"/>
                <a:cs typeface="Arial" panose="020B0604020202020204" pitchFamily="34" charset="0"/>
              </a:rPr>
              <a:t>Medical News B</a:t>
            </a:r>
          </a:p>
          <a:p>
            <a:pPr lvl="1"/>
            <a:r>
              <a:rPr lang="en-US" sz="1400" dirty="0">
                <a:solidFill>
                  <a:schemeClr val="tx1"/>
                </a:solidFill>
                <a:latin typeface="Arial" panose="020B0604020202020204" pitchFamily="34" charset="0"/>
                <a:cs typeface="Arial" panose="020B0604020202020204" pitchFamily="34" charset="0"/>
              </a:rPr>
              <a:t>Author: Dr. B</a:t>
            </a:r>
          </a:p>
          <a:p>
            <a:pPr lvl="1"/>
            <a:r>
              <a:rPr lang="en-US" sz="1400" dirty="0">
                <a:solidFill>
                  <a:schemeClr val="tx1"/>
                </a:solidFill>
                <a:latin typeface="Arial" panose="020B0604020202020204" pitchFamily="34" charset="0"/>
                <a:cs typeface="Arial" panose="020B0604020202020204" pitchFamily="34" charset="0"/>
              </a:rPr>
              <a:t>URL: </a:t>
            </a:r>
            <a:r>
              <a:rPr lang="en-US" sz="1400" dirty="0">
                <a:solidFill>
                  <a:schemeClr val="tx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https://MedicalNewsB.com</a:t>
            </a:r>
            <a:endParaRPr lang="en-US" sz="1400" dirty="0">
              <a:solidFill>
                <a:schemeClr val="tx1"/>
              </a:solidFill>
              <a:latin typeface="Arial" panose="020B0604020202020204" pitchFamily="34" charset="0"/>
              <a:cs typeface="Arial" panose="020B0604020202020204" pitchFamily="34" charset="0"/>
            </a:endParaRPr>
          </a:p>
          <a:p>
            <a:pPr lvl="1"/>
            <a:r>
              <a:rPr lang="en-US" sz="1400" dirty="0">
                <a:solidFill>
                  <a:schemeClr val="tx1"/>
                </a:solidFill>
                <a:latin typeface="Arial" panose="020B0604020202020204" pitchFamily="34" charset="0"/>
                <a:cs typeface="Arial" panose="020B0604020202020204" pitchFamily="34" charset="0"/>
              </a:rPr>
              <a:t>Match: 20%</a:t>
            </a:r>
            <a:endParaRPr lang="en-GB" dirty="0">
              <a:solidFill>
                <a:schemeClr val="tx1"/>
              </a:solidFill>
              <a:latin typeface="Arial" panose="020B0604020202020204" pitchFamily="34" charset="0"/>
              <a:cs typeface="Arial" panose="020B0604020202020204" pitchFamily="34" charset="0"/>
            </a:endParaRPr>
          </a:p>
          <a:p>
            <a:endParaRPr lang="en-GB" dirty="0"/>
          </a:p>
        </p:txBody>
      </p:sp>
      <p:pic>
        <p:nvPicPr>
          <p:cNvPr id="1026" name="Picture 2" descr="Video player - Free arrows icons">
            <a:extLst>
              <a:ext uri="{FF2B5EF4-FFF2-40B4-BE49-F238E27FC236}">
                <a16:creationId xmlns:a16="http://schemas.microsoft.com/office/drawing/2014/main" id="{B1D733CA-1DDF-2856-FC76-D347B26BE8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185" y="3455720"/>
            <a:ext cx="2683281" cy="1764792"/>
          </a:xfrm>
          <a:prstGeom prst="rect">
            <a:avLst/>
          </a:prstGeom>
          <a:noFill/>
          <a:extLst>
            <a:ext uri="{909E8E84-426E-40DD-AFC4-6F175D3DCCD1}">
              <a14:hiddenFill xmlns:a14="http://schemas.microsoft.com/office/drawing/2010/main">
                <a:solidFill>
                  <a:srgbClr val="FFFFFF"/>
                </a:solidFill>
              </a14:hiddenFill>
            </a:ext>
          </a:extLst>
        </p:spPr>
      </p:pic>
      <p:sp>
        <p:nvSpPr>
          <p:cNvPr id="7" name="內容版面配置區 4">
            <a:extLst>
              <a:ext uri="{FF2B5EF4-FFF2-40B4-BE49-F238E27FC236}">
                <a16:creationId xmlns:a16="http://schemas.microsoft.com/office/drawing/2014/main" id="{C6AEF97C-29AB-25AD-962B-846F93FC0E41}"/>
              </a:ext>
            </a:extLst>
          </p:cNvPr>
          <p:cNvSpPr txBox="1">
            <a:spLocks/>
          </p:cNvSpPr>
          <p:nvPr/>
        </p:nvSpPr>
        <p:spPr>
          <a:xfrm>
            <a:off x="4528046" y="5494832"/>
            <a:ext cx="3172486" cy="59507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GB" sz="1800" dirty="0">
                <a:latin typeface="Calibri" panose="020F0502020204030204" pitchFamily="34" charset="0"/>
                <a:ea typeface="新細明體" panose="02020500000000000000" pitchFamily="18" charset="-120"/>
                <a:cs typeface="Arial" panose="020B0604020202020204" pitchFamily="34" charset="0"/>
              </a:rPr>
              <a:t>Figure 6: Sample of user view</a:t>
            </a:r>
          </a:p>
        </p:txBody>
      </p:sp>
    </p:spTree>
    <p:extLst>
      <p:ext uri="{BB962C8B-B14F-4D97-AF65-F5344CB8AC3E}">
        <p14:creationId xmlns:p14="http://schemas.microsoft.com/office/powerpoint/2010/main" val="979099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8ADBBF-738F-A23B-22F3-665993FD86E6}"/>
              </a:ext>
            </a:extLst>
          </p:cNvPr>
          <p:cNvSpPr>
            <a:spLocks noGrp="1"/>
          </p:cNvSpPr>
          <p:nvPr>
            <p:ph type="title"/>
          </p:nvPr>
        </p:nvSpPr>
        <p:spPr/>
        <p:txBody>
          <a:bodyPr/>
          <a:lstStyle/>
          <a:p>
            <a:r>
              <a:rPr lang="en-GB" dirty="0"/>
              <a:t>Ethical considerations and risk assessment</a:t>
            </a:r>
          </a:p>
        </p:txBody>
      </p:sp>
      <p:graphicFrame>
        <p:nvGraphicFramePr>
          <p:cNvPr id="5" name="內容版面配置區 4">
            <a:extLst>
              <a:ext uri="{FF2B5EF4-FFF2-40B4-BE49-F238E27FC236}">
                <a16:creationId xmlns:a16="http://schemas.microsoft.com/office/drawing/2014/main" id="{D6950751-C588-E69E-1BEC-DA951017101A}"/>
              </a:ext>
            </a:extLst>
          </p:cNvPr>
          <p:cNvGraphicFramePr>
            <a:graphicFrameLocks noGrp="1"/>
          </p:cNvGraphicFramePr>
          <p:nvPr>
            <p:ph idx="1"/>
            <p:extLst>
              <p:ext uri="{D42A27DB-BD31-4B8C-83A1-F6EECF244321}">
                <p14:modId xmlns:p14="http://schemas.microsoft.com/office/powerpoint/2010/main" val="1831885573"/>
              </p:ext>
            </p:extLst>
          </p:nvPr>
        </p:nvGraphicFramePr>
        <p:xfrm>
          <a:off x="576072" y="1984248"/>
          <a:ext cx="11082529" cy="4069080"/>
        </p:xfrm>
        <a:graphic>
          <a:graphicData uri="http://schemas.openxmlformats.org/drawingml/2006/table">
            <a:tbl>
              <a:tblPr firstRow="1">
                <a:tableStyleId>{21E4AEA4-8DFA-4A89-87EB-49C32662AFE0}</a:tableStyleId>
              </a:tblPr>
              <a:tblGrid>
                <a:gridCol w="1216152">
                  <a:extLst>
                    <a:ext uri="{9D8B030D-6E8A-4147-A177-3AD203B41FA5}">
                      <a16:colId xmlns:a16="http://schemas.microsoft.com/office/drawing/2014/main" val="3448782327"/>
                    </a:ext>
                  </a:extLst>
                </a:gridCol>
                <a:gridCol w="2020824">
                  <a:extLst>
                    <a:ext uri="{9D8B030D-6E8A-4147-A177-3AD203B41FA5}">
                      <a16:colId xmlns:a16="http://schemas.microsoft.com/office/drawing/2014/main" val="3041450386"/>
                    </a:ext>
                  </a:extLst>
                </a:gridCol>
                <a:gridCol w="7845553">
                  <a:extLst>
                    <a:ext uri="{9D8B030D-6E8A-4147-A177-3AD203B41FA5}">
                      <a16:colId xmlns:a16="http://schemas.microsoft.com/office/drawing/2014/main" val="629627561"/>
                    </a:ext>
                  </a:extLst>
                </a:gridCol>
              </a:tblGrid>
              <a:tr h="774580">
                <a:tc>
                  <a:txBody>
                    <a:bodyPr/>
                    <a:lstStyle/>
                    <a:p>
                      <a:pPr algn="ctr" fontAlgn="b"/>
                      <a:r>
                        <a:rPr lang="en-GB" sz="2000" u="none" strike="noStrike" dirty="0">
                          <a:effectLst/>
                        </a:rPr>
                        <a:t>Risk Level</a:t>
                      </a:r>
                      <a:endParaRPr lang="en-GB"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2000" u="none" strike="noStrike" dirty="0">
                          <a:effectLst/>
                        </a:rPr>
                        <a:t>Estimated detectability</a:t>
                      </a:r>
                      <a:endParaRPr lang="en-GB"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2000" u="none" strike="noStrike" dirty="0">
                          <a:effectLst/>
                        </a:rPr>
                        <a:t>Description</a:t>
                      </a:r>
                      <a:endParaRPr lang="en-GB"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98008625"/>
                  </a:ext>
                </a:extLst>
              </a:tr>
              <a:tr h="1083488">
                <a:tc>
                  <a:txBody>
                    <a:bodyPr/>
                    <a:lstStyle/>
                    <a:p>
                      <a:pPr algn="ctr" fontAlgn="b"/>
                      <a:r>
                        <a:rPr lang="en-GB" sz="2000" u="none" strike="noStrike" dirty="0">
                          <a:effectLst/>
                        </a:rPr>
                        <a:t>0 - 1</a:t>
                      </a:r>
                      <a:endParaRPr lang="en-GB"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2000" u="none" strike="noStrike" dirty="0">
                          <a:effectLst/>
                        </a:rPr>
                        <a:t>Acceptable risk</a:t>
                      </a:r>
                      <a:endParaRPr lang="en-GB"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2000" b="0" u="none" strike="noStrike" dirty="0">
                          <a:solidFill>
                            <a:srgbClr val="000000"/>
                          </a:solidFill>
                          <a:effectLst/>
                        </a:rPr>
                        <a:t>Video adjustments impacts</a:t>
                      </a:r>
                    </a:p>
                    <a:p>
                      <a:pPr marL="0" marR="0" lvl="0" indent="0" algn="ctr" defTabSz="914400" rtl="0" eaLnBrk="1" fontAlgn="b" latinLnBrk="0" hangingPunct="1">
                        <a:lnSpc>
                          <a:spcPct val="100000"/>
                        </a:lnSpc>
                        <a:spcBef>
                          <a:spcPts val="0"/>
                        </a:spcBef>
                        <a:spcAft>
                          <a:spcPts val="0"/>
                        </a:spcAft>
                        <a:buClrTx/>
                        <a:buSzTx/>
                        <a:buFontTx/>
                        <a:buNone/>
                        <a:tabLst/>
                        <a:defRPr/>
                      </a:pPr>
                      <a:r>
                        <a:rPr lang="en-GB" sz="2000" b="0" u="none" strike="noStrike" dirty="0">
                          <a:solidFill>
                            <a:srgbClr val="000000"/>
                          </a:solidFill>
                          <a:effectLst/>
                        </a:rPr>
                        <a:t>Data Accuracy</a:t>
                      </a:r>
                      <a:endParaRPr lang="en-GB"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267574078"/>
                  </a:ext>
                </a:extLst>
              </a:tr>
              <a:tr h="1173244">
                <a:tc>
                  <a:txBody>
                    <a:bodyPr/>
                    <a:lstStyle/>
                    <a:p>
                      <a:pPr algn="ctr" fontAlgn="b"/>
                      <a:r>
                        <a:rPr lang="en-GB" sz="2000" u="none" strike="noStrike">
                          <a:effectLst/>
                        </a:rPr>
                        <a:t>2 - 3</a:t>
                      </a:r>
                      <a:endParaRPr lang="en-GB"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2000" u="none" strike="noStrike" dirty="0">
                          <a:effectLst/>
                        </a:rPr>
                        <a:t>Significant risk</a:t>
                      </a:r>
                      <a:endParaRPr lang="en-GB"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2000" b="0" u="none" strike="noStrike" dirty="0">
                          <a:solidFill>
                            <a:srgbClr val="000000"/>
                          </a:solidFill>
                          <a:effectLst/>
                        </a:rPr>
                        <a:t>Blockchain inefficient</a:t>
                      </a:r>
                    </a:p>
                    <a:p>
                      <a:pPr algn="ctr" fontAlgn="b"/>
                      <a:r>
                        <a:rPr lang="en-GB" sz="2000" b="0" u="none" strike="noStrike" dirty="0">
                          <a:solidFill>
                            <a:srgbClr val="000000"/>
                          </a:solidFill>
                          <a:effectLst/>
                        </a:rPr>
                        <a:t>Data inaccuracy</a:t>
                      </a:r>
                    </a:p>
                    <a:p>
                      <a:pPr algn="ctr" fontAlgn="b"/>
                      <a:r>
                        <a:rPr lang="en-GB" sz="2000" b="0" u="none" strike="noStrike" dirty="0">
                          <a:solidFill>
                            <a:srgbClr val="000000"/>
                          </a:solidFill>
                          <a:effectLst/>
                        </a:rPr>
                        <a:t>Video editor add-in compatible issue</a:t>
                      </a:r>
                    </a:p>
                    <a:p>
                      <a:pPr algn="ctr" fontAlgn="b"/>
                      <a:r>
                        <a:rPr lang="en-GB" sz="2000" b="0" u="none" strike="noStrike" dirty="0">
                          <a:solidFill>
                            <a:srgbClr val="000000"/>
                          </a:solidFill>
                          <a:effectLst/>
                        </a:rPr>
                        <a:t>Blockchain unfixable bugs</a:t>
                      </a:r>
                      <a:endParaRPr lang="en-GB" sz="2000" dirty="0"/>
                    </a:p>
                  </a:txBody>
                  <a:tcPr marL="9525" marR="9525" marT="9525" marB="0" anchor="ctr"/>
                </a:tc>
                <a:extLst>
                  <a:ext uri="{0D108BD9-81ED-4DB2-BD59-A6C34878D82A}">
                    <a16:rowId xmlns:a16="http://schemas.microsoft.com/office/drawing/2014/main" val="4012296406"/>
                  </a:ext>
                </a:extLst>
              </a:tr>
              <a:tr h="982287">
                <a:tc>
                  <a:txBody>
                    <a:bodyPr/>
                    <a:lstStyle/>
                    <a:p>
                      <a:pPr algn="ctr" fontAlgn="b"/>
                      <a:r>
                        <a:rPr lang="en-GB" sz="2000" u="none" strike="noStrike">
                          <a:effectLst/>
                        </a:rPr>
                        <a:t>4 - 5</a:t>
                      </a:r>
                      <a:endParaRPr lang="en-GB"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2000" u="none" strike="noStrike" dirty="0">
                          <a:effectLst/>
                        </a:rPr>
                        <a:t>Unacceptable risk</a:t>
                      </a:r>
                      <a:endParaRPr lang="en-GB"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2000" b="0" u="none" strike="noStrike" dirty="0">
                          <a:solidFill>
                            <a:srgbClr val="000000"/>
                          </a:solidFill>
                          <a:effectLst/>
                        </a:rPr>
                        <a:t>Copyright issue of the citation</a:t>
                      </a:r>
                    </a:p>
                    <a:p>
                      <a:pPr marL="0" marR="0" lvl="0" indent="0" algn="ctr" defTabSz="914400" rtl="0" eaLnBrk="1" fontAlgn="b" latinLnBrk="0" hangingPunct="1">
                        <a:lnSpc>
                          <a:spcPct val="100000"/>
                        </a:lnSpc>
                        <a:spcBef>
                          <a:spcPts val="0"/>
                        </a:spcBef>
                        <a:spcAft>
                          <a:spcPts val="0"/>
                        </a:spcAft>
                        <a:buClrTx/>
                        <a:buSzTx/>
                        <a:buFontTx/>
                        <a:buNone/>
                        <a:tabLst/>
                        <a:defRPr/>
                      </a:pPr>
                      <a:r>
                        <a:rPr lang="en-GB" sz="2000" b="0" u="none" strike="noStrike" dirty="0">
                          <a:solidFill>
                            <a:srgbClr val="000000"/>
                          </a:solidFill>
                          <a:effectLst/>
                        </a:rPr>
                        <a:t>Privacy data breach</a:t>
                      </a:r>
                    </a:p>
                    <a:p>
                      <a:pPr marL="0" marR="0" lvl="0" indent="0" algn="ctr" defTabSz="914400" rtl="0" eaLnBrk="1" fontAlgn="b" latinLnBrk="0" hangingPunct="1">
                        <a:lnSpc>
                          <a:spcPct val="100000"/>
                        </a:lnSpc>
                        <a:spcBef>
                          <a:spcPts val="0"/>
                        </a:spcBef>
                        <a:spcAft>
                          <a:spcPts val="0"/>
                        </a:spcAft>
                        <a:buClrTx/>
                        <a:buSzTx/>
                        <a:buFontTx/>
                        <a:buNone/>
                        <a:tabLst/>
                        <a:defRPr/>
                      </a:pPr>
                      <a:r>
                        <a:rPr lang="en-GB" sz="2000" b="0" u="none" strike="noStrike" dirty="0">
                          <a:solidFill>
                            <a:srgbClr val="000000"/>
                          </a:solidFill>
                          <a:effectLst/>
                        </a:rPr>
                        <a:t>Legal issue</a:t>
                      </a:r>
                      <a:endParaRPr lang="en-GB"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34684611"/>
                  </a:ext>
                </a:extLst>
              </a:tr>
            </a:tbl>
          </a:graphicData>
        </a:graphic>
      </p:graphicFrame>
    </p:spTree>
    <p:extLst>
      <p:ext uri="{BB962C8B-B14F-4D97-AF65-F5344CB8AC3E}">
        <p14:creationId xmlns:p14="http://schemas.microsoft.com/office/powerpoint/2010/main" val="1166734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AC203E-D925-9F30-BC50-6A46383D32C4}"/>
              </a:ext>
            </a:extLst>
          </p:cNvPr>
          <p:cNvSpPr>
            <a:spLocks noGrp="1"/>
          </p:cNvSpPr>
          <p:nvPr>
            <p:ph type="title"/>
          </p:nvPr>
        </p:nvSpPr>
        <p:spPr/>
        <p:txBody>
          <a:bodyPr/>
          <a:lstStyle/>
          <a:p>
            <a:r>
              <a:rPr lang="en-GB" dirty="0"/>
              <a:t>Description of artefacts that will be created</a:t>
            </a:r>
          </a:p>
        </p:txBody>
      </p:sp>
      <p:sp>
        <p:nvSpPr>
          <p:cNvPr id="3" name="內容版面配置區 2">
            <a:extLst>
              <a:ext uri="{FF2B5EF4-FFF2-40B4-BE49-F238E27FC236}">
                <a16:creationId xmlns:a16="http://schemas.microsoft.com/office/drawing/2014/main" id="{4C366B74-42F5-18E0-B346-3535D4FF0414}"/>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新細明體" panose="02020500000000000000" pitchFamily="18" charset="-120"/>
                <a:cs typeface="Arial" panose="020B0604020202020204" pitchFamily="34" charset="0"/>
              </a:rPr>
              <a:t>The special add-in for video editor</a:t>
            </a:r>
          </a:p>
          <a:p>
            <a:pPr lvl="1">
              <a:lnSpc>
                <a:spcPct val="107000"/>
              </a:lnSpc>
              <a:spcAft>
                <a:spcPts val="800"/>
              </a:spcAft>
            </a:pPr>
            <a:r>
              <a:rPr lang="en-US" sz="1600" dirty="0">
                <a:latin typeface="Calibri" panose="020F0502020204030204" pitchFamily="34" charset="0"/>
                <a:ea typeface="新細明體" panose="02020500000000000000" pitchFamily="18" charset="-120"/>
                <a:cs typeface="Arial" panose="020B0604020202020204" pitchFamily="34" charset="0"/>
              </a:rPr>
              <a:t>Generate the frames to </a:t>
            </a:r>
            <a:r>
              <a:rPr lang="en-US" sz="1600" dirty="0">
                <a:effectLst/>
                <a:latin typeface="Calibri" panose="020F0502020204030204" pitchFamily="34" charset="0"/>
                <a:ea typeface="新細明體" panose="02020500000000000000" pitchFamily="18" charset="-120"/>
                <a:cs typeface="Arial" panose="020B0604020202020204" pitchFamily="34" charset="0"/>
              </a:rPr>
              <a:t>blockchain with citation data.</a:t>
            </a:r>
            <a:endParaRPr lang="en-GB" sz="1600" dirty="0">
              <a:effectLst/>
              <a:latin typeface="Calibri" panose="020F0502020204030204" pitchFamily="34" charset="0"/>
              <a:ea typeface="新細明體" panose="02020500000000000000" pitchFamily="18" charset="-120"/>
              <a:cs typeface="Arial" panose="020B0604020202020204" pitchFamily="34" charset="0"/>
            </a:endParaRPr>
          </a:p>
          <a:p>
            <a:pPr>
              <a:lnSpc>
                <a:spcPct val="107000"/>
              </a:lnSpc>
              <a:spcAft>
                <a:spcPts val="800"/>
              </a:spcAft>
            </a:pPr>
            <a:r>
              <a:rPr lang="en-GB" sz="1800" dirty="0">
                <a:effectLst/>
                <a:latin typeface="Calibri" panose="020F0502020204030204" pitchFamily="34" charset="0"/>
                <a:ea typeface="新細明體" panose="02020500000000000000" pitchFamily="18" charset="-120"/>
                <a:cs typeface="Arial" panose="020B0604020202020204" pitchFamily="34" charset="0"/>
              </a:rPr>
              <a:t>Verification program</a:t>
            </a:r>
          </a:p>
          <a:p>
            <a:pPr lvl="1">
              <a:lnSpc>
                <a:spcPct val="107000"/>
              </a:lnSpc>
              <a:spcAft>
                <a:spcPts val="800"/>
              </a:spcAft>
            </a:pPr>
            <a:r>
              <a:rPr lang="en-GB" sz="1600" dirty="0">
                <a:latin typeface="Calibri" panose="020F0502020204030204" pitchFamily="34" charset="0"/>
                <a:ea typeface="新細明體" panose="02020500000000000000" pitchFamily="18" charset="-120"/>
                <a:cs typeface="Arial" panose="020B0604020202020204" pitchFamily="34" charset="0"/>
              </a:rPr>
              <a:t>Verification continuously </a:t>
            </a:r>
            <a:r>
              <a:rPr lang="en-US" sz="1600" dirty="0">
                <a:effectLst/>
                <a:latin typeface="Calibri" panose="020F0502020204030204" pitchFamily="34" charset="0"/>
                <a:ea typeface="新細明體" panose="02020500000000000000" pitchFamily="18" charset="-120"/>
                <a:cs typeface="Arial" panose="020B0604020202020204" pitchFamily="34" charset="0"/>
              </a:rPr>
              <a:t>blockchain</a:t>
            </a:r>
            <a:r>
              <a:rPr lang="en-GB" sz="1600" dirty="0">
                <a:latin typeface="Calibri" panose="020F0502020204030204" pitchFamily="34" charset="0"/>
                <a:ea typeface="新細明體" panose="02020500000000000000" pitchFamily="18" charset="-120"/>
                <a:cs typeface="Arial" panose="020B0604020202020204" pitchFamily="34" charset="0"/>
              </a:rPr>
              <a:t> that match to the percentage of the source video</a:t>
            </a:r>
            <a:endParaRPr lang="en-GB" sz="1600" dirty="0">
              <a:effectLst/>
              <a:latin typeface="Calibri" panose="020F0502020204030204" pitchFamily="34" charset="0"/>
              <a:ea typeface="新細明體" panose="02020500000000000000" pitchFamily="18" charset="-120"/>
              <a:cs typeface="Arial" panose="020B0604020202020204" pitchFamily="34" charset="0"/>
            </a:endParaRPr>
          </a:p>
          <a:p>
            <a:endParaRPr lang="en-GB" dirty="0"/>
          </a:p>
        </p:txBody>
      </p:sp>
    </p:spTree>
    <p:extLst>
      <p:ext uri="{BB962C8B-B14F-4D97-AF65-F5344CB8AC3E}">
        <p14:creationId xmlns:p14="http://schemas.microsoft.com/office/powerpoint/2010/main" val="4062006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A286BB-41F6-2B94-889D-B4AE07D99826}"/>
              </a:ext>
            </a:extLst>
          </p:cNvPr>
          <p:cNvSpPr>
            <a:spLocks noGrp="1"/>
          </p:cNvSpPr>
          <p:nvPr>
            <p:ph type="title"/>
          </p:nvPr>
        </p:nvSpPr>
        <p:spPr/>
        <p:txBody>
          <a:bodyPr/>
          <a:lstStyle/>
          <a:p>
            <a:r>
              <a:rPr lang="en-GB" dirty="0"/>
              <a:t>Timeline of proposed activities</a:t>
            </a:r>
          </a:p>
        </p:txBody>
      </p:sp>
      <p:pic>
        <p:nvPicPr>
          <p:cNvPr id="9" name="內容版面配置區 8">
            <a:extLst>
              <a:ext uri="{FF2B5EF4-FFF2-40B4-BE49-F238E27FC236}">
                <a16:creationId xmlns:a16="http://schemas.microsoft.com/office/drawing/2014/main" id="{9FC44321-3678-7D02-86E5-9473775AB7FA}"/>
              </a:ext>
            </a:extLst>
          </p:cNvPr>
          <p:cNvPicPr>
            <a:picLocks noGrp="1" noChangeAspect="1"/>
          </p:cNvPicPr>
          <p:nvPr>
            <p:ph idx="1"/>
          </p:nvPr>
        </p:nvPicPr>
        <p:blipFill>
          <a:blip r:embed="rId2"/>
          <a:stretch>
            <a:fillRect/>
          </a:stretch>
        </p:blipFill>
        <p:spPr>
          <a:xfrm>
            <a:off x="1203325" y="1855585"/>
            <a:ext cx="9783763" cy="3988079"/>
          </a:xfrm>
        </p:spPr>
      </p:pic>
      <p:sp>
        <p:nvSpPr>
          <p:cNvPr id="3" name="內容版面配置區 4">
            <a:extLst>
              <a:ext uri="{FF2B5EF4-FFF2-40B4-BE49-F238E27FC236}">
                <a16:creationId xmlns:a16="http://schemas.microsoft.com/office/drawing/2014/main" id="{CBF8B993-A8AC-A5E0-B8BF-DCCFBB328820}"/>
              </a:ext>
            </a:extLst>
          </p:cNvPr>
          <p:cNvSpPr txBox="1">
            <a:spLocks/>
          </p:cNvSpPr>
          <p:nvPr/>
        </p:nvSpPr>
        <p:spPr>
          <a:xfrm>
            <a:off x="4508716" y="5800800"/>
            <a:ext cx="3172486" cy="59507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GB" sz="1800" dirty="0">
                <a:latin typeface="Calibri" panose="020F0502020204030204" pitchFamily="34" charset="0"/>
                <a:ea typeface="新細明體" panose="02020500000000000000" pitchFamily="18" charset="-120"/>
                <a:cs typeface="Arial" panose="020B0604020202020204" pitchFamily="34" charset="0"/>
              </a:rPr>
              <a:t>Figure 7: Research timeline plan</a:t>
            </a:r>
          </a:p>
        </p:txBody>
      </p:sp>
    </p:spTree>
    <p:extLst>
      <p:ext uri="{BB962C8B-B14F-4D97-AF65-F5344CB8AC3E}">
        <p14:creationId xmlns:p14="http://schemas.microsoft.com/office/powerpoint/2010/main" val="1310908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456843-DF0A-ED87-6EF8-514107459FE7}"/>
              </a:ext>
            </a:extLst>
          </p:cNvPr>
          <p:cNvSpPr>
            <a:spLocks noGrp="1"/>
          </p:cNvSpPr>
          <p:nvPr>
            <p:ph type="title"/>
          </p:nvPr>
        </p:nvSpPr>
        <p:spPr/>
        <p:txBody>
          <a:bodyPr/>
          <a:lstStyle/>
          <a:p>
            <a:r>
              <a:rPr lang="en-US" dirty="0"/>
              <a:t>references</a:t>
            </a:r>
            <a:endParaRPr lang="en-GB" dirty="0"/>
          </a:p>
        </p:txBody>
      </p:sp>
      <p:sp>
        <p:nvSpPr>
          <p:cNvPr id="3" name="內容版面配置區 2">
            <a:extLst>
              <a:ext uri="{FF2B5EF4-FFF2-40B4-BE49-F238E27FC236}">
                <a16:creationId xmlns:a16="http://schemas.microsoft.com/office/drawing/2014/main" id="{C9ADC187-EA51-A86A-D750-E9F4DAFC196F}"/>
              </a:ext>
            </a:extLst>
          </p:cNvPr>
          <p:cNvSpPr>
            <a:spLocks noGrp="1"/>
          </p:cNvSpPr>
          <p:nvPr>
            <p:ph idx="1"/>
          </p:nvPr>
        </p:nvSpPr>
        <p:spPr/>
        <p:txBody>
          <a:bodyPr>
            <a:normAutofit/>
          </a:bodyPr>
          <a:lstStyle/>
          <a:p>
            <a:r>
              <a:rPr lang="en-GB" dirty="0"/>
              <a:t>Patil, U. &amp; </a:t>
            </a:r>
            <a:r>
              <a:rPr lang="en-GB" dirty="0" err="1"/>
              <a:t>Chouragade</a:t>
            </a:r>
            <a:r>
              <a:rPr lang="en-GB" dirty="0"/>
              <a:t>, P. (2021) Blockchain Based Approach for tackling Deepfake videos. </a:t>
            </a:r>
            <a:r>
              <a:rPr lang="en-GB" i="1" dirty="0"/>
              <a:t>International Journal of Scientific Research in Computer Science, Engineering and Information Technology </a:t>
            </a:r>
            <a:r>
              <a:rPr lang="en-GB" dirty="0"/>
              <a:t>342-347. DOI: https://doi.org/10.32628/CSEIT217372</a:t>
            </a:r>
          </a:p>
          <a:p>
            <a:r>
              <a:rPr lang="en-GB" dirty="0"/>
              <a:t>Paul, S., Joy, J., </a:t>
            </a:r>
            <a:r>
              <a:rPr lang="en-GB" dirty="0" err="1"/>
              <a:t>Sarker</a:t>
            </a:r>
            <a:r>
              <a:rPr lang="en-GB" dirty="0"/>
              <a:t>, S., Shakib, A., Ahmed, S. &amp; Das, A. (2019) Fake News Detection in Social Media using Blockchain. </a:t>
            </a:r>
            <a:r>
              <a:rPr lang="en-GB" i="1" dirty="0"/>
              <a:t>2019 7th International Conference on Smart Computing &amp; Communications (ICSCC)</a:t>
            </a:r>
            <a:r>
              <a:rPr lang="en-GB" dirty="0"/>
              <a:t> pp. 1-5. DOI: https://doi.org/10.1109/ICSCC.2019.8843597</a:t>
            </a:r>
          </a:p>
          <a:p>
            <a:r>
              <a:rPr lang="en-GB" dirty="0"/>
              <a:t>Yang, Y. &amp; </a:t>
            </a:r>
            <a:r>
              <a:rPr lang="en-GB" dirty="0" err="1"/>
              <a:t>Dingguo</a:t>
            </a:r>
            <a:r>
              <a:rPr lang="en-GB" dirty="0"/>
              <a:t>, Y. (2022) Short Video Copyright Storage Algorithm Based on Blockchain and Expression Recognition. </a:t>
            </a:r>
            <a:r>
              <a:rPr lang="en-GB" i="1" dirty="0"/>
              <a:t>International Journal of Digital Multimedia Broadcasting </a:t>
            </a:r>
            <a:r>
              <a:rPr lang="en-GB" dirty="0"/>
              <a:t>Vol. 2022, Article ID 8827815, 11 pages. DOI: https://doi.org/10.1155/2022/8827815</a:t>
            </a:r>
          </a:p>
          <a:p>
            <a:endParaRPr lang="en-GB" dirty="0"/>
          </a:p>
        </p:txBody>
      </p:sp>
    </p:spTree>
    <p:extLst>
      <p:ext uri="{BB962C8B-B14F-4D97-AF65-F5344CB8AC3E}">
        <p14:creationId xmlns:p14="http://schemas.microsoft.com/office/powerpoint/2010/main" val="1187571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54038B98-5A54-526D-856D-95AA9269022D}"/>
              </a:ext>
            </a:extLst>
          </p:cNvPr>
          <p:cNvSpPr>
            <a:spLocks noGrp="1"/>
          </p:cNvSpPr>
          <p:nvPr>
            <p:ph type="ctrTitle"/>
          </p:nvPr>
        </p:nvSpPr>
        <p:spPr/>
        <p:txBody>
          <a:bodyPr/>
          <a:lstStyle/>
          <a:p>
            <a:r>
              <a:rPr lang="en-GB" dirty="0"/>
              <a:t>The End</a:t>
            </a:r>
            <a:br>
              <a:rPr lang="en-GB" dirty="0"/>
            </a:br>
            <a:r>
              <a:rPr lang="en-GB" sz="4400" dirty="0"/>
              <a:t>Thanks for watching</a:t>
            </a:r>
            <a:endParaRPr lang="en-GB" dirty="0"/>
          </a:p>
        </p:txBody>
      </p:sp>
    </p:spTree>
    <p:extLst>
      <p:ext uri="{BB962C8B-B14F-4D97-AF65-F5344CB8AC3E}">
        <p14:creationId xmlns:p14="http://schemas.microsoft.com/office/powerpoint/2010/main" val="1934278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29D857-65F0-6E68-E788-49664306EE01}"/>
              </a:ext>
            </a:extLst>
          </p:cNvPr>
          <p:cNvSpPr>
            <a:spLocks noGrp="1"/>
          </p:cNvSpPr>
          <p:nvPr>
            <p:ph type="title"/>
          </p:nvPr>
        </p:nvSpPr>
        <p:spPr/>
        <p:txBody>
          <a:bodyPr/>
          <a:lstStyle/>
          <a:p>
            <a:r>
              <a:rPr lang="en-GB" dirty="0"/>
              <a:t>Introduction</a:t>
            </a:r>
          </a:p>
        </p:txBody>
      </p:sp>
      <p:sp>
        <p:nvSpPr>
          <p:cNvPr id="3" name="內容版面配置區 2">
            <a:extLst>
              <a:ext uri="{FF2B5EF4-FFF2-40B4-BE49-F238E27FC236}">
                <a16:creationId xmlns:a16="http://schemas.microsoft.com/office/drawing/2014/main" id="{4A0DB9CC-A145-B1D0-B322-A79BB7697FA5}"/>
              </a:ext>
            </a:extLst>
          </p:cNvPr>
          <p:cNvSpPr>
            <a:spLocks noGrp="1"/>
          </p:cNvSpPr>
          <p:nvPr>
            <p:ph idx="1"/>
          </p:nvPr>
        </p:nvSpPr>
        <p:spPr/>
        <p:txBody>
          <a:bodyPr>
            <a:normAutofit/>
          </a:bodyPr>
          <a:lstStyle/>
          <a:p>
            <a:r>
              <a:rPr lang="en-GB" sz="2400" dirty="0"/>
              <a:t>Propose a methodology for implementing blockchain on citations to ensure the medical information on Twitter is correct.</a:t>
            </a:r>
          </a:p>
          <a:p>
            <a:r>
              <a:rPr lang="en-GB" sz="2400" dirty="0"/>
              <a:t>Respect Twitter's values of openness and transparency.</a:t>
            </a:r>
          </a:p>
          <a:p>
            <a:r>
              <a:rPr lang="en-GB" sz="2400" dirty="0"/>
              <a:t>Enhancement of the human intervention Birdwatch rating system.</a:t>
            </a:r>
          </a:p>
          <a:p>
            <a:r>
              <a:rPr lang="en-GB" sz="2400" dirty="0"/>
              <a:t>Instead of deciding whether the information is fake or not, Twitter provides additional information and rating.</a:t>
            </a:r>
          </a:p>
        </p:txBody>
      </p:sp>
    </p:spTree>
    <p:extLst>
      <p:ext uri="{BB962C8B-B14F-4D97-AF65-F5344CB8AC3E}">
        <p14:creationId xmlns:p14="http://schemas.microsoft.com/office/powerpoint/2010/main" val="2350788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DE12CA-5603-FD20-681C-2BF1C4B533C6}"/>
              </a:ext>
            </a:extLst>
          </p:cNvPr>
          <p:cNvSpPr>
            <a:spLocks noGrp="1"/>
          </p:cNvSpPr>
          <p:nvPr>
            <p:ph type="title"/>
          </p:nvPr>
        </p:nvSpPr>
        <p:spPr/>
        <p:txBody>
          <a:bodyPr/>
          <a:lstStyle/>
          <a:p>
            <a:r>
              <a:rPr lang="en-GB" dirty="0"/>
              <a:t>Research Problem</a:t>
            </a:r>
          </a:p>
        </p:txBody>
      </p:sp>
      <p:sp>
        <p:nvSpPr>
          <p:cNvPr id="3" name="內容版面配置區 2">
            <a:extLst>
              <a:ext uri="{FF2B5EF4-FFF2-40B4-BE49-F238E27FC236}">
                <a16:creationId xmlns:a16="http://schemas.microsoft.com/office/drawing/2014/main" id="{8FD6318D-13F9-C643-F7D2-24138494CD70}"/>
              </a:ext>
            </a:extLst>
          </p:cNvPr>
          <p:cNvSpPr>
            <a:spLocks noGrp="1"/>
          </p:cNvSpPr>
          <p:nvPr>
            <p:ph idx="1"/>
          </p:nvPr>
        </p:nvSpPr>
        <p:spPr/>
        <p:txBody>
          <a:bodyPr/>
          <a:lstStyle/>
          <a:p>
            <a:r>
              <a:rPr lang="en-GB" dirty="0"/>
              <a:t>Video analysis must be transformed to text or a picture using artificial intelligence (AI) or machine learning (ML) technology to determine if text content has been altered. Content, especially video, has shown to be reliable with blockchain technology.</a:t>
            </a:r>
          </a:p>
          <a:p>
            <a:r>
              <a:rPr lang="en-GB" dirty="0"/>
              <a:t>There is a possibility that an organization will be prejudiced if a responsibility to verify accurate news is entrusted to it. Additionally, the company will be responsible for handling the entire validation responsibilities. The government could exert pressure on them in some severe circumstances. In contrast, we may provide a method for Blockchain where validate with the source video.</a:t>
            </a:r>
          </a:p>
        </p:txBody>
      </p:sp>
    </p:spTree>
    <p:extLst>
      <p:ext uri="{BB962C8B-B14F-4D97-AF65-F5344CB8AC3E}">
        <p14:creationId xmlns:p14="http://schemas.microsoft.com/office/powerpoint/2010/main" val="867858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DC37AA-0D01-3C95-5A87-5A6E45A7CC90}"/>
              </a:ext>
            </a:extLst>
          </p:cNvPr>
          <p:cNvSpPr>
            <a:spLocks noGrp="1"/>
          </p:cNvSpPr>
          <p:nvPr>
            <p:ph type="title"/>
          </p:nvPr>
        </p:nvSpPr>
        <p:spPr/>
        <p:txBody>
          <a:bodyPr/>
          <a:lstStyle/>
          <a:p>
            <a:r>
              <a:rPr lang="en-GB" dirty="0"/>
              <a:t>Research questionnaire SAMPLE</a:t>
            </a:r>
          </a:p>
        </p:txBody>
      </p:sp>
      <p:sp>
        <p:nvSpPr>
          <p:cNvPr id="3" name="內容版面配置區 2">
            <a:extLst>
              <a:ext uri="{FF2B5EF4-FFF2-40B4-BE49-F238E27FC236}">
                <a16:creationId xmlns:a16="http://schemas.microsoft.com/office/drawing/2014/main" id="{8A5B569A-D81F-A109-186B-5F82E50CD530}"/>
              </a:ext>
            </a:extLst>
          </p:cNvPr>
          <p:cNvSpPr>
            <a:spLocks noGrp="1"/>
          </p:cNvSpPr>
          <p:nvPr>
            <p:ph idx="1"/>
          </p:nvPr>
        </p:nvSpPr>
        <p:spPr>
          <a:xfrm>
            <a:off x="1202919" y="1792936"/>
            <a:ext cx="9784080" cy="4206240"/>
          </a:xfrm>
        </p:spPr>
        <p:txBody>
          <a:bodyPr>
            <a:normAutofit/>
          </a:bodyPr>
          <a:lstStyle/>
          <a:p>
            <a:pPr marL="0" indent="0">
              <a:buNone/>
            </a:pPr>
            <a:r>
              <a:rPr lang="en-GB" sz="2000" dirty="0"/>
              <a:t>Do you agree or disagree with the following statements?</a:t>
            </a:r>
          </a:p>
          <a:p>
            <a:pPr marL="457200" indent="-457200">
              <a:buFont typeface="+mj-lt"/>
              <a:buAutoNum type="arabicPeriod"/>
            </a:pPr>
            <a:r>
              <a:rPr lang="en-GB" sz="2000" dirty="0"/>
              <a:t>Much medical uncertainty information can be found on Twitter.</a:t>
            </a:r>
          </a:p>
          <a:p>
            <a:pPr marL="457200" indent="-457200">
              <a:buFont typeface="+mj-lt"/>
              <a:buAutoNum type="arabicPeriod"/>
            </a:pPr>
            <a:r>
              <a:rPr lang="en-GB" sz="2000" dirty="0"/>
              <a:t>Most of the medical information is without citation.</a:t>
            </a:r>
          </a:p>
          <a:p>
            <a:pPr marL="457200" indent="-457200">
              <a:buFont typeface="+mj-lt"/>
              <a:buAutoNum type="arabicPeriod"/>
            </a:pPr>
            <a:r>
              <a:rPr lang="en-GB" sz="2000" dirty="0"/>
              <a:t>I do fact-check the medical information detail from sources before believing it.</a:t>
            </a:r>
          </a:p>
          <a:p>
            <a:pPr marL="457200" indent="-457200">
              <a:buFont typeface="+mj-lt"/>
              <a:buAutoNum type="arabicPeriod"/>
            </a:pPr>
            <a:r>
              <a:rPr lang="en-GB" sz="2000" dirty="0"/>
              <a:t>I feel convenient to find the source from the medical video.</a:t>
            </a:r>
          </a:p>
          <a:p>
            <a:pPr marL="457200" indent="-457200">
              <a:buFont typeface="+mj-lt"/>
              <a:buAutoNum type="arabicPeriod"/>
            </a:pPr>
            <a:r>
              <a:rPr lang="en-GB" sz="2000" dirty="0"/>
              <a:t>I feel convenient if the medical video is able to show the citation.</a:t>
            </a:r>
          </a:p>
          <a:p>
            <a:pPr marL="457200" indent="-457200">
              <a:buFont typeface="+mj-lt"/>
              <a:buAutoNum type="arabicPeriod"/>
            </a:pPr>
            <a:r>
              <a:rPr lang="en-GB" sz="2000" dirty="0"/>
              <a:t>I feel convenient if the medical video shows the percentage that matches the citation source.</a:t>
            </a:r>
          </a:p>
        </p:txBody>
      </p:sp>
      <p:graphicFrame>
        <p:nvGraphicFramePr>
          <p:cNvPr id="4" name="資料庫圖表 3">
            <a:extLst>
              <a:ext uri="{FF2B5EF4-FFF2-40B4-BE49-F238E27FC236}">
                <a16:creationId xmlns:a16="http://schemas.microsoft.com/office/drawing/2014/main" id="{C40602D5-5565-E762-F4CD-827178445C39}"/>
              </a:ext>
            </a:extLst>
          </p:cNvPr>
          <p:cNvGraphicFramePr/>
          <p:nvPr>
            <p:extLst>
              <p:ext uri="{D42A27DB-BD31-4B8C-83A1-F6EECF244321}">
                <p14:modId xmlns:p14="http://schemas.microsoft.com/office/powerpoint/2010/main" val="1281691237"/>
              </p:ext>
            </p:extLst>
          </p:nvPr>
        </p:nvGraphicFramePr>
        <p:xfrm>
          <a:off x="1849950" y="4625106"/>
          <a:ext cx="8309033" cy="1948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2728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809F46-307B-26CD-CDF7-3AE324AFEDBC}"/>
              </a:ext>
            </a:extLst>
          </p:cNvPr>
          <p:cNvSpPr>
            <a:spLocks noGrp="1"/>
          </p:cNvSpPr>
          <p:nvPr>
            <p:ph type="title"/>
          </p:nvPr>
        </p:nvSpPr>
        <p:spPr/>
        <p:txBody>
          <a:bodyPr/>
          <a:lstStyle/>
          <a:p>
            <a:r>
              <a:rPr lang="en-GB" dirty="0"/>
              <a:t>Research question</a:t>
            </a:r>
          </a:p>
        </p:txBody>
      </p:sp>
      <p:graphicFrame>
        <p:nvGraphicFramePr>
          <p:cNvPr id="4" name="資料庫圖表 3">
            <a:extLst>
              <a:ext uri="{FF2B5EF4-FFF2-40B4-BE49-F238E27FC236}">
                <a16:creationId xmlns:a16="http://schemas.microsoft.com/office/drawing/2014/main" id="{FD444942-2F9B-5E3E-421D-F1C1E539933D}"/>
              </a:ext>
            </a:extLst>
          </p:cNvPr>
          <p:cNvGraphicFramePr/>
          <p:nvPr>
            <p:extLst>
              <p:ext uri="{D42A27DB-BD31-4B8C-83A1-F6EECF244321}">
                <p14:modId xmlns:p14="http://schemas.microsoft.com/office/powerpoint/2010/main" val="2891103250"/>
              </p:ext>
            </p:extLst>
          </p:nvPr>
        </p:nvGraphicFramePr>
        <p:xfrm>
          <a:off x="2660879" y="2063123"/>
          <a:ext cx="6876313" cy="43102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4195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6A3058-3000-4A34-186F-F74954E3F517}"/>
              </a:ext>
            </a:extLst>
          </p:cNvPr>
          <p:cNvSpPr>
            <a:spLocks noGrp="1"/>
          </p:cNvSpPr>
          <p:nvPr>
            <p:ph type="title"/>
          </p:nvPr>
        </p:nvSpPr>
        <p:spPr/>
        <p:txBody>
          <a:bodyPr/>
          <a:lstStyle/>
          <a:p>
            <a:r>
              <a:rPr lang="en-GB" dirty="0"/>
              <a:t>Aims and Objectives</a:t>
            </a:r>
          </a:p>
        </p:txBody>
      </p:sp>
      <p:sp>
        <p:nvSpPr>
          <p:cNvPr id="3" name="內容版面配置區 2">
            <a:extLst>
              <a:ext uri="{FF2B5EF4-FFF2-40B4-BE49-F238E27FC236}">
                <a16:creationId xmlns:a16="http://schemas.microsoft.com/office/drawing/2014/main" id="{6B60929A-690B-6654-52AF-CAFA89732489}"/>
              </a:ext>
            </a:extLst>
          </p:cNvPr>
          <p:cNvSpPr>
            <a:spLocks noGrp="1"/>
          </p:cNvSpPr>
          <p:nvPr>
            <p:ph idx="1"/>
          </p:nvPr>
        </p:nvSpPr>
        <p:spPr/>
        <p:txBody>
          <a:bodyPr>
            <a:normAutofit/>
          </a:bodyPr>
          <a:lstStyle/>
          <a:p>
            <a:r>
              <a:rPr lang="en-GB" dirty="0"/>
              <a:t>Provide real citations and source information to users.</a:t>
            </a:r>
          </a:p>
          <a:p>
            <a:r>
              <a:rPr lang="en-GB" dirty="0"/>
              <a:t>Calculate the percentage that matches the source.</a:t>
            </a:r>
          </a:p>
          <a:p>
            <a:r>
              <a:rPr lang="en-GB" dirty="0"/>
              <a:t>Avoid the pretended medical source video or incorrect citation.</a:t>
            </a:r>
          </a:p>
          <a:p>
            <a:r>
              <a:rPr lang="en-GB" dirty="0"/>
              <a:t>Able to validate even if the source video or URL is unavailable.</a:t>
            </a:r>
          </a:p>
          <a:p>
            <a:r>
              <a:rPr lang="en-GB" dirty="0"/>
              <a:t>Shorter the blockchain, reduce complexity, pointless to alter blockchain.</a:t>
            </a:r>
          </a:p>
          <a:p>
            <a:r>
              <a:rPr lang="en-GB" dirty="0"/>
              <a:t>Comparison of the number of frames and storage size of the blockchain needs.</a:t>
            </a:r>
          </a:p>
          <a:p>
            <a:r>
              <a:rPr lang="en-GB" dirty="0"/>
              <a:t>Comparison of the accuracy, efficiency, speed, and controllability by simulation.</a:t>
            </a:r>
          </a:p>
        </p:txBody>
      </p:sp>
    </p:spTree>
    <p:extLst>
      <p:ext uri="{BB962C8B-B14F-4D97-AF65-F5344CB8AC3E}">
        <p14:creationId xmlns:p14="http://schemas.microsoft.com/office/powerpoint/2010/main" val="1857110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9E27E8-902E-1A19-5E17-BFA49ADFBEE6}"/>
              </a:ext>
            </a:extLst>
          </p:cNvPr>
          <p:cNvSpPr>
            <a:spLocks noGrp="1"/>
          </p:cNvSpPr>
          <p:nvPr>
            <p:ph type="title"/>
          </p:nvPr>
        </p:nvSpPr>
        <p:spPr>
          <a:xfrm>
            <a:off x="1136383" y="324612"/>
            <a:ext cx="10473969" cy="1508760"/>
          </a:xfrm>
        </p:spPr>
        <p:txBody>
          <a:bodyPr>
            <a:normAutofit/>
          </a:bodyPr>
          <a:lstStyle/>
          <a:p>
            <a:r>
              <a:rPr lang="en-GB" dirty="0"/>
              <a:t>Key literature related to the project</a:t>
            </a:r>
            <a:br>
              <a:rPr lang="en-GB" dirty="0"/>
            </a:br>
            <a:r>
              <a:rPr lang="en-GB" sz="2800" dirty="0"/>
              <a:t>Fake News Detection in Social Media using Blockchain</a:t>
            </a:r>
            <a:br>
              <a:rPr lang="en-GB" sz="2800" dirty="0"/>
            </a:br>
            <a:r>
              <a:rPr lang="en-GB" sz="2800" dirty="0"/>
              <a:t>(Paul et al., 2019)</a:t>
            </a:r>
            <a:endParaRPr lang="en-GB" dirty="0"/>
          </a:p>
        </p:txBody>
      </p:sp>
      <p:sp>
        <p:nvSpPr>
          <p:cNvPr id="4" name="內容版面配置區 3">
            <a:extLst>
              <a:ext uri="{FF2B5EF4-FFF2-40B4-BE49-F238E27FC236}">
                <a16:creationId xmlns:a16="http://schemas.microsoft.com/office/drawing/2014/main" id="{836432FD-0777-2F4B-7B09-36A553F8B4FB}"/>
              </a:ext>
            </a:extLst>
          </p:cNvPr>
          <p:cNvSpPr>
            <a:spLocks noGrp="1"/>
          </p:cNvSpPr>
          <p:nvPr>
            <p:ph sz="half" idx="1"/>
          </p:nvPr>
        </p:nvSpPr>
        <p:spPr>
          <a:xfrm>
            <a:off x="6300739" y="2347342"/>
            <a:ext cx="4992625" cy="3735324"/>
          </a:xfrm>
        </p:spPr>
        <p:txBody>
          <a:bodyPr>
            <a:normAutofit/>
          </a:bodyPr>
          <a:lstStyle/>
          <a:p>
            <a:r>
              <a:rPr lang="en-GB" sz="1800" dirty="0"/>
              <a:t>The plan is to include social media in a blockchain so that ad hoc users, such as journalists, will serve as news verifiers. They can independently verify news freely because of their anonymity. Therefore, immune to bias and outside pressure from any group or individual.</a:t>
            </a:r>
          </a:p>
          <a:p>
            <a:r>
              <a:rPr lang="en-GB" sz="1800" dirty="0"/>
              <a:t>The decentralized and anonymous system will make their verification more dependable and transparent.</a:t>
            </a:r>
          </a:p>
        </p:txBody>
      </p:sp>
      <p:sp>
        <p:nvSpPr>
          <p:cNvPr id="5" name="內容版面配置區 4">
            <a:extLst>
              <a:ext uri="{FF2B5EF4-FFF2-40B4-BE49-F238E27FC236}">
                <a16:creationId xmlns:a16="http://schemas.microsoft.com/office/drawing/2014/main" id="{38143745-2017-380B-3BD5-EE389558BA8C}"/>
              </a:ext>
            </a:extLst>
          </p:cNvPr>
          <p:cNvSpPr>
            <a:spLocks noGrp="1"/>
          </p:cNvSpPr>
          <p:nvPr>
            <p:ph sz="half" idx="2"/>
          </p:nvPr>
        </p:nvSpPr>
        <p:spPr>
          <a:xfrm>
            <a:off x="1136383" y="5271517"/>
            <a:ext cx="4754880" cy="595071"/>
          </a:xfrm>
        </p:spPr>
        <p:txBody>
          <a:bodyPr>
            <a:normAutofit/>
          </a:bodyPr>
          <a:lstStyle/>
          <a:p>
            <a:pPr marL="0" indent="0">
              <a:buNone/>
            </a:pPr>
            <a:r>
              <a:rPr lang="en-GB" sz="1800" dirty="0">
                <a:effectLst/>
                <a:latin typeface="Calibri" panose="020F0502020204030204" pitchFamily="34" charset="0"/>
                <a:ea typeface="新細明體" panose="02020500000000000000" pitchFamily="18" charset="-120"/>
                <a:cs typeface="Arial" panose="020B0604020202020204" pitchFamily="34" charset="0"/>
              </a:rPr>
              <a:t>Figure 1: Social media sharing in the blockchain</a:t>
            </a:r>
          </a:p>
        </p:txBody>
      </p:sp>
      <p:pic>
        <p:nvPicPr>
          <p:cNvPr id="7" name="圖片 6">
            <a:extLst>
              <a:ext uri="{FF2B5EF4-FFF2-40B4-BE49-F238E27FC236}">
                <a16:creationId xmlns:a16="http://schemas.microsoft.com/office/drawing/2014/main" id="{F50A8037-6FBB-F01E-05E7-D9CE2A309FD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36383" y="2347342"/>
            <a:ext cx="4752975" cy="2924175"/>
          </a:xfrm>
          <a:prstGeom prst="rect">
            <a:avLst/>
          </a:prstGeom>
          <a:noFill/>
          <a:ln>
            <a:noFill/>
          </a:ln>
        </p:spPr>
      </p:pic>
    </p:spTree>
    <p:extLst>
      <p:ext uri="{BB962C8B-B14F-4D97-AF65-F5344CB8AC3E}">
        <p14:creationId xmlns:p14="http://schemas.microsoft.com/office/powerpoint/2010/main" val="3406563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9E27E8-902E-1A19-5E17-BFA49ADFBEE6}"/>
              </a:ext>
            </a:extLst>
          </p:cNvPr>
          <p:cNvSpPr>
            <a:spLocks noGrp="1"/>
          </p:cNvSpPr>
          <p:nvPr>
            <p:ph type="title"/>
          </p:nvPr>
        </p:nvSpPr>
        <p:spPr>
          <a:xfrm>
            <a:off x="1136383" y="324612"/>
            <a:ext cx="10473969" cy="1508760"/>
          </a:xfrm>
        </p:spPr>
        <p:txBody>
          <a:bodyPr>
            <a:normAutofit fontScale="90000"/>
          </a:bodyPr>
          <a:lstStyle/>
          <a:p>
            <a:r>
              <a:rPr lang="en-GB" dirty="0"/>
              <a:t>Key literature related to the project</a:t>
            </a:r>
            <a:br>
              <a:rPr lang="en-GB" dirty="0"/>
            </a:br>
            <a:r>
              <a:rPr lang="en-GB" sz="2400" dirty="0">
                <a:effectLst/>
                <a:latin typeface="Calibri" panose="020F0502020204030204" pitchFamily="34" charset="0"/>
                <a:ea typeface="新細明體" panose="02020500000000000000" pitchFamily="18" charset="-120"/>
                <a:cs typeface="Arial" panose="020B0604020202020204" pitchFamily="34" charset="0"/>
              </a:rPr>
              <a:t>Short Video Copyright Storage Algorithm Based on Blockchain and Expression Recognition</a:t>
            </a:r>
            <a:br>
              <a:rPr lang="en-GB" sz="2400" dirty="0"/>
            </a:br>
            <a:r>
              <a:rPr lang="en-GB" sz="2400" dirty="0"/>
              <a:t>(Yang &amp; </a:t>
            </a:r>
            <a:r>
              <a:rPr lang="en-GB" sz="2400" dirty="0" err="1"/>
              <a:t>Dingguo</a:t>
            </a:r>
            <a:r>
              <a:rPr lang="en-GB" sz="2400" dirty="0"/>
              <a:t>, 2022)</a:t>
            </a:r>
            <a:endParaRPr lang="en-GB" dirty="0"/>
          </a:p>
        </p:txBody>
      </p:sp>
      <p:sp>
        <p:nvSpPr>
          <p:cNvPr id="4" name="內容版面配置區 3">
            <a:extLst>
              <a:ext uri="{FF2B5EF4-FFF2-40B4-BE49-F238E27FC236}">
                <a16:creationId xmlns:a16="http://schemas.microsoft.com/office/drawing/2014/main" id="{836432FD-0777-2F4B-7B09-36A553F8B4FB}"/>
              </a:ext>
            </a:extLst>
          </p:cNvPr>
          <p:cNvSpPr>
            <a:spLocks noGrp="1"/>
          </p:cNvSpPr>
          <p:nvPr>
            <p:ph sz="half" idx="1"/>
          </p:nvPr>
        </p:nvSpPr>
        <p:spPr>
          <a:xfrm>
            <a:off x="464028" y="2314599"/>
            <a:ext cx="5470428" cy="3784449"/>
          </a:xfrm>
        </p:spPr>
        <p:txBody>
          <a:bodyPr>
            <a:normAutofit/>
          </a:bodyPr>
          <a:lstStyle/>
          <a:p>
            <a:r>
              <a:rPr lang="en-GB" sz="1800" dirty="0"/>
              <a:t>This article proposes a blockchain-based architecture for digital copyright storage for short videos.</a:t>
            </a:r>
          </a:p>
          <a:p>
            <a:r>
              <a:rPr lang="en-GB" sz="1800" dirty="0"/>
              <a:t>The hash value of multiple keyframes in a video is used as the judgment basis when a suspected violating copyright video is detected in a hash collision.</a:t>
            </a:r>
          </a:p>
          <a:p>
            <a:r>
              <a:rPr lang="en-GB" sz="1800" dirty="0"/>
              <a:t>The amount of keyframes is modified by establishing a threshold, and several keyframe selection bases are established based on various review standard processes, which enhances the storage architecture's resilience and effectiveness.</a:t>
            </a:r>
          </a:p>
        </p:txBody>
      </p:sp>
      <p:sp>
        <p:nvSpPr>
          <p:cNvPr id="5" name="內容版面配置區 4">
            <a:extLst>
              <a:ext uri="{FF2B5EF4-FFF2-40B4-BE49-F238E27FC236}">
                <a16:creationId xmlns:a16="http://schemas.microsoft.com/office/drawing/2014/main" id="{38143745-2017-380B-3BD5-EE389558BA8C}"/>
              </a:ext>
            </a:extLst>
          </p:cNvPr>
          <p:cNvSpPr>
            <a:spLocks noGrp="1"/>
          </p:cNvSpPr>
          <p:nvPr>
            <p:ph sz="half" idx="2"/>
          </p:nvPr>
        </p:nvSpPr>
        <p:spPr>
          <a:xfrm>
            <a:off x="6571628" y="4926505"/>
            <a:ext cx="5038724" cy="595071"/>
          </a:xfrm>
        </p:spPr>
        <p:txBody>
          <a:bodyPr>
            <a:normAutofit/>
          </a:bodyPr>
          <a:lstStyle/>
          <a:p>
            <a:pPr marL="0" indent="0">
              <a:buNone/>
            </a:pPr>
            <a:r>
              <a:rPr lang="en-GB" sz="1800" dirty="0">
                <a:effectLst/>
                <a:latin typeface="Calibri" panose="020F0502020204030204" pitchFamily="34" charset="0"/>
                <a:ea typeface="新細明體" panose="02020500000000000000" pitchFamily="18" charset="-120"/>
                <a:cs typeface="Arial" panose="020B0604020202020204" pitchFamily="34" charset="0"/>
              </a:rPr>
              <a:t>Figure 2: Calculating Merkel root value of elements</a:t>
            </a:r>
          </a:p>
        </p:txBody>
      </p:sp>
      <p:pic>
        <p:nvPicPr>
          <p:cNvPr id="8" name="圖片 7">
            <a:extLst>
              <a:ext uri="{FF2B5EF4-FFF2-40B4-BE49-F238E27FC236}">
                <a16:creationId xmlns:a16="http://schemas.microsoft.com/office/drawing/2014/main" id="{01947403-424C-BD31-81A2-6C1857D1D154}"/>
              </a:ext>
            </a:extLst>
          </p:cNvPr>
          <p:cNvPicPr>
            <a:picLocks noChangeAspect="1"/>
          </p:cNvPicPr>
          <p:nvPr/>
        </p:nvPicPr>
        <p:blipFill>
          <a:blip r:embed="rId3"/>
          <a:stretch>
            <a:fillRect/>
          </a:stretch>
        </p:blipFill>
        <p:spPr>
          <a:xfrm>
            <a:off x="6571627" y="2335705"/>
            <a:ext cx="5038725" cy="2590800"/>
          </a:xfrm>
          <a:prstGeom prst="rect">
            <a:avLst/>
          </a:prstGeom>
        </p:spPr>
      </p:pic>
    </p:spTree>
    <p:extLst>
      <p:ext uri="{BB962C8B-B14F-4D97-AF65-F5344CB8AC3E}">
        <p14:creationId xmlns:p14="http://schemas.microsoft.com/office/powerpoint/2010/main" val="989567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9E27E8-902E-1A19-5E17-BFA49ADFBEE6}"/>
              </a:ext>
            </a:extLst>
          </p:cNvPr>
          <p:cNvSpPr>
            <a:spLocks noGrp="1"/>
          </p:cNvSpPr>
          <p:nvPr>
            <p:ph type="title"/>
          </p:nvPr>
        </p:nvSpPr>
        <p:spPr>
          <a:xfrm>
            <a:off x="1136383" y="324612"/>
            <a:ext cx="10473969" cy="1508760"/>
          </a:xfrm>
        </p:spPr>
        <p:txBody>
          <a:bodyPr>
            <a:normAutofit/>
          </a:bodyPr>
          <a:lstStyle/>
          <a:p>
            <a:r>
              <a:rPr lang="en-GB" dirty="0"/>
              <a:t>Key literature related to the project</a:t>
            </a:r>
            <a:br>
              <a:rPr lang="en-GB" dirty="0"/>
            </a:br>
            <a:r>
              <a:rPr lang="en-GB" sz="2400" dirty="0"/>
              <a:t>Blockchain Based Approach for tackling Deepfake videos</a:t>
            </a:r>
            <a:br>
              <a:rPr lang="en-GB" sz="2400" dirty="0"/>
            </a:br>
            <a:r>
              <a:rPr lang="en-GB" sz="2400" dirty="0"/>
              <a:t>(Patil &amp; </a:t>
            </a:r>
            <a:r>
              <a:rPr lang="en-GB" sz="2400" dirty="0" err="1"/>
              <a:t>Chouragade</a:t>
            </a:r>
            <a:r>
              <a:rPr lang="en-GB" sz="2400" dirty="0"/>
              <a:t>, 2021) </a:t>
            </a:r>
            <a:endParaRPr lang="en-GB" dirty="0"/>
          </a:p>
        </p:txBody>
      </p:sp>
      <p:sp>
        <p:nvSpPr>
          <p:cNvPr id="4" name="內容版面配置區 3">
            <a:extLst>
              <a:ext uri="{FF2B5EF4-FFF2-40B4-BE49-F238E27FC236}">
                <a16:creationId xmlns:a16="http://schemas.microsoft.com/office/drawing/2014/main" id="{836432FD-0777-2F4B-7B09-36A553F8B4FB}"/>
              </a:ext>
            </a:extLst>
          </p:cNvPr>
          <p:cNvSpPr>
            <a:spLocks noGrp="1"/>
          </p:cNvSpPr>
          <p:nvPr>
            <p:ph sz="half" idx="1"/>
          </p:nvPr>
        </p:nvSpPr>
        <p:spPr>
          <a:xfrm>
            <a:off x="4187952" y="2095093"/>
            <a:ext cx="7422400" cy="3290723"/>
          </a:xfrm>
        </p:spPr>
        <p:txBody>
          <a:bodyPr>
            <a:normAutofit/>
          </a:bodyPr>
          <a:lstStyle/>
          <a:p>
            <a:r>
              <a:rPr lang="en-GB" sz="1800" dirty="0"/>
              <a:t>The original artist, metadata, and video frames are the essential components of the suggested model.</a:t>
            </a:r>
          </a:p>
          <a:p>
            <a:r>
              <a:rPr lang="en-GB" sz="1800" dirty="0"/>
              <a:t>An input video is made by the original creator, also known as the trustworthy owner. The original artist must complete the registration on the Distributed File System (IPFS) before the first video is used as input. On IPFS, the video frames and the associated metadata are kept, and a unique hash is generated for each video. After then, the hash value is kept on a blockchain.</a:t>
            </a:r>
          </a:p>
        </p:txBody>
      </p:sp>
      <p:sp>
        <p:nvSpPr>
          <p:cNvPr id="5" name="內容版面配置區 4">
            <a:extLst>
              <a:ext uri="{FF2B5EF4-FFF2-40B4-BE49-F238E27FC236}">
                <a16:creationId xmlns:a16="http://schemas.microsoft.com/office/drawing/2014/main" id="{38143745-2017-380B-3BD5-EE389558BA8C}"/>
              </a:ext>
            </a:extLst>
          </p:cNvPr>
          <p:cNvSpPr>
            <a:spLocks noGrp="1"/>
          </p:cNvSpPr>
          <p:nvPr>
            <p:ph sz="half" idx="2"/>
          </p:nvPr>
        </p:nvSpPr>
        <p:spPr>
          <a:xfrm>
            <a:off x="259029" y="5825845"/>
            <a:ext cx="4754880" cy="595071"/>
          </a:xfrm>
        </p:spPr>
        <p:txBody>
          <a:bodyPr>
            <a:normAutofit/>
          </a:bodyPr>
          <a:lstStyle/>
          <a:p>
            <a:pPr marL="0" indent="0">
              <a:buNone/>
            </a:pPr>
            <a:r>
              <a:rPr lang="en-GB" sz="1800" dirty="0">
                <a:effectLst/>
                <a:latin typeface="Calibri" panose="020F0502020204030204" pitchFamily="34" charset="0"/>
                <a:ea typeface="新細明體" panose="02020500000000000000" pitchFamily="18" charset="-120"/>
                <a:cs typeface="Arial" panose="020B0604020202020204" pitchFamily="34" charset="0"/>
              </a:rPr>
              <a:t>Figure 3: The Signing Actors and Process</a:t>
            </a:r>
          </a:p>
        </p:txBody>
      </p:sp>
      <p:pic>
        <p:nvPicPr>
          <p:cNvPr id="3" name="圖片 2">
            <a:extLst>
              <a:ext uri="{FF2B5EF4-FFF2-40B4-BE49-F238E27FC236}">
                <a16:creationId xmlns:a16="http://schemas.microsoft.com/office/drawing/2014/main" id="{14493B7A-15C2-7206-5C1B-E1929A06BF6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7511" y="1924822"/>
            <a:ext cx="2502459" cy="3910157"/>
          </a:xfrm>
          <a:prstGeom prst="rect">
            <a:avLst/>
          </a:prstGeom>
          <a:noFill/>
          <a:ln>
            <a:noFill/>
          </a:ln>
        </p:spPr>
      </p:pic>
    </p:spTree>
    <p:extLst>
      <p:ext uri="{BB962C8B-B14F-4D97-AF65-F5344CB8AC3E}">
        <p14:creationId xmlns:p14="http://schemas.microsoft.com/office/powerpoint/2010/main" val="29447380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帶狀">
  <a:themeElements>
    <a:clrScheme name="帶狀">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帶狀">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帶狀">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TM03090430[[fn=帶狀]]</Template>
  <TotalTime>1019</TotalTime>
  <Words>1280</Words>
  <Application>Microsoft Office PowerPoint</Application>
  <PresentationFormat>寬螢幕</PresentationFormat>
  <Paragraphs>122</Paragraphs>
  <Slides>17</Slides>
  <Notes>3</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17</vt:i4>
      </vt:variant>
    </vt:vector>
  </HeadingPairs>
  <TitlesOfParts>
    <vt:vector size="23" baseType="lpstr">
      <vt:lpstr>Arial</vt:lpstr>
      <vt:lpstr>Calibri</vt:lpstr>
      <vt:lpstr>Corbel</vt:lpstr>
      <vt:lpstr>Symbol</vt:lpstr>
      <vt:lpstr>Wingdings</vt:lpstr>
      <vt:lpstr>帶狀</vt:lpstr>
      <vt:lpstr>Research Proposal Implementing Cyber Security tools and/or techniques in Detecting medical misinformation on a social media platform of Twitter</vt:lpstr>
      <vt:lpstr>Introduction</vt:lpstr>
      <vt:lpstr>Research Problem</vt:lpstr>
      <vt:lpstr>Research questionnaire SAMPLE</vt:lpstr>
      <vt:lpstr>Research question</vt:lpstr>
      <vt:lpstr>Aims and Objectives</vt:lpstr>
      <vt:lpstr>Key literature related to the project Fake News Detection in Social Media using Blockchain (Paul et al., 2019)</vt:lpstr>
      <vt:lpstr>Key literature related to the project Short Video Copyright Storage Algorithm Based on Blockchain and Expression Recognition (Yang &amp; Dingguo, 2022)</vt:lpstr>
      <vt:lpstr>Key literature related to the project Blockchain Based Approach for tackling Deepfake videos (Patil &amp; Chouragade, 2021) </vt:lpstr>
      <vt:lpstr>Proposed Methodology</vt:lpstr>
      <vt:lpstr>Proposed Methodology</vt:lpstr>
      <vt:lpstr>Proposed Methodology</vt:lpstr>
      <vt:lpstr>Ethical considerations and risk assessment</vt:lpstr>
      <vt:lpstr>Description of artefacts that will be created</vt:lpstr>
      <vt:lpstr>Timeline of proposed activities</vt:lpstr>
      <vt:lpstr>references</vt:lpstr>
      <vt:lpstr>The End Thanks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Proposal Presentation</dc:title>
  <dc:creator>Yeke Chan</dc:creator>
  <cp:lastModifiedBy>Yeke Chan</cp:lastModifiedBy>
  <cp:revision>45</cp:revision>
  <dcterms:created xsi:type="dcterms:W3CDTF">2023-02-03T17:50:43Z</dcterms:created>
  <dcterms:modified xsi:type="dcterms:W3CDTF">2023-02-06T16:15:55Z</dcterms:modified>
</cp:coreProperties>
</file>