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64"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4" autoAdjust="0"/>
    <p:restoredTop sz="96513" autoAdjust="0"/>
  </p:normalViewPr>
  <p:slideViewPr>
    <p:cSldViewPr snapToGrid="0">
      <p:cViewPr varScale="1">
        <p:scale>
          <a:sx n="115" d="100"/>
          <a:sy n="115" d="100"/>
        </p:scale>
        <p:origin x="126"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54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720BB-B264-415B-8CDE-A03DD3F3CCD5}" type="datetimeFigureOut">
              <a:rPr lang="en-GB" smtClean="0"/>
              <a:t>16/08/2022</a:t>
            </a:fld>
            <a:endParaRPr lang="en-GB"/>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GB"/>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BA9C1-9274-42FD-8418-2125F6EF3555}" type="slidenum">
              <a:rPr lang="en-GB" smtClean="0"/>
              <a:t>‹#›</a:t>
            </a:fld>
            <a:endParaRPr lang="en-GB"/>
          </a:p>
        </p:txBody>
      </p:sp>
    </p:spTree>
    <p:extLst>
      <p:ext uri="{BB962C8B-B14F-4D97-AF65-F5344CB8AC3E}">
        <p14:creationId xmlns:p14="http://schemas.microsoft.com/office/powerpoint/2010/main" val="294624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GB"/>
          </a:p>
        </p:txBody>
      </p:sp>
      <p:sp>
        <p:nvSpPr>
          <p:cNvPr id="4" name="投影片編號版面配置區 3"/>
          <p:cNvSpPr>
            <a:spLocks noGrp="1"/>
          </p:cNvSpPr>
          <p:nvPr>
            <p:ph type="sldNum" sz="quarter" idx="5"/>
          </p:nvPr>
        </p:nvSpPr>
        <p:spPr/>
        <p:txBody>
          <a:bodyPr/>
          <a:lstStyle/>
          <a:p>
            <a:fld id="{8E5BA9C1-9274-42FD-8418-2125F6EF3555}" type="slidenum">
              <a:rPr lang="en-GB" smtClean="0"/>
              <a:t>1</a:t>
            </a:fld>
            <a:endParaRPr lang="en-GB"/>
          </a:p>
        </p:txBody>
      </p:sp>
    </p:spTree>
    <p:extLst>
      <p:ext uri="{BB962C8B-B14F-4D97-AF65-F5344CB8AC3E}">
        <p14:creationId xmlns:p14="http://schemas.microsoft.com/office/powerpoint/2010/main" val="51491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按一下以編輯母片文字樣式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796027F-7875-4030-9381-8BD8C4F21935}" type="datetimeFigureOut">
              <a:rPr lang="en-US" dirty="0"/>
              <a:t>8/16/2022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Date Placeholder 4"/>
          <p:cNvSpPr>
            <a:spLocks noGrp="1"/>
          </p:cNvSpPr>
          <p:nvPr>
            <p:ph type="dt" sz="half" idx="10"/>
          </p:nvPr>
        </p:nvSpPr>
        <p:spPr/>
        <p:txBody>
          <a:bodyPr/>
          <a:lstStyle/>
          <a:p>
            <a:fld id="{4509A250-FF31-4206-8172-F9D3106AACB1}" type="datetimeFigureOut">
              <a:rPr lang="en-US" dirty="0"/>
              <a:t>8/16/2022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dirty="0"/>
              <a:t>8/16/2022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F4C147-87D4-7F5C-D70F-49409AFB0605}"/>
              </a:ext>
            </a:extLst>
          </p:cNvPr>
          <p:cNvSpPr>
            <a:spLocks noGrp="1"/>
          </p:cNvSpPr>
          <p:nvPr>
            <p:ph type="ctrTitle"/>
          </p:nvPr>
        </p:nvSpPr>
        <p:spPr/>
        <p:txBody>
          <a:bodyPr/>
          <a:lstStyle/>
          <a:p>
            <a:r>
              <a:rPr lang="en-GB" sz="4800" dirty="0"/>
              <a:t>Seminar 1 Preparation</a:t>
            </a:r>
            <a:br>
              <a:rPr lang="en-GB" sz="4800" dirty="0"/>
            </a:br>
            <a:r>
              <a:rPr lang="en-GB" sz="4800" dirty="0"/>
              <a:t>Intellectual Property Crime</a:t>
            </a:r>
          </a:p>
        </p:txBody>
      </p:sp>
      <p:sp>
        <p:nvSpPr>
          <p:cNvPr id="3" name="副標題 2">
            <a:extLst>
              <a:ext uri="{FF2B5EF4-FFF2-40B4-BE49-F238E27FC236}">
                <a16:creationId xmlns:a16="http://schemas.microsoft.com/office/drawing/2014/main" id="{98D66CE2-06D0-7F9E-A512-44F15EC97884}"/>
              </a:ext>
            </a:extLst>
          </p:cNvPr>
          <p:cNvSpPr>
            <a:spLocks noGrp="1"/>
          </p:cNvSpPr>
          <p:nvPr>
            <p:ph type="subTitle" idx="1"/>
          </p:nvPr>
        </p:nvSpPr>
        <p:spPr/>
        <p:txBody>
          <a:bodyPr>
            <a:normAutofit fontScale="85000" lnSpcReduction="20000"/>
          </a:bodyPr>
          <a:lstStyle/>
          <a:p>
            <a:r>
              <a:rPr lang="en-GB" dirty="0">
                <a:latin typeface="Arial" panose="020B0604020202020204" pitchFamily="34" charset="0"/>
                <a:ea typeface="新細明體" panose="02020500000000000000" pitchFamily="18" charset="-120"/>
                <a:cs typeface="Times New Roman" panose="02020603050405020304" pitchFamily="18" charset="0"/>
              </a:rPr>
              <a:t>University of Essex</a:t>
            </a:r>
            <a:br>
              <a:rPr lang="en-GB" dirty="0">
                <a:latin typeface="Arial" panose="020B0604020202020204" pitchFamily="34" charset="0"/>
                <a:ea typeface="新細明體" panose="02020500000000000000" pitchFamily="18" charset="-120"/>
                <a:cs typeface="Times New Roman" panose="02020603050405020304" pitchFamily="18" charset="0"/>
              </a:rPr>
            </a:br>
            <a:r>
              <a:rPr lang="en-GB" dirty="0">
                <a:latin typeface="Arial" panose="020B0604020202020204" pitchFamily="34" charset="0"/>
                <a:ea typeface="新細明體" panose="02020500000000000000" pitchFamily="18" charset="-120"/>
                <a:cs typeface="Times New Roman" panose="02020603050405020304" pitchFamily="18" charset="0"/>
              </a:rPr>
              <a:t>Principles of Digital Forensics and Cyber Law (Aug 22)</a:t>
            </a:r>
          </a:p>
          <a:p>
            <a:r>
              <a:rPr lang="en-GB" dirty="0">
                <a:latin typeface="Arial" panose="020B0604020202020204" pitchFamily="34" charset="0"/>
                <a:ea typeface="新細明體" panose="02020500000000000000" pitchFamily="18" charset="-120"/>
                <a:cs typeface="Times New Roman" panose="02020603050405020304" pitchFamily="18" charset="0"/>
              </a:rPr>
              <a:t>Ying Chan</a:t>
            </a:r>
          </a:p>
        </p:txBody>
      </p:sp>
    </p:spTree>
    <p:extLst>
      <p:ext uri="{BB962C8B-B14F-4D97-AF65-F5344CB8AC3E}">
        <p14:creationId xmlns:p14="http://schemas.microsoft.com/office/powerpoint/2010/main" val="1948473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21300A-A7AC-65A6-510D-894C051FDE55}"/>
              </a:ext>
            </a:extLst>
          </p:cNvPr>
          <p:cNvSpPr>
            <a:spLocks noGrp="1"/>
          </p:cNvSpPr>
          <p:nvPr>
            <p:ph type="title"/>
          </p:nvPr>
        </p:nvSpPr>
        <p:spPr/>
        <p:txBody>
          <a:bodyPr/>
          <a:lstStyle/>
          <a:p>
            <a:br>
              <a:rPr lang="en-GB" sz="4400" dirty="0"/>
            </a:br>
            <a:r>
              <a:rPr lang="en-GB" sz="4400" dirty="0"/>
              <a:t>Intellectual Property (IP) Crime</a:t>
            </a:r>
            <a:endParaRPr lang="en-GB" dirty="0"/>
          </a:p>
        </p:txBody>
      </p:sp>
      <p:sp>
        <p:nvSpPr>
          <p:cNvPr id="3" name="內容版面配置區 2">
            <a:extLst>
              <a:ext uri="{FF2B5EF4-FFF2-40B4-BE49-F238E27FC236}">
                <a16:creationId xmlns:a16="http://schemas.microsoft.com/office/drawing/2014/main" id="{0C8FA36E-26CB-9B0D-45AA-A46C8A5801A1}"/>
              </a:ext>
            </a:extLst>
          </p:cNvPr>
          <p:cNvSpPr>
            <a:spLocks noGrp="1"/>
          </p:cNvSpPr>
          <p:nvPr>
            <p:ph idx="1"/>
          </p:nvPr>
        </p:nvSpPr>
        <p:spPr/>
        <p:txBody>
          <a:bodyPr/>
          <a:lstStyle/>
          <a:p>
            <a:r>
              <a:rPr lang="en-GB" dirty="0"/>
              <a:t>Case No. A28- 11930/2021 in the Arbitration Court of the Kirov Region (</a:t>
            </a:r>
            <a:r>
              <a:rPr lang="en-GB" dirty="0" err="1"/>
              <a:t>Arbitr</a:t>
            </a:r>
            <a:r>
              <a:rPr lang="en-GB" dirty="0"/>
              <a:t>, 2022)</a:t>
            </a:r>
          </a:p>
          <a:p>
            <a:r>
              <a:rPr lang="en-GB" dirty="0"/>
              <a:t>Trademarks </a:t>
            </a:r>
            <a:r>
              <a:rPr lang="en-US" dirty="0"/>
              <a:t>of</a:t>
            </a:r>
            <a:r>
              <a:rPr lang="zh-TW" altLang="en-US" dirty="0"/>
              <a:t> </a:t>
            </a:r>
            <a:r>
              <a:rPr lang="en-GB" altLang="zh-TW" dirty="0"/>
              <a:t>Peppa Pig case</a:t>
            </a:r>
          </a:p>
          <a:p>
            <a:pPr marL="0" indent="0">
              <a:buNone/>
            </a:pPr>
            <a:endParaRPr lang="en-GB" dirty="0"/>
          </a:p>
        </p:txBody>
      </p:sp>
    </p:spTree>
    <p:extLst>
      <p:ext uri="{BB962C8B-B14F-4D97-AF65-F5344CB8AC3E}">
        <p14:creationId xmlns:p14="http://schemas.microsoft.com/office/powerpoint/2010/main" val="274932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5F32F0-C86D-A488-A469-F4EDAD509E23}"/>
              </a:ext>
            </a:extLst>
          </p:cNvPr>
          <p:cNvSpPr>
            <a:spLocks noGrp="1"/>
          </p:cNvSpPr>
          <p:nvPr>
            <p:ph type="title"/>
          </p:nvPr>
        </p:nvSpPr>
        <p:spPr/>
        <p:txBody>
          <a:bodyPr/>
          <a:lstStyle/>
          <a:p>
            <a:br>
              <a:rPr lang="en-GB" sz="3600" dirty="0"/>
            </a:br>
            <a:r>
              <a:rPr lang="en-GB" sz="3600" dirty="0"/>
              <a:t>Description and Explanation of the crime</a:t>
            </a:r>
          </a:p>
        </p:txBody>
      </p:sp>
      <p:sp>
        <p:nvSpPr>
          <p:cNvPr id="3" name="內容版面配置區 2">
            <a:extLst>
              <a:ext uri="{FF2B5EF4-FFF2-40B4-BE49-F238E27FC236}">
                <a16:creationId xmlns:a16="http://schemas.microsoft.com/office/drawing/2014/main" id="{914766E9-8240-630F-A10D-7D0624A0F3C9}"/>
              </a:ext>
            </a:extLst>
          </p:cNvPr>
          <p:cNvSpPr>
            <a:spLocks noGrp="1"/>
          </p:cNvSpPr>
          <p:nvPr>
            <p:ph idx="1"/>
          </p:nvPr>
        </p:nvSpPr>
        <p:spPr/>
        <p:txBody>
          <a:bodyPr>
            <a:normAutofit/>
          </a:bodyPr>
          <a:lstStyle/>
          <a:p>
            <a:r>
              <a:rPr lang="en-GB" dirty="0"/>
              <a:t>In September 2021, Entertainment One sued a Russian entrepreneur, Ivan (</a:t>
            </a:r>
            <a:r>
              <a:rPr lang="en-GB" dirty="0" err="1"/>
              <a:t>Кожевникову</a:t>
            </a:r>
            <a:r>
              <a:rPr lang="en-GB" dirty="0"/>
              <a:t> </a:t>
            </a:r>
            <a:r>
              <a:rPr lang="en-GB" dirty="0" err="1"/>
              <a:t>Ивану</a:t>
            </a:r>
            <a:r>
              <a:rPr lang="en-GB" dirty="0"/>
              <a:t> </a:t>
            </a:r>
            <a:r>
              <a:rPr lang="en-GB" dirty="0" err="1"/>
              <a:t>Владимировичу</a:t>
            </a:r>
            <a:r>
              <a:rPr lang="en-GB" dirty="0"/>
              <a:t>), for copyright infringement based on the unauthorized trademarks of the Peppa characters in his artwork.</a:t>
            </a:r>
          </a:p>
          <a:p>
            <a:r>
              <a:rPr lang="en-GB" dirty="0"/>
              <a:t>In March 2022, Judge Andrei subsequently dismissed the case, citing the “</a:t>
            </a:r>
            <a:r>
              <a:rPr lang="en-GB" b="1" dirty="0">
                <a:solidFill>
                  <a:srgbClr val="FFFF00"/>
                </a:solidFill>
              </a:rPr>
              <a:t>Unfriendly actions of the United States of America and affiliated foreign countries</a:t>
            </a:r>
            <a:r>
              <a:rPr lang="en-GB" dirty="0"/>
              <a:t>.” Andrei noted that Russians were free to use the Peppa Pig characters as they pleased.</a:t>
            </a:r>
          </a:p>
          <a:p>
            <a:r>
              <a:rPr lang="en-GB" dirty="0"/>
              <a:t>In Jun 2022, </a:t>
            </a:r>
            <a:r>
              <a:rPr lang="en-GB" b="1" dirty="0"/>
              <a:t>the Court of Appeal reversed the decision</a:t>
            </a:r>
            <a:r>
              <a:rPr lang="en-GB" dirty="0"/>
              <a:t>. Claimed that the location of the plaintiff in an unfriendly country is not a reason to refuse judicial protection of the right. (</a:t>
            </a:r>
            <a:r>
              <a:rPr lang="en-GB" dirty="0" err="1"/>
              <a:t>Arbitr</a:t>
            </a:r>
            <a:r>
              <a:rPr lang="en-GB" dirty="0"/>
              <a:t>, 2022)</a:t>
            </a:r>
          </a:p>
          <a:p>
            <a:pPr marL="0" indent="0">
              <a:buNone/>
            </a:pPr>
            <a:endParaRPr lang="en-GB" dirty="0"/>
          </a:p>
        </p:txBody>
      </p:sp>
    </p:spTree>
    <p:extLst>
      <p:ext uri="{BB962C8B-B14F-4D97-AF65-F5344CB8AC3E}">
        <p14:creationId xmlns:p14="http://schemas.microsoft.com/office/powerpoint/2010/main" val="132683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E2E66F-9B2B-2FC7-4868-ADCFD5DC7548}"/>
              </a:ext>
            </a:extLst>
          </p:cNvPr>
          <p:cNvSpPr>
            <a:spLocks noGrp="1"/>
          </p:cNvSpPr>
          <p:nvPr>
            <p:ph type="title"/>
          </p:nvPr>
        </p:nvSpPr>
        <p:spPr/>
        <p:txBody>
          <a:bodyPr/>
          <a:lstStyle/>
          <a:p>
            <a:r>
              <a:rPr lang="en-GB" dirty="0"/>
              <a:t>Identify its unique characteristics</a:t>
            </a:r>
          </a:p>
        </p:txBody>
      </p:sp>
      <p:sp>
        <p:nvSpPr>
          <p:cNvPr id="3" name="內容版面配置區 2">
            <a:extLst>
              <a:ext uri="{FF2B5EF4-FFF2-40B4-BE49-F238E27FC236}">
                <a16:creationId xmlns:a16="http://schemas.microsoft.com/office/drawing/2014/main" id="{B2FCF63E-771C-A57E-611C-53878F22A48B}"/>
              </a:ext>
            </a:extLst>
          </p:cNvPr>
          <p:cNvSpPr>
            <a:spLocks noGrp="1"/>
          </p:cNvSpPr>
          <p:nvPr>
            <p:ph idx="1"/>
          </p:nvPr>
        </p:nvSpPr>
        <p:spPr>
          <a:xfrm>
            <a:off x="1104293" y="1554154"/>
            <a:ext cx="6892551" cy="4195481"/>
          </a:xfrm>
        </p:spPr>
        <p:txBody>
          <a:bodyPr>
            <a:normAutofit fontScale="92500" lnSpcReduction="20000"/>
          </a:bodyPr>
          <a:lstStyle/>
          <a:p>
            <a:r>
              <a:rPr lang="en-GB" dirty="0"/>
              <a:t>Due to the economic sanctions of the Russo-Ukrainian War, the Russian government has issued a decree that allows patented inventions and industrial designs from "</a:t>
            </a:r>
            <a:r>
              <a:rPr lang="en-GB" b="1" dirty="0">
                <a:solidFill>
                  <a:srgbClr val="FFFF00"/>
                </a:solidFill>
              </a:rPr>
              <a:t>unfriendly countries</a:t>
            </a:r>
            <a:r>
              <a:rPr lang="en-GB" dirty="0"/>
              <a:t>" to be used without permission or compensation.</a:t>
            </a:r>
          </a:p>
          <a:p>
            <a:r>
              <a:rPr lang="en-GB" dirty="0"/>
              <a:t>Russia's intellectual property treaties might be affected, including the “</a:t>
            </a:r>
            <a:r>
              <a:rPr lang="en-GB" b="1" dirty="0"/>
              <a:t>Paris Convention</a:t>
            </a:r>
            <a:r>
              <a:rPr lang="en-GB" dirty="0"/>
              <a:t>”, the “</a:t>
            </a:r>
            <a:r>
              <a:rPr lang="en-GB" b="1" dirty="0"/>
              <a:t>Agreement on </a:t>
            </a:r>
            <a:r>
              <a:rPr lang="en-GB" b="1" dirty="0" err="1"/>
              <a:t>TradeRelated</a:t>
            </a:r>
            <a:r>
              <a:rPr lang="en-GB" b="1" dirty="0"/>
              <a:t> Aspects of Intellectual Property Rights</a:t>
            </a:r>
            <a:r>
              <a:rPr lang="en-GB" dirty="0"/>
              <a:t>” and the “</a:t>
            </a:r>
            <a:r>
              <a:rPr lang="en-GB" b="1" dirty="0"/>
              <a:t>Hague Agreement</a:t>
            </a:r>
            <a:r>
              <a:rPr lang="en-GB" dirty="0"/>
              <a:t>”.</a:t>
            </a:r>
          </a:p>
          <a:p>
            <a:r>
              <a:rPr lang="en-GB" dirty="0"/>
              <a:t>Lawyers believe that the approach proposed by the trial court could advance an uncontrolled growth in the volume of counterfeit products on the Russian market.</a:t>
            </a:r>
          </a:p>
          <a:p>
            <a:r>
              <a:rPr lang="en-GB" dirty="0"/>
              <a:t>“Offering items, either billed as genuine, or clearly fake, for sale through online shops and auction sites, or on social networking sites” (CPS, 2019)</a:t>
            </a:r>
          </a:p>
        </p:txBody>
      </p:sp>
      <p:pic>
        <p:nvPicPr>
          <p:cNvPr id="2050" name="Picture 2" descr="A tool of war?">
            <a:extLst>
              <a:ext uri="{FF2B5EF4-FFF2-40B4-BE49-F238E27FC236}">
                <a16:creationId xmlns:a16="http://schemas.microsoft.com/office/drawing/2014/main" id="{FE921B7B-4340-522F-EBBD-40B4BB729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555" y="2447385"/>
            <a:ext cx="3192087" cy="2129097"/>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F054455C-EF82-45EA-C60D-2D570CEACF14}"/>
              </a:ext>
            </a:extLst>
          </p:cNvPr>
          <p:cNvSpPr txBox="1"/>
          <p:nvPr/>
        </p:nvSpPr>
        <p:spPr>
          <a:xfrm>
            <a:off x="9163511" y="4576482"/>
            <a:ext cx="1313180" cy="307777"/>
          </a:xfrm>
          <a:prstGeom prst="rect">
            <a:avLst/>
          </a:prstGeom>
          <a:noFill/>
        </p:spPr>
        <p:txBody>
          <a:bodyPr wrap="none" rtlCol="0">
            <a:spAutoFit/>
          </a:bodyPr>
          <a:lstStyle/>
          <a:p>
            <a:r>
              <a:rPr lang="en-GB" sz="1400" dirty="0"/>
              <a:t>(</a:t>
            </a:r>
            <a:r>
              <a:rPr lang="en-GB" sz="1400" dirty="0" err="1"/>
              <a:t>Latha</a:t>
            </a:r>
            <a:r>
              <a:rPr lang="en-GB" sz="1400" dirty="0"/>
              <a:t>, 2022)</a:t>
            </a:r>
          </a:p>
        </p:txBody>
      </p:sp>
    </p:spTree>
    <p:extLst>
      <p:ext uri="{BB962C8B-B14F-4D97-AF65-F5344CB8AC3E}">
        <p14:creationId xmlns:p14="http://schemas.microsoft.com/office/powerpoint/2010/main" val="402200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FB8765-222D-763E-A1E9-9B36B26AFBD7}"/>
              </a:ext>
            </a:extLst>
          </p:cNvPr>
          <p:cNvSpPr>
            <a:spLocks noGrp="1"/>
          </p:cNvSpPr>
          <p:nvPr>
            <p:ph type="title"/>
          </p:nvPr>
        </p:nvSpPr>
        <p:spPr/>
        <p:txBody>
          <a:bodyPr/>
          <a:lstStyle/>
          <a:p>
            <a:r>
              <a:rPr lang="en-GB" sz="3200" dirty="0"/>
              <a:t>Evaluate the extent of which this cybercrime is different than its off-line version</a:t>
            </a:r>
          </a:p>
        </p:txBody>
      </p:sp>
      <p:sp>
        <p:nvSpPr>
          <p:cNvPr id="3" name="內容版面配置區 2">
            <a:extLst>
              <a:ext uri="{FF2B5EF4-FFF2-40B4-BE49-F238E27FC236}">
                <a16:creationId xmlns:a16="http://schemas.microsoft.com/office/drawing/2014/main" id="{8EDF919E-B190-C686-967F-C73A8F256F72}"/>
              </a:ext>
            </a:extLst>
          </p:cNvPr>
          <p:cNvSpPr>
            <a:spLocks noGrp="1"/>
          </p:cNvSpPr>
          <p:nvPr>
            <p:ph idx="1"/>
          </p:nvPr>
        </p:nvSpPr>
        <p:spPr/>
        <p:txBody>
          <a:bodyPr>
            <a:normAutofit/>
          </a:bodyPr>
          <a:lstStyle/>
          <a:p>
            <a:pPr marL="0" indent="0">
              <a:buNone/>
            </a:pPr>
            <a:endParaRPr lang="en-GB" dirty="0"/>
          </a:p>
          <a:p>
            <a:r>
              <a:rPr lang="en-GB" dirty="0"/>
              <a:t>Besides the awareness of the artwork from YouTube or trading websites, there is no difference in copyright infringement based on using the unauthorized character's trademarks for the physical or visual artwork in this case.</a:t>
            </a:r>
          </a:p>
          <a:p>
            <a:endParaRPr lang="en-GB" dirty="0"/>
          </a:p>
        </p:txBody>
      </p:sp>
    </p:spTree>
    <p:extLst>
      <p:ext uri="{BB962C8B-B14F-4D97-AF65-F5344CB8AC3E}">
        <p14:creationId xmlns:p14="http://schemas.microsoft.com/office/powerpoint/2010/main" val="68573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C79E13-7D05-2484-D0FF-A4731426D665}"/>
              </a:ext>
            </a:extLst>
          </p:cNvPr>
          <p:cNvSpPr>
            <a:spLocks noGrp="1"/>
          </p:cNvSpPr>
          <p:nvPr>
            <p:ph type="title"/>
          </p:nvPr>
        </p:nvSpPr>
        <p:spPr/>
        <p:txBody>
          <a:bodyPr/>
          <a:lstStyle/>
          <a:p>
            <a:r>
              <a:rPr lang="en-GB" dirty="0"/>
              <a:t>Identify and assess issues concerning laws</a:t>
            </a:r>
          </a:p>
        </p:txBody>
      </p:sp>
      <p:sp>
        <p:nvSpPr>
          <p:cNvPr id="3" name="內容版面配置區 2">
            <a:extLst>
              <a:ext uri="{FF2B5EF4-FFF2-40B4-BE49-F238E27FC236}">
                <a16:creationId xmlns:a16="http://schemas.microsoft.com/office/drawing/2014/main" id="{E10C1477-6A0E-57E2-F078-C85814FFD4C0}"/>
              </a:ext>
            </a:extLst>
          </p:cNvPr>
          <p:cNvSpPr>
            <a:spLocks noGrp="1"/>
          </p:cNvSpPr>
          <p:nvPr>
            <p:ph idx="1"/>
          </p:nvPr>
        </p:nvSpPr>
        <p:spPr>
          <a:xfrm>
            <a:off x="1103313" y="2052918"/>
            <a:ext cx="7309168" cy="4195481"/>
          </a:xfrm>
        </p:spPr>
        <p:txBody>
          <a:bodyPr/>
          <a:lstStyle/>
          <a:p>
            <a:r>
              <a:rPr lang="en-GB" dirty="0"/>
              <a:t>Peppa Pig is a British animated television series about Peppa, her family, and friends.</a:t>
            </a:r>
          </a:p>
          <a:p>
            <a:r>
              <a:rPr lang="en-GB" dirty="0"/>
              <a:t>In December 2019, Hasbro, Inc. acquired Entertainment One, the television studio that owns rights to the Peppa Pig franchise, for $3.8 billion, and renewed the series for additional seasons until 2027 </a:t>
            </a:r>
            <a:r>
              <a:rPr lang="en-GB" sz="2000" dirty="0"/>
              <a:t>(Dorsey &amp; Whitney LLP, 2022)</a:t>
            </a:r>
            <a:r>
              <a:rPr lang="en-GB" dirty="0"/>
              <a:t>.</a:t>
            </a:r>
          </a:p>
          <a:p>
            <a:endParaRPr lang="en-GB" dirty="0"/>
          </a:p>
        </p:txBody>
      </p:sp>
      <p:pic>
        <p:nvPicPr>
          <p:cNvPr id="4" name="Picture 2">
            <a:extLst>
              <a:ext uri="{FF2B5EF4-FFF2-40B4-BE49-F238E27FC236}">
                <a16:creationId xmlns:a16="http://schemas.microsoft.com/office/drawing/2014/main" id="{027D5871-185A-A652-6749-0274C93A5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100" y="2169296"/>
            <a:ext cx="2721467" cy="359665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A70F4C08-1EDC-ED41-63D3-C90B132D5E3C}"/>
              </a:ext>
            </a:extLst>
          </p:cNvPr>
          <p:cNvSpPr txBox="1"/>
          <p:nvPr/>
        </p:nvSpPr>
        <p:spPr>
          <a:xfrm>
            <a:off x="8753467" y="5765948"/>
            <a:ext cx="2658100" cy="307777"/>
          </a:xfrm>
          <a:prstGeom prst="rect">
            <a:avLst/>
          </a:prstGeom>
          <a:noFill/>
        </p:spPr>
        <p:txBody>
          <a:bodyPr wrap="none" rtlCol="0">
            <a:spAutoFit/>
          </a:bodyPr>
          <a:lstStyle/>
          <a:p>
            <a:r>
              <a:rPr lang="en-GB" sz="1400" dirty="0"/>
              <a:t>(Dorsey &amp; Whitney LLP, 2022)</a:t>
            </a:r>
          </a:p>
        </p:txBody>
      </p:sp>
    </p:spTree>
    <p:extLst>
      <p:ext uri="{BB962C8B-B14F-4D97-AF65-F5344CB8AC3E}">
        <p14:creationId xmlns:p14="http://schemas.microsoft.com/office/powerpoint/2010/main" val="294749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0399AD-A2E7-5438-9CBA-10DEE1B4FBD3}"/>
              </a:ext>
            </a:extLst>
          </p:cNvPr>
          <p:cNvSpPr>
            <a:spLocks noGrp="1"/>
          </p:cNvSpPr>
          <p:nvPr>
            <p:ph type="title"/>
          </p:nvPr>
        </p:nvSpPr>
        <p:spPr/>
        <p:txBody>
          <a:bodyPr/>
          <a:lstStyle/>
          <a:p>
            <a:r>
              <a:rPr lang="en-GB" sz="3200" dirty="0"/>
              <a:t>Identify and assess issues concerning burden of proof, standards of proof and admissibility.</a:t>
            </a:r>
          </a:p>
        </p:txBody>
      </p:sp>
      <p:sp>
        <p:nvSpPr>
          <p:cNvPr id="3" name="內容版面配置區 2">
            <a:extLst>
              <a:ext uri="{FF2B5EF4-FFF2-40B4-BE49-F238E27FC236}">
                <a16:creationId xmlns:a16="http://schemas.microsoft.com/office/drawing/2014/main" id="{AC70F0D9-C013-FA87-61A5-2C8FEFD6FC9B}"/>
              </a:ext>
            </a:extLst>
          </p:cNvPr>
          <p:cNvSpPr>
            <a:spLocks noGrp="1"/>
          </p:cNvSpPr>
          <p:nvPr>
            <p:ph idx="1"/>
          </p:nvPr>
        </p:nvSpPr>
        <p:spPr>
          <a:xfrm>
            <a:off x="1103312" y="2052918"/>
            <a:ext cx="4740535" cy="4195481"/>
          </a:xfrm>
        </p:spPr>
        <p:txBody>
          <a:bodyPr>
            <a:normAutofit/>
          </a:bodyPr>
          <a:lstStyle/>
          <a:p>
            <a:pPr marL="0" indent="0">
              <a:buNone/>
            </a:pPr>
            <a:r>
              <a:rPr lang="en-GB" sz="2000" dirty="0"/>
              <a:t>Burden of proof</a:t>
            </a:r>
          </a:p>
          <a:p>
            <a:r>
              <a:rPr lang="en-GB" dirty="0"/>
              <a:t>Entertainment One</a:t>
            </a:r>
            <a:endParaRPr lang="en-GB" sz="2000" dirty="0"/>
          </a:p>
          <a:p>
            <a:pPr marL="0" indent="0">
              <a:buNone/>
            </a:pPr>
            <a:endParaRPr lang="en-GB" sz="2000" dirty="0"/>
          </a:p>
          <a:p>
            <a:pPr marL="0" indent="0">
              <a:buNone/>
            </a:pPr>
            <a:r>
              <a:rPr lang="en-GB" sz="2000" dirty="0"/>
              <a:t>Standards of Proof</a:t>
            </a:r>
          </a:p>
          <a:p>
            <a:r>
              <a:rPr lang="en-GB" dirty="0"/>
              <a:t>Trademarks owner</a:t>
            </a:r>
          </a:p>
          <a:p>
            <a:r>
              <a:rPr lang="en-US" dirty="0"/>
              <a:t>Intellectual property violation</a:t>
            </a:r>
          </a:p>
          <a:p>
            <a:r>
              <a:rPr lang="en-US" dirty="0"/>
              <a:t>YouTube video</a:t>
            </a:r>
          </a:p>
          <a:p>
            <a:r>
              <a:rPr lang="en-US" dirty="0"/>
              <a:t>Trading website</a:t>
            </a:r>
          </a:p>
        </p:txBody>
      </p:sp>
      <p:sp>
        <p:nvSpPr>
          <p:cNvPr id="4" name="文字方塊 3">
            <a:extLst>
              <a:ext uri="{FF2B5EF4-FFF2-40B4-BE49-F238E27FC236}">
                <a16:creationId xmlns:a16="http://schemas.microsoft.com/office/drawing/2014/main" id="{F86DDE24-1A3A-FEB9-5998-21881416A7CA}"/>
              </a:ext>
            </a:extLst>
          </p:cNvPr>
          <p:cNvSpPr txBox="1"/>
          <p:nvPr/>
        </p:nvSpPr>
        <p:spPr>
          <a:xfrm>
            <a:off x="6096000" y="2052918"/>
            <a:ext cx="2872902" cy="1549142"/>
          </a:xfrm>
          <a:prstGeom prst="rect">
            <a:avLst/>
          </a:prstGeom>
          <a:noFill/>
        </p:spPr>
        <p:txBody>
          <a:bodyPr wrap="none" rtlCol="0">
            <a:spAutoFit/>
          </a:bodyPr>
          <a:lstStyle/>
          <a:p>
            <a:pPr marL="0" indent="0">
              <a:buNone/>
            </a:pPr>
            <a:r>
              <a:rPr lang="en-GB" sz="2000" dirty="0">
                <a:latin typeface="+mj-lt"/>
                <a:ea typeface="+mj-ea"/>
                <a:cs typeface="+mj-cs"/>
              </a:rPr>
              <a:t>Admissibility</a:t>
            </a:r>
          </a:p>
          <a:p>
            <a:pPr marL="342900" indent="-342900">
              <a:spcBef>
                <a:spcPts val="1000"/>
              </a:spcBef>
              <a:buClr>
                <a:schemeClr val="bg2">
                  <a:lumMod val="40000"/>
                  <a:lumOff val="60000"/>
                </a:schemeClr>
              </a:buClr>
              <a:buSzPct val="80000"/>
              <a:buFont typeface="Wingdings 3" charset="2"/>
              <a:buChar char=""/>
            </a:pPr>
            <a:r>
              <a:rPr lang="en-GB" sz="2000" dirty="0">
                <a:latin typeface="+mj-lt"/>
                <a:ea typeface="+mj-ea"/>
                <a:cs typeface="+mj-cs"/>
              </a:rPr>
              <a:t>Reputation impact</a:t>
            </a:r>
          </a:p>
          <a:p>
            <a:pPr marL="342900" indent="-342900">
              <a:spcBef>
                <a:spcPts val="1000"/>
              </a:spcBef>
              <a:buClr>
                <a:schemeClr val="bg2">
                  <a:lumMod val="40000"/>
                  <a:lumOff val="60000"/>
                </a:schemeClr>
              </a:buClr>
              <a:buSzPct val="80000"/>
              <a:buFont typeface="Wingdings 3" charset="2"/>
              <a:buChar char=""/>
            </a:pPr>
            <a:r>
              <a:rPr lang="en-GB" sz="2000" dirty="0">
                <a:latin typeface="+mj-lt"/>
                <a:ea typeface="+mj-ea"/>
                <a:cs typeface="+mj-cs"/>
              </a:rPr>
              <a:t>Financial loss</a:t>
            </a:r>
            <a:endParaRPr lang="en-US" sz="2000" dirty="0">
              <a:latin typeface="+mj-lt"/>
              <a:ea typeface="+mj-ea"/>
              <a:cs typeface="+mj-cs"/>
            </a:endParaRPr>
          </a:p>
          <a:p>
            <a:endParaRPr lang="en-GB" dirty="0"/>
          </a:p>
        </p:txBody>
      </p:sp>
    </p:spTree>
    <p:extLst>
      <p:ext uri="{BB962C8B-B14F-4D97-AF65-F5344CB8AC3E}">
        <p14:creationId xmlns:p14="http://schemas.microsoft.com/office/powerpoint/2010/main" val="286799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23B681-966F-4604-D246-A096D538E86B}"/>
              </a:ext>
            </a:extLst>
          </p:cNvPr>
          <p:cNvSpPr>
            <a:spLocks noGrp="1"/>
          </p:cNvSpPr>
          <p:nvPr>
            <p:ph type="title"/>
          </p:nvPr>
        </p:nvSpPr>
        <p:spPr/>
        <p:txBody>
          <a:bodyPr/>
          <a:lstStyle/>
          <a:p>
            <a:r>
              <a:rPr lang="en-GB" dirty="0"/>
              <a:t>References</a:t>
            </a:r>
          </a:p>
        </p:txBody>
      </p:sp>
      <p:sp>
        <p:nvSpPr>
          <p:cNvPr id="3" name="內容版面配置區 2">
            <a:extLst>
              <a:ext uri="{FF2B5EF4-FFF2-40B4-BE49-F238E27FC236}">
                <a16:creationId xmlns:a16="http://schemas.microsoft.com/office/drawing/2014/main" id="{F4BAF31B-53EA-55A3-08B8-062E0DC5C737}"/>
              </a:ext>
            </a:extLst>
          </p:cNvPr>
          <p:cNvSpPr>
            <a:spLocks noGrp="1"/>
          </p:cNvSpPr>
          <p:nvPr>
            <p:ph idx="1"/>
          </p:nvPr>
        </p:nvSpPr>
        <p:spPr>
          <a:xfrm>
            <a:off x="1103312" y="1687484"/>
            <a:ext cx="8946541" cy="4560915"/>
          </a:xfrm>
        </p:spPr>
        <p:txBody>
          <a:bodyPr>
            <a:normAutofit fontScale="70000" lnSpcReduction="20000"/>
          </a:bodyPr>
          <a:lstStyle/>
          <a:p>
            <a:r>
              <a:rPr lang="en-GB" dirty="0"/>
              <a:t>CPS. (September, 26 2019) Cybercrime - prosecution guidance. Legal Guidance, Cyber / online crime. Available from: https://www.cps.gov.uk/legal-guidance/cybercrime-prosecution-guidance [Accessed 16 August 2022].</a:t>
            </a:r>
          </a:p>
          <a:p>
            <a:r>
              <a:rPr lang="en-GB" dirty="0" err="1"/>
              <a:t>Arbitr</a:t>
            </a:r>
            <a:r>
              <a:rPr lang="en-GB" dirty="0"/>
              <a:t>. (June 27, 2022) А28-11930/2021. SECOND ARBITRATION COURT OF APPEALS. Available from: https://kad.arbitr.ru/Document/Pdf/a45fa186-05bb-43b5-87d9-1f0d3b640142/10d923f8-6f76-45fc-879b-154629e75647/A28-11930-2021_20220627_Postanovlenie_apelljacionnoj_instancii.pdf?isAddStamp=True [Accessed 16 August 2022].</a:t>
            </a:r>
          </a:p>
          <a:p>
            <a:r>
              <a:rPr lang="en-GB" dirty="0"/>
              <a:t>Dorsey &amp; Whitney LLP. (April 25, 2022) Peppa Pig: Intellectual Property Infringement as a Form of Retaliatory Sanction. Legal News. Available from: https://www.jdsupra.com/legalnews/peppa-pig-intellectual-property-1376654/ [Accessed 16 August 2022].</a:t>
            </a:r>
          </a:p>
          <a:p>
            <a:r>
              <a:rPr lang="en-GB" dirty="0"/>
              <a:t>Cynthia, M. (July 27, 2022) War and Peace at </a:t>
            </a:r>
            <a:r>
              <a:rPr lang="en-GB" dirty="0" err="1"/>
              <a:t>Rospatent</a:t>
            </a:r>
            <a:r>
              <a:rPr lang="en-GB" dirty="0"/>
              <a:t>: Protecting Trademarks in Russia. Volume XII, Number 228. Available from: https://www.natlawreview.com/article/war-and-peace-rospatent-protecting-trademarks-russia [Accessed 16 August 2022].</a:t>
            </a:r>
          </a:p>
          <a:p>
            <a:r>
              <a:rPr lang="en-GB" dirty="0" err="1"/>
              <a:t>Zuykov</a:t>
            </a:r>
            <a:r>
              <a:rPr lang="en-GB" dirty="0"/>
              <a:t>. (June, 29 2022) The Court of Appeal reversed the decision in the Peppa Pig case. News. Available from: https://zuykov.com/en/about/cases/the-court-of-appeal-reversed-the-decision-in-the-peppa-pig-case/ [Accessed 16 August 2022].</a:t>
            </a:r>
          </a:p>
          <a:p>
            <a:r>
              <a:rPr lang="en-GB" dirty="0" err="1"/>
              <a:t>Latha</a:t>
            </a:r>
            <a:r>
              <a:rPr lang="en-GB" dirty="0"/>
              <a:t>, J. (July, 27 2022) A tool of war?. Opinion. Available from: http://www.millenniumpost.in/opinion/a-tool-of-war-487422 [Accessed 16 August 2022].</a:t>
            </a:r>
          </a:p>
        </p:txBody>
      </p:sp>
    </p:spTree>
    <p:extLst>
      <p:ext uri="{BB962C8B-B14F-4D97-AF65-F5344CB8AC3E}">
        <p14:creationId xmlns:p14="http://schemas.microsoft.com/office/powerpoint/2010/main" val="650001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268</TotalTime>
  <Words>751</Words>
  <Application>Microsoft Office PowerPoint</Application>
  <PresentationFormat>寬螢幕</PresentationFormat>
  <Paragraphs>43</Paragraphs>
  <Slides>8</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Arial</vt:lpstr>
      <vt:lpstr>Calibri</vt:lpstr>
      <vt:lpstr>Century Gothic</vt:lpstr>
      <vt:lpstr>Wingdings 3</vt:lpstr>
      <vt:lpstr>離子</vt:lpstr>
      <vt:lpstr>Seminar 1 Preparation Intellectual Property Crime</vt:lpstr>
      <vt:lpstr> Intellectual Property (IP) Crime</vt:lpstr>
      <vt:lpstr> Description and Explanation of the crime</vt:lpstr>
      <vt:lpstr>Identify its unique characteristics</vt:lpstr>
      <vt:lpstr>Evaluate the extent of which this cybercrime is different than its off-line version</vt:lpstr>
      <vt:lpstr>Identify and assess issues concerning laws</vt:lpstr>
      <vt:lpstr>Identify and assess issues concerning burden of proof, standards of proof and admissibility.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1 preparation</dc:title>
  <dc:creator>Yeke Chan</dc:creator>
  <cp:lastModifiedBy>Yeke Chan</cp:lastModifiedBy>
  <cp:revision>15</cp:revision>
  <dcterms:created xsi:type="dcterms:W3CDTF">2022-08-16T04:05:15Z</dcterms:created>
  <dcterms:modified xsi:type="dcterms:W3CDTF">2022-08-16T08:33:50Z</dcterms:modified>
</cp:coreProperties>
</file>