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58" r:id="rId4"/>
    <p:sldId id="259" r:id="rId5"/>
    <p:sldId id="257" r:id="rId6"/>
    <p:sldId id="260" r:id="rId7"/>
    <p:sldId id="262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40EAF2-FCAB-44BD-9B7C-C66E65EC8B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13BF02F-D4E6-425E-8F01-9DC5F5F81A39}">
      <dgm:prSet phldrT="[文字]" custT="1"/>
      <dgm:spPr/>
      <dgm:t>
        <a:bodyPr/>
        <a:lstStyle/>
        <a:p>
          <a:r>
            <a:rPr lang="en-GB" sz="1400" b="1" i="0" u="sng" dirty="0">
              <a:latin typeface="Arial" panose="020B0604020202020204" pitchFamily="34" charset="0"/>
              <a:cs typeface="Arial" panose="020B0604020202020204" pitchFamily="34" charset="0"/>
            </a:rPr>
            <a:t>Risk appetite</a:t>
          </a:r>
          <a:endParaRPr lang="en-GB" sz="1400" u="sng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E6EA2D-F121-4F5F-AF9D-BF51348FE272}" type="parTrans" cxnId="{C72F38A1-BF1D-4C9C-885A-F00E42577AF2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AE5AAD-5B9A-40F0-A964-EFCD9C1E9276}" type="sibTrans" cxnId="{C72F38A1-BF1D-4C9C-885A-F00E42577AF2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9C255D-DC25-4508-97B3-907F286D17B2}">
      <dgm:prSet/>
      <dgm:spPr/>
      <dgm:t>
        <a:bodyPr/>
        <a:lstStyle/>
        <a:p>
          <a:r>
            <a:rPr lang="en-GB" b="0" i="0" u="none" dirty="0">
              <a:latin typeface="Arial" panose="020B0604020202020204" pitchFamily="34" charset="0"/>
              <a:cs typeface="Arial" panose="020B0604020202020204" pitchFamily="34" charset="0"/>
            </a:rPr>
            <a:t>Theft of intellectual property (Jason Miller, 2021)</a:t>
          </a:r>
        </a:p>
      </dgm:t>
    </dgm:pt>
    <dgm:pt modelId="{706987F1-D93C-4BE0-B77E-BFF8A0A63583}" type="parTrans" cxnId="{7B4A8E1E-E132-48BB-AC9F-D5783405C36B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B37279-AB90-4D2B-9EF6-CCCC7A431582}" type="sibTrans" cxnId="{7B4A8E1E-E132-48BB-AC9F-D5783405C36B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BD94CD-1E83-43DB-9A32-1A46EF0D185B}">
      <dgm:prSet/>
      <dgm:spPr/>
      <dgm:t>
        <a:bodyPr/>
        <a:lstStyle/>
        <a:p>
          <a:r>
            <a:rPr lang="en-GB" b="0" i="0" u="none" dirty="0">
              <a:latin typeface="Arial" panose="020B0604020202020204" pitchFamily="34" charset="0"/>
              <a:cs typeface="Arial" panose="020B0604020202020204" pitchFamily="34" charset="0"/>
            </a:rPr>
            <a:t>Issues with data integrity/customer specs being changed prior to manufacture</a:t>
          </a:r>
        </a:p>
      </dgm:t>
    </dgm:pt>
    <dgm:pt modelId="{E4221C91-F031-4469-A400-84206FFEEFE5}" type="parTrans" cxnId="{6AD09545-31A0-4AC2-BD9A-5340BD884DF4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1891F6-661E-4723-8B57-DFD503928DA8}" type="sibTrans" cxnId="{6AD09545-31A0-4AC2-BD9A-5340BD884DF4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D34A0F-1637-4219-B246-BBEB12480228}">
      <dgm:prSet/>
      <dgm:spPr/>
      <dgm:t>
        <a:bodyPr/>
        <a:lstStyle/>
        <a:p>
          <a:r>
            <a:rPr lang="en-GB" b="0" i="0" u="none">
              <a:latin typeface="Arial" panose="020B0604020202020204" pitchFamily="34" charset="0"/>
              <a:cs typeface="Arial" panose="020B0604020202020204" pitchFamily="34" charset="0"/>
            </a:rPr>
            <a:t>Attacks against manufacturing facilities or goods</a:t>
          </a:r>
        </a:p>
      </dgm:t>
    </dgm:pt>
    <dgm:pt modelId="{4E719A88-17F5-4E64-87F2-604F45FBEE50}" type="parTrans" cxnId="{C1288A02-ECB3-43DC-B91C-DE5BD015AA91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98F075-07F1-47A6-BFE5-D2A97482C7FD}" type="sibTrans" cxnId="{C1288A02-ECB3-43DC-B91C-DE5BD015AA91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4983EC-F1E3-467F-B02F-305668B81933}">
      <dgm:prSet/>
      <dgm:spPr/>
      <dgm:t>
        <a:bodyPr/>
        <a:lstStyle/>
        <a:p>
          <a:r>
            <a:rPr lang="en-GB" b="0" i="0" u="none">
              <a:latin typeface="Arial" panose="020B0604020202020204" pitchFamily="34" charset="0"/>
              <a:cs typeface="Arial" panose="020B0604020202020204" pitchFamily="34" charset="0"/>
            </a:rPr>
            <a:t>Productivity loss caused by downtime</a:t>
          </a:r>
        </a:p>
      </dgm:t>
    </dgm:pt>
    <dgm:pt modelId="{590AF36D-61F3-4BA3-94B9-56D1CDE0D45E}" type="parTrans" cxnId="{C3AB05DF-79F6-4C2A-BD96-5CA469A2CCD2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EAC4DD-D563-4C67-BCB8-5B81948FBEC4}" type="sibTrans" cxnId="{C3AB05DF-79F6-4C2A-BD96-5CA469A2CCD2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47CFC0-0AED-408F-9D79-E4B1F78B5519}">
      <dgm:prSet/>
      <dgm:spPr/>
      <dgm:t>
        <a:bodyPr/>
        <a:lstStyle/>
        <a:p>
          <a:r>
            <a:rPr lang="en-GB" b="0" i="0" u="none" dirty="0">
              <a:latin typeface="Arial" panose="020B0604020202020204" pitchFamily="34" charset="0"/>
              <a:cs typeface="Arial" panose="020B0604020202020204" pitchFamily="34" charset="0"/>
            </a:rPr>
            <a:t>Malware in the supply chain compromises the manufacturing process's integrity (Jason Miller, 2021)</a:t>
          </a:r>
        </a:p>
      </dgm:t>
    </dgm:pt>
    <dgm:pt modelId="{02637C41-770B-4B51-AE6C-E833E93BDC76}" type="parTrans" cxnId="{971EFDFD-86CB-4A17-BB76-4C51057FBB61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2EC809-05F2-4AB6-B79B-AD58F0098441}" type="sibTrans" cxnId="{971EFDFD-86CB-4A17-BB76-4C51057FBB61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F43BB3-3AB5-4573-A5D5-A076FB553ADD}">
      <dgm:prSet/>
      <dgm:spPr/>
      <dgm:t>
        <a:bodyPr/>
        <a:lstStyle/>
        <a:p>
          <a:r>
            <a:rPr lang="en-GB" b="0" i="0" u="none" dirty="0">
              <a:latin typeface="Arial" panose="020B0604020202020204" pitchFamily="34" charset="0"/>
              <a:cs typeface="Arial" panose="020B0604020202020204" pitchFamily="34" charset="0"/>
            </a:rPr>
            <a:t>Products lose their dependability and integrity</a:t>
          </a:r>
        </a:p>
      </dgm:t>
    </dgm:pt>
    <dgm:pt modelId="{B81D8DD5-B05D-41A1-8571-CF982EBC3826}" type="parTrans" cxnId="{2BADE4F2-6D49-482D-9601-0B3579FDA88A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FC20D4-8436-4A8A-AE3D-77DC2B9123BE}" type="sibTrans" cxnId="{2BADE4F2-6D49-482D-9601-0B3579FDA88A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FBED1B-06FC-4599-A10C-9B765D89A3AE}" type="pres">
      <dgm:prSet presAssocID="{2F40EAF2-FCAB-44BD-9B7C-C66E65EC8B3C}" presName="linear" presStyleCnt="0">
        <dgm:presLayoutVars>
          <dgm:dir/>
          <dgm:animLvl val="lvl"/>
          <dgm:resizeHandles val="exact"/>
        </dgm:presLayoutVars>
      </dgm:prSet>
      <dgm:spPr/>
    </dgm:pt>
    <dgm:pt modelId="{5797F134-D97E-4180-B240-E5A18DF9E12A}" type="pres">
      <dgm:prSet presAssocID="{113BF02F-D4E6-425E-8F01-9DC5F5F81A39}" presName="parentLin" presStyleCnt="0"/>
      <dgm:spPr/>
    </dgm:pt>
    <dgm:pt modelId="{BB9C7529-2D01-4202-9145-9CC56B49852C}" type="pres">
      <dgm:prSet presAssocID="{113BF02F-D4E6-425E-8F01-9DC5F5F81A39}" presName="parentLeftMargin" presStyleLbl="node1" presStyleIdx="0" presStyleCnt="1"/>
      <dgm:spPr/>
    </dgm:pt>
    <dgm:pt modelId="{E35BC815-89C3-4B53-9938-F74FD91A5274}" type="pres">
      <dgm:prSet presAssocID="{113BF02F-D4E6-425E-8F01-9DC5F5F81A3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0FE07B5-2B38-4D4F-8577-CDD97E13342A}" type="pres">
      <dgm:prSet presAssocID="{113BF02F-D4E6-425E-8F01-9DC5F5F81A39}" presName="negativeSpace" presStyleCnt="0"/>
      <dgm:spPr/>
    </dgm:pt>
    <dgm:pt modelId="{D314152B-3329-43D2-9FE5-6CA6B3B2DB20}" type="pres">
      <dgm:prSet presAssocID="{113BF02F-D4E6-425E-8F01-9DC5F5F81A3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7C4A000-706E-4832-84F0-085A01C9A76F}" type="presOf" srcId="{A44983EC-F1E3-467F-B02F-305668B81933}" destId="{D314152B-3329-43D2-9FE5-6CA6B3B2DB20}" srcOrd="0" destOrd="3" presId="urn:microsoft.com/office/officeart/2005/8/layout/list1"/>
    <dgm:cxn modelId="{C1288A02-ECB3-43DC-B91C-DE5BD015AA91}" srcId="{113BF02F-D4E6-425E-8F01-9DC5F5F81A39}" destId="{6BD34A0F-1637-4219-B246-BBEB12480228}" srcOrd="2" destOrd="0" parTransId="{4E719A88-17F5-4E64-87F2-604F45FBEE50}" sibTransId="{E998F075-07F1-47A6-BFE5-D2A97482C7FD}"/>
    <dgm:cxn modelId="{7B4A8E1E-E132-48BB-AC9F-D5783405C36B}" srcId="{113BF02F-D4E6-425E-8F01-9DC5F5F81A39}" destId="{A69C255D-DC25-4508-97B3-907F286D17B2}" srcOrd="0" destOrd="0" parTransId="{706987F1-D93C-4BE0-B77E-BFF8A0A63583}" sibTransId="{83B37279-AB90-4D2B-9EF6-CCCC7A431582}"/>
    <dgm:cxn modelId="{21D23B62-BFC7-448E-9299-F86A69A8E54E}" type="presOf" srcId="{113BF02F-D4E6-425E-8F01-9DC5F5F81A39}" destId="{BB9C7529-2D01-4202-9145-9CC56B49852C}" srcOrd="0" destOrd="0" presId="urn:microsoft.com/office/officeart/2005/8/layout/list1"/>
    <dgm:cxn modelId="{6AD09545-31A0-4AC2-BD9A-5340BD884DF4}" srcId="{113BF02F-D4E6-425E-8F01-9DC5F5F81A39}" destId="{CCBD94CD-1E83-43DB-9A32-1A46EF0D185B}" srcOrd="1" destOrd="0" parTransId="{E4221C91-F031-4469-A400-84206FFEEFE5}" sibTransId="{C51891F6-661E-4723-8B57-DFD503928DA8}"/>
    <dgm:cxn modelId="{56FD3A8C-46C5-42D1-9B45-62E4FE56A522}" type="presOf" srcId="{6CF43BB3-3AB5-4573-A5D5-A076FB553ADD}" destId="{D314152B-3329-43D2-9FE5-6CA6B3B2DB20}" srcOrd="0" destOrd="5" presId="urn:microsoft.com/office/officeart/2005/8/layout/list1"/>
    <dgm:cxn modelId="{2CED158E-F1D3-4F69-B23B-BAF50B079839}" type="presOf" srcId="{CCBD94CD-1E83-43DB-9A32-1A46EF0D185B}" destId="{D314152B-3329-43D2-9FE5-6CA6B3B2DB20}" srcOrd="0" destOrd="1" presId="urn:microsoft.com/office/officeart/2005/8/layout/list1"/>
    <dgm:cxn modelId="{C72F38A1-BF1D-4C9C-885A-F00E42577AF2}" srcId="{2F40EAF2-FCAB-44BD-9B7C-C66E65EC8B3C}" destId="{113BF02F-D4E6-425E-8F01-9DC5F5F81A39}" srcOrd="0" destOrd="0" parTransId="{5EE6EA2D-F121-4F5F-AF9D-BF51348FE272}" sibTransId="{02AE5AAD-5B9A-40F0-A964-EFCD9C1E9276}"/>
    <dgm:cxn modelId="{1F364EB1-7FEC-4040-A48E-94BCC36B01AF}" type="presOf" srcId="{2F40EAF2-FCAB-44BD-9B7C-C66E65EC8B3C}" destId="{84FBED1B-06FC-4599-A10C-9B765D89A3AE}" srcOrd="0" destOrd="0" presId="urn:microsoft.com/office/officeart/2005/8/layout/list1"/>
    <dgm:cxn modelId="{64D2CAB9-9314-46FA-89C0-F1CEAE325241}" type="presOf" srcId="{3447CFC0-0AED-408F-9D79-E4B1F78B5519}" destId="{D314152B-3329-43D2-9FE5-6CA6B3B2DB20}" srcOrd="0" destOrd="4" presId="urn:microsoft.com/office/officeart/2005/8/layout/list1"/>
    <dgm:cxn modelId="{C3AB05DF-79F6-4C2A-BD96-5CA469A2CCD2}" srcId="{113BF02F-D4E6-425E-8F01-9DC5F5F81A39}" destId="{A44983EC-F1E3-467F-B02F-305668B81933}" srcOrd="3" destOrd="0" parTransId="{590AF36D-61F3-4BA3-94B9-56D1CDE0D45E}" sibTransId="{7DEAC4DD-D563-4C67-BCB8-5B81948FBEC4}"/>
    <dgm:cxn modelId="{CB86E1E4-BD33-4EFD-8CF6-E29D49768BEF}" type="presOf" srcId="{6BD34A0F-1637-4219-B246-BBEB12480228}" destId="{D314152B-3329-43D2-9FE5-6CA6B3B2DB20}" srcOrd="0" destOrd="2" presId="urn:microsoft.com/office/officeart/2005/8/layout/list1"/>
    <dgm:cxn modelId="{F5103FEF-2D8C-4E42-BDC9-229420271077}" type="presOf" srcId="{113BF02F-D4E6-425E-8F01-9DC5F5F81A39}" destId="{E35BC815-89C3-4B53-9938-F74FD91A5274}" srcOrd="1" destOrd="0" presId="urn:microsoft.com/office/officeart/2005/8/layout/list1"/>
    <dgm:cxn modelId="{2BADE4F2-6D49-482D-9601-0B3579FDA88A}" srcId="{113BF02F-D4E6-425E-8F01-9DC5F5F81A39}" destId="{6CF43BB3-3AB5-4573-A5D5-A076FB553ADD}" srcOrd="5" destOrd="0" parTransId="{B81D8DD5-B05D-41A1-8571-CF982EBC3826}" sibTransId="{93FC20D4-8436-4A8A-AE3D-77DC2B9123BE}"/>
    <dgm:cxn modelId="{971EFDFD-86CB-4A17-BB76-4C51057FBB61}" srcId="{113BF02F-D4E6-425E-8F01-9DC5F5F81A39}" destId="{3447CFC0-0AED-408F-9D79-E4B1F78B5519}" srcOrd="4" destOrd="0" parTransId="{02637C41-770B-4B51-AE6C-E833E93BDC76}" sibTransId="{E42EC809-05F2-4AB6-B79B-AD58F0098441}"/>
    <dgm:cxn modelId="{CF31EFFF-D28D-4F90-AD49-287F0BC5AFF1}" type="presOf" srcId="{A69C255D-DC25-4508-97B3-907F286D17B2}" destId="{D314152B-3329-43D2-9FE5-6CA6B3B2DB20}" srcOrd="0" destOrd="0" presId="urn:microsoft.com/office/officeart/2005/8/layout/list1"/>
    <dgm:cxn modelId="{CD1C8559-7B24-447C-9431-B6E869CAC72E}" type="presParOf" srcId="{84FBED1B-06FC-4599-A10C-9B765D89A3AE}" destId="{5797F134-D97E-4180-B240-E5A18DF9E12A}" srcOrd="0" destOrd="0" presId="urn:microsoft.com/office/officeart/2005/8/layout/list1"/>
    <dgm:cxn modelId="{034FCD5A-6A27-453E-BA2C-34C84DF9D7AC}" type="presParOf" srcId="{5797F134-D97E-4180-B240-E5A18DF9E12A}" destId="{BB9C7529-2D01-4202-9145-9CC56B49852C}" srcOrd="0" destOrd="0" presId="urn:microsoft.com/office/officeart/2005/8/layout/list1"/>
    <dgm:cxn modelId="{76DE8544-9249-42FC-BA58-40E32B1F6D86}" type="presParOf" srcId="{5797F134-D97E-4180-B240-E5A18DF9E12A}" destId="{E35BC815-89C3-4B53-9938-F74FD91A5274}" srcOrd="1" destOrd="0" presId="urn:microsoft.com/office/officeart/2005/8/layout/list1"/>
    <dgm:cxn modelId="{920B5B35-EBAD-4B44-B7B8-C4F5E04FEB33}" type="presParOf" srcId="{84FBED1B-06FC-4599-A10C-9B765D89A3AE}" destId="{F0FE07B5-2B38-4D4F-8577-CDD97E13342A}" srcOrd="1" destOrd="0" presId="urn:microsoft.com/office/officeart/2005/8/layout/list1"/>
    <dgm:cxn modelId="{596293E6-24FE-4BE3-9BD3-F61560509959}" type="presParOf" srcId="{84FBED1B-06FC-4599-A10C-9B765D89A3AE}" destId="{D314152B-3329-43D2-9FE5-6CA6B3B2DB2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7E7E52-4365-405D-97D5-71B2E72EB1C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2DE9BB6-1440-41E3-A034-BC2E315A9883}">
      <dgm:prSet phldrT="[文字]"/>
      <dgm:spPr/>
      <dgm:t>
        <a:bodyPr/>
        <a:lstStyle/>
        <a:p>
          <a:r>
            <a:rPr lang="en-GB" u="sng" dirty="0">
              <a:latin typeface="Arial" panose="020B0604020202020204" pitchFamily="34" charset="0"/>
              <a:cs typeface="Arial" panose="020B0604020202020204" pitchFamily="34" charset="0"/>
            </a:rPr>
            <a:t>Business Continuity</a:t>
          </a:r>
          <a:endParaRPr lang="en-GB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DF2C14-5BD9-475B-B185-F0CDD29A09F8}" type="parTrans" cxnId="{EFBD024A-A51A-415A-B57A-444AD635A436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987511-D978-4A6D-A056-CBA9563FFFCF}" type="sibTrans" cxnId="{EFBD024A-A51A-415A-B57A-444AD635A436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17DA19-9255-4FE3-84C3-55620886CD3B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Human error, whether internal or external staff or vendor negligence or malicious activity.</a:t>
          </a:r>
        </a:p>
      </dgm:t>
    </dgm:pt>
    <dgm:pt modelId="{56CBFFB6-9208-4FF2-B32B-B04B53AD5E0D}" type="parTrans" cxnId="{82CC6D98-048E-4E67-BFFC-E2E0C4C8E2EE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D26E18-752F-4CBE-AA22-3A9DF8D3C191}" type="sibTrans" cxnId="{82CC6D98-048E-4E67-BFFC-E2E0C4C8E2EE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F7C0EA-E987-436B-AB9C-E818236D70EA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Third-party vendor disruption: Vendors should comply with regulations to minimise exposure or reputational damage.</a:t>
          </a:r>
        </a:p>
      </dgm:t>
    </dgm:pt>
    <dgm:pt modelId="{261B00DA-8F13-4169-B337-355B96191ABA}" type="parTrans" cxnId="{1DB0A344-FBE6-4E66-BFAA-3C35412C78A9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966CAC-A22B-45B7-B721-ED5976FBF2A9}" type="sibTrans" cxnId="{1DB0A344-FBE6-4E66-BFAA-3C35412C78A9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CF6EF3-A0EF-4C02-A7A1-E77D29A8C74B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Business process re-engineering.</a:t>
          </a:r>
        </a:p>
      </dgm:t>
    </dgm:pt>
    <dgm:pt modelId="{E46DE230-7AD6-4BB1-A7EB-69725B837EF8}" type="parTrans" cxnId="{B0B8E51E-E795-4DC0-80EA-5EF563BD6849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1A1C45-F600-4EDB-97D7-A8BAF7BE0A09}" type="sibTrans" cxnId="{B0B8E51E-E795-4DC0-80EA-5EF563BD6849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871EE7-B57D-4E78-BF7E-8D230DC7CDB0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Consumer purchase behaviour or potential dissatisfaction.</a:t>
          </a:r>
        </a:p>
      </dgm:t>
    </dgm:pt>
    <dgm:pt modelId="{02986005-BDDA-4B73-9412-737A28614199}" type="parTrans" cxnId="{7B4D4F15-2CC0-4C48-BAF5-D26D905FF60D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67D9E1-4749-4EAB-9B96-2CFFCA4CC78C}" type="sibTrans" cxnId="{7B4D4F15-2CC0-4C48-BAF5-D26D905FF60D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41659E-2777-46D7-BF5C-F4F42E37CC26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Productivity loss during the transition period to ERP.</a:t>
          </a:r>
        </a:p>
      </dgm:t>
    </dgm:pt>
    <dgm:pt modelId="{0BE2604D-F2B0-4E0D-8EC8-E5219527FDF1}" type="parTrans" cxnId="{95D7326B-EDB4-43CF-904F-5B0E1FBC0D23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CA9ED3-3FB0-4CD9-88AD-F2D2E5DC86A8}" type="sibTrans" cxnId="{95D7326B-EDB4-43CF-904F-5B0E1FBC0D23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A8EA21-5856-495F-8F01-9A80C416CA98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Forming a solid project team with executive-level members is required to integrate and align business and IT needs.</a:t>
          </a:r>
        </a:p>
      </dgm:t>
    </dgm:pt>
    <dgm:pt modelId="{62CCFD79-B1AC-4EE2-BDD4-73DD5C570983}" type="parTrans" cxnId="{7A1C915B-7233-4EFB-A43E-A4A93682CC20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9DA3EF-F178-4A58-8D46-995B2CB76C99}" type="sibTrans" cxnId="{7A1C915B-7233-4EFB-A43E-A4A93682CC20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AE8EAA-0E74-4066-A537-2BFE6210B09B}">
      <dgm:prSet/>
      <dgm:spPr/>
      <dgm:t>
        <a:bodyPr/>
        <a:lstStyle/>
        <a:p>
          <a:r>
            <a:rPr lang="en-GB" u="sng" dirty="0">
              <a:latin typeface="Arial" panose="020B0604020202020204" pitchFamily="34" charset="0"/>
              <a:cs typeface="Arial" panose="020B0604020202020204" pitchFamily="34" charset="0"/>
            </a:rPr>
            <a:t>Environmental factors</a:t>
          </a:r>
          <a:endParaRPr lang="en-GB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04C957-2EDB-423A-A89C-2A31C507A644}" type="parTrans" cxnId="{B17926C7-3751-4FEC-9F5A-306ABE3218DB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040AFD-F5C5-4299-B198-3D4D1CCB75CA}" type="sibTrans" cxnId="{B17926C7-3751-4FEC-9F5A-306ABE3218DB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512697-DFF2-4AA4-9F62-0D633BFE2C63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Climate change and natural disasters can affect IT infrastructure, reducing capacity, readiness procedures and impaired security controls.</a:t>
          </a:r>
        </a:p>
      </dgm:t>
    </dgm:pt>
    <dgm:pt modelId="{6EA307D2-F8AE-4F44-B83C-AB00A4D09CFA}" type="parTrans" cxnId="{B64CDF35-72D2-442F-80F9-3444C0409D59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B74A54-919F-403F-A8BB-C702D9F6E3D5}" type="sibTrans" cxnId="{B64CDF35-72D2-442F-80F9-3444C0409D59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791C4E-39A1-490B-BECA-4B8009F2B23E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Social awareness of waste disposable or accidents may affect the company’s reputation.</a:t>
          </a:r>
        </a:p>
      </dgm:t>
    </dgm:pt>
    <dgm:pt modelId="{D48895E4-694D-42FF-83F9-D2C8291F7362}" type="parTrans" cxnId="{F4AD0A1F-8E12-4108-B270-AF82B8599F70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B214C2-A922-4042-9D33-357C28014067}" type="sibTrans" cxnId="{F4AD0A1F-8E12-4108-B270-AF82B8599F70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275333-B2B2-4A9A-A52B-D6A91FED15C8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Global financial crises can reduce workforces, ventures and increase inflation.</a:t>
          </a:r>
        </a:p>
      </dgm:t>
    </dgm:pt>
    <dgm:pt modelId="{B2F7AB40-352A-4172-9C48-BC9F634A8D09}" type="parTrans" cxnId="{0EE0E58F-3DED-4942-BEBD-D7DA766B90DA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CBB997-10A6-4D25-8371-ECE3B3696317}" type="sibTrans" cxnId="{0EE0E58F-3DED-4942-BEBD-D7DA766B90DA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68E4CA-E870-4C99-8EDA-B3420C1F277C}">
      <dgm:prSet/>
      <dgm:spPr/>
      <dgm:t>
        <a:bodyPr/>
        <a:lstStyle/>
        <a:p>
          <a:r>
            <a:rPr lang="en-GB" u="sng" dirty="0">
              <a:latin typeface="Arial" panose="020B0604020202020204" pitchFamily="34" charset="0"/>
              <a:cs typeface="Arial" panose="020B0604020202020204" pitchFamily="34" charset="0"/>
            </a:rPr>
            <a:t>Technological factors</a:t>
          </a:r>
          <a:endParaRPr lang="en-GB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82216F-8281-45DE-AE90-2433BA078800}" type="parTrans" cxnId="{B85C3D84-96FB-496C-9D99-1D0059E7E86E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858F07-8587-4239-B9F2-19A1CC748BB1}" type="sibTrans" cxnId="{B85C3D84-96FB-496C-9D99-1D0059E7E86E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6E346C-380F-439A-90F8-BD2409D91ECA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Internet of Things – data-gathering devices may need to be secure.</a:t>
          </a:r>
        </a:p>
      </dgm:t>
    </dgm:pt>
    <dgm:pt modelId="{648AD2F0-2F2C-4F30-8ACA-3CB247367F21}" type="parTrans" cxnId="{723D1E5F-F637-49D0-996D-0B372A541C03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D79C61-C638-4BA0-A122-249D511633B7}" type="sibTrans" cxnId="{723D1E5F-F637-49D0-996D-0B372A541C03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B9BE62-7CD0-408F-BF71-5E7F88DCDCBE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Social Engineering, Phishing, Malware and Denial-of-Service attacks; Securing and protecting personal (GDPR), payment (PCI compliance) and sensitive data.</a:t>
          </a:r>
        </a:p>
      </dgm:t>
    </dgm:pt>
    <dgm:pt modelId="{0D1FD44F-29E2-4CCA-8567-489500C85CE3}" type="parTrans" cxnId="{250B3413-C40B-445A-BA03-F1D99950497C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D9553C-5A6C-42ED-A175-DE92A97535B7}" type="sibTrans" cxnId="{250B3413-C40B-445A-BA03-F1D99950497C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92CF29-7F0D-4A9E-B27F-334A53DADCF8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Recruiting ERP trained developers or retraining IT professionals / internal expertise.</a:t>
          </a:r>
        </a:p>
      </dgm:t>
    </dgm:pt>
    <dgm:pt modelId="{3D747476-02E3-4B38-AED1-4BDDD1C71313}" type="parTrans" cxnId="{FE267AB8-0C4B-4653-A26B-6B78941130FD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99AA89-D082-412B-86D3-0637A8130D8C}" type="sibTrans" cxnId="{FE267AB8-0C4B-4653-A26B-6B78941130FD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C2AECE-D150-4BC5-8E19-FF5C28371ECD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Automation can reduce the workforce that challenges small to medium-sized enterprises.</a:t>
          </a:r>
        </a:p>
      </dgm:t>
    </dgm:pt>
    <dgm:pt modelId="{8CA530CD-C6D2-4EE7-9AF3-5CE83C7F5331}" type="parTrans" cxnId="{D4674C17-8C29-487B-B440-91467DF20682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E0E66A-3C1D-4DBE-9672-14EDE4F5D6EA}" type="sibTrans" cxnId="{D4674C17-8C29-487B-B440-91467DF20682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B6C7A7-279E-4988-9ED0-E04DA973B534}" type="pres">
      <dgm:prSet presAssocID="{0F7E7E52-4365-405D-97D5-71B2E72EB1C6}" presName="linear" presStyleCnt="0">
        <dgm:presLayoutVars>
          <dgm:dir/>
          <dgm:animLvl val="lvl"/>
          <dgm:resizeHandles val="exact"/>
        </dgm:presLayoutVars>
      </dgm:prSet>
      <dgm:spPr/>
    </dgm:pt>
    <dgm:pt modelId="{70D24FE1-041C-4AE9-A952-B0654C3A8C26}" type="pres">
      <dgm:prSet presAssocID="{22DE9BB6-1440-41E3-A034-BC2E315A9883}" presName="parentLin" presStyleCnt="0"/>
      <dgm:spPr/>
    </dgm:pt>
    <dgm:pt modelId="{B67FDBB2-46DA-44FD-9D17-357ADAA7F8EB}" type="pres">
      <dgm:prSet presAssocID="{22DE9BB6-1440-41E3-A034-BC2E315A9883}" presName="parentLeftMargin" presStyleLbl="node1" presStyleIdx="0" presStyleCnt="3"/>
      <dgm:spPr/>
    </dgm:pt>
    <dgm:pt modelId="{2170757B-F599-4558-801D-06CDFF1EDABD}" type="pres">
      <dgm:prSet presAssocID="{22DE9BB6-1440-41E3-A034-BC2E315A98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864DB67-F5BC-4FE6-9402-87738CB6E31B}" type="pres">
      <dgm:prSet presAssocID="{22DE9BB6-1440-41E3-A034-BC2E315A9883}" presName="negativeSpace" presStyleCnt="0"/>
      <dgm:spPr/>
    </dgm:pt>
    <dgm:pt modelId="{17F81C0E-D0E1-4D3A-A162-97AAC808640C}" type="pres">
      <dgm:prSet presAssocID="{22DE9BB6-1440-41E3-A034-BC2E315A9883}" presName="childText" presStyleLbl="conFgAcc1" presStyleIdx="0" presStyleCnt="3">
        <dgm:presLayoutVars>
          <dgm:bulletEnabled val="1"/>
        </dgm:presLayoutVars>
      </dgm:prSet>
      <dgm:spPr/>
    </dgm:pt>
    <dgm:pt modelId="{F86B0A9E-466B-4DD1-BCDD-7632B4D5B075}" type="pres">
      <dgm:prSet presAssocID="{C0987511-D978-4A6D-A056-CBA9563FFFCF}" presName="spaceBetweenRectangles" presStyleCnt="0"/>
      <dgm:spPr/>
    </dgm:pt>
    <dgm:pt modelId="{8535074E-B52F-4841-A63A-E4334B9F17A4}" type="pres">
      <dgm:prSet presAssocID="{78AE8EAA-0E74-4066-A537-2BFE6210B09B}" presName="parentLin" presStyleCnt="0"/>
      <dgm:spPr/>
    </dgm:pt>
    <dgm:pt modelId="{54537360-8FFF-4F70-9BE9-8F89B5CC64DE}" type="pres">
      <dgm:prSet presAssocID="{78AE8EAA-0E74-4066-A537-2BFE6210B09B}" presName="parentLeftMargin" presStyleLbl="node1" presStyleIdx="0" presStyleCnt="3"/>
      <dgm:spPr/>
    </dgm:pt>
    <dgm:pt modelId="{B035E757-1FB5-4DC2-8879-0E71FEE88775}" type="pres">
      <dgm:prSet presAssocID="{78AE8EAA-0E74-4066-A537-2BFE6210B0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850F768-3452-4266-9755-1050CDA18F5C}" type="pres">
      <dgm:prSet presAssocID="{78AE8EAA-0E74-4066-A537-2BFE6210B09B}" presName="negativeSpace" presStyleCnt="0"/>
      <dgm:spPr/>
    </dgm:pt>
    <dgm:pt modelId="{19960D55-9315-4C97-A745-8BF18DC1FFBB}" type="pres">
      <dgm:prSet presAssocID="{78AE8EAA-0E74-4066-A537-2BFE6210B09B}" presName="childText" presStyleLbl="conFgAcc1" presStyleIdx="1" presStyleCnt="3">
        <dgm:presLayoutVars>
          <dgm:bulletEnabled val="1"/>
        </dgm:presLayoutVars>
      </dgm:prSet>
      <dgm:spPr/>
    </dgm:pt>
    <dgm:pt modelId="{C6071C5A-3749-4503-BD29-3D718C937F75}" type="pres">
      <dgm:prSet presAssocID="{28040AFD-F5C5-4299-B198-3D4D1CCB75CA}" presName="spaceBetweenRectangles" presStyleCnt="0"/>
      <dgm:spPr/>
    </dgm:pt>
    <dgm:pt modelId="{C7849816-8391-4F0D-9115-1C24082E350C}" type="pres">
      <dgm:prSet presAssocID="{DD68E4CA-E870-4C99-8EDA-B3420C1F277C}" presName="parentLin" presStyleCnt="0"/>
      <dgm:spPr/>
    </dgm:pt>
    <dgm:pt modelId="{A33E3B84-8544-47D6-8138-76E44133ACE8}" type="pres">
      <dgm:prSet presAssocID="{DD68E4CA-E870-4C99-8EDA-B3420C1F277C}" presName="parentLeftMargin" presStyleLbl="node1" presStyleIdx="1" presStyleCnt="3"/>
      <dgm:spPr/>
    </dgm:pt>
    <dgm:pt modelId="{BAAF4F26-37EA-4637-AA1B-8B1E47B9C745}" type="pres">
      <dgm:prSet presAssocID="{DD68E4CA-E870-4C99-8EDA-B3420C1F277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C0FAFAA-6470-4152-9014-46B92FE2D9A5}" type="pres">
      <dgm:prSet presAssocID="{DD68E4CA-E870-4C99-8EDA-B3420C1F277C}" presName="negativeSpace" presStyleCnt="0"/>
      <dgm:spPr/>
    </dgm:pt>
    <dgm:pt modelId="{A0B03F67-3166-4D7E-8BEA-27DA73FFFAC7}" type="pres">
      <dgm:prSet presAssocID="{DD68E4CA-E870-4C99-8EDA-B3420C1F277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B7F6608-89B3-4611-85B4-C0E7F5197D66}" type="presOf" srcId="{8A871EE7-B57D-4E78-BF7E-8D230DC7CDB0}" destId="{17F81C0E-D0E1-4D3A-A162-97AAC808640C}" srcOrd="0" destOrd="3" presId="urn:microsoft.com/office/officeart/2005/8/layout/list1"/>
    <dgm:cxn modelId="{D35B1909-D1C8-46C3-B50F-DD270DD74336}" type="presOf" srcId="{396E346C-380F-439A-90F8-BD2409D91ECA}" destId="{A0B03F67-3166-4D7E-8BEA-27DA73FFFAC7}" srcOrd="0" destOrd="0" presId="urn:microsoft.com/office/officeart/2005/8/layout/list1"/>
    <dgm:cxn modelId="{250B3413-C40B-445A-BA03-F1D99950497C}" srcId="{DD68E4CA-E870-4C99-8EDA-B3420C1F277C}" destId="{F3B9BE62-7CD0-408F-BF71-5E7F88DCDCBE}" srcOrd="1" destOrd="0" parTransId="{0D1FD44F-29E2-4CCA-8567-489500C85CE3}" sibTransId="{8DD9553C-5A6C-42ED-A175-DE92A97535B7}"/>
    <dgm:cxn modelId="{7B4D4F15-2CC0-4C48-BAF5-D26D905FF60D}" srcId="{22DE9BB6-1440-41E3-A034-BC2E315A9883}" destId="{8A871EE7-B57D-4E78-BF7E-8D230DC7CDB0}" srcOrd="3" destOrd="0" parTransId="{02986005-BDDA-4B73-9412-737A28614199}" sibTransId="{FC67D9E1-4749-4EAB-9B96-2CFFCA4CC78C}"/>
    <dgm:cxn modelId="{D682D515-F044-4A38-81CF-9523971AF71B}" type="presOf" srcId="{41791C4E-39A1-490B-BECA-4B8009F2B23E}" destId="{19960D55-9315-4C97-A745-8BF18DC1FFBB}" srcOrd="0" destOrd="1" presId="urn:microsoft.com/office/officeart/2005/8/layout/list1"/>
    <dgm:cxn modelId="{D4674C17-8C29-487B-B440-91467DF20682}" srcId="{DD68E4CA-E870-4C99-8EDA-B3420C1F277C}" destId="{2EC2AECE-D150-4BC5-8E19-FF5C28371ECD}" srcOrd="3" destOrd="0" parTransId="{8CA530CD-C6D2-4EE7-9AF3-5CE83C7F5331}" sibTransId="{0FE0E66A-3C1D-4DBE-9672-14EDE4F5D6EA}"/>
    <dgm:cxn modelId="{B0B8E51E-E795-4DC0-80EA-5EF563BD6849}" srcId="{22DE9BB6-1440-41E3-A034-BC2E315A9883}" destId="{77CF6EF3-A0EF-4C02-A7A1-E77D29A8C74B}" srcOrd="2" destOrd="0" parTransId="{E46DE230-7AD6-4BB1-A7EB-69725B837EF8}" sibTransId="{241A1C45-F600-4EDB-97D7-A8BAF7BE0A09}"/>
    <dgm:cxn modelId="{F4AD0A1F-8E12-4108-B270-AF82B8599F70}" srcId="{78AE8EAA-0E74-4066-A537-2BFE6210B09B}" destId="{41791C4E-39A1-490B-BECA-4B8009F2B23E}" srcOrd="1" destOrd="0" parTransId="{D48895E4-694D-42FF-83F9-D2C8291F7362}" sibTransId="{17B214C2-A922-4042-9D33-357C28014067}"/>
    <dgm:cxn modelId="{026F3934-951D-4C8D-933B-12E6071145A5}" type="presOf" srcId="{78AE8EAA-0E74-4066-A537-2BFE6210B09B}" destId="{54537360-8FFF-4F70-9BE9-8F89B5CC64DE}" srcOrd="0" destOrd="0" presId="urn:microsoft.com/office/officeart/2005/8/layout/list1"/>
    <dgm:cxn modelId="{B64CDF35-72D2-442F-80F9-3444C0409D59}" srcId="{78AE8EAA-0E74-4066-A537-2BFE6210B09B}" destId="{66512697-DFF2-4AA4-9F62-0D633BFE2C63}" srcOrd="0" destOrd="0" parTransId="{6EA307D2-F8AE-4F44-B83C-AB00A4D09CFA}" sibTransId="{CDB74A54-919F-403F-A8BB-C702D9F6E3D5}"/>
    <dgm:cxn modelId="{EF1BF340-AD17-4BE4-9ECF-840AA29EAB29}" type="presOf" srcId="{66512697-DFF2-4AA4-9F62-0D633BFE2C63}" destId="{19960D55-9315-4C97-A745-8BF18DC1FFBB}" srcOrd="0" destOrd="0" presId="urn:microsoft.com/office/officeart/2005/8/layout/list1"/>
    <dgm:cxn modelId="{7A1C915B-7233-4EFB-A43E-A4A93682CC20}" srcId="{22DE9BB6-1440-41E3-A034-BC2E315A9883}" destId="{F4A8EA21-5856-495F-8F01-9A80C416CA98}" srcOrd="5" destOrd="0" parTransId="{62CCFD79-B1AC-4EE2-BDD4-73DD5C570983}" sibTransId="{9E9DA3EF-F178-4A58-8D46-995B2CB76C99}"/>
    <dgm:cxn modelId="{740BC15E-05D6-4E8B-869F-030957D1307B}" type="presOf" srcId="{E841659E-2777-46D7-BF5C-F4F42E37CC26}" destId="{17F81C0E-D0E1-4D3A-A162-97AAC808640C}" srcOrd="0" destOrd="4" presId="urn:microsoft.com/office/officeart/2005/8/layout/list1"/>
    <dgm:cxn modelId="{723D1E5F-F637-49D0-996D-0B372A541C03}" srcId="{DD68E4CA-E870-4C99-8EDA-B3420C1F277C}" destId="{396E346C-380F-439A-90F8-BD2409D91ECA}" srcOrd="0" destOrd="0" parTransId="{648AD2F0-2F2C-4F30-8ACA-3CB247367F21}" sibTransId="{F1D79C61-C638-4BA0-A122-249D511633B7}"/>
    <dgm:cxn modelId="{1DB0A344-FBE6-4E66-BFAA-3C35412C78A9}" srcId="{22DE9BB6-1440-41E3-A034-BC2E315A9883}" destId="{48F7C0EA-E987-436B-AB9C-E818236D70EA}" srcOrd="1" destOrd="0" parTransId="{261B00DA-8F13-4169-B337-355B96191ABA}" sibTransId="{49966CAC-A22B-45B7-B721-ED5976FBF2A9}"/>
    <dgm:cxn modelId="{EFBD024A-A51A-415A-B57A-444AD635A436}" srcId="{0F7E7E52-4365-405D-97D5-71B2E72EB1C6}" destId="{22DE9BB6-1440-41E3-A034-BC2E315A9883}" srcOrd="0" destOrd="0" parTransId="{D1DF2C14-5BD9-475B-B185-F0CDD29A09F8}" sibTransId="{C0987511-D978-4A6D-A056-CBA9563FFFCF}"/>
    <dgm:cxn modelId="{95D7326B-EDB4-43CF-904F-5B0E1FBC0D23}" srcId="{22DE9BB6-1440-41E3-A034-BC2E315A9883}" destId="{E841659E-2777-46D7-BF5C-F4F42E37CC26}" srcOrd="4" destOrd="0" parTransId="{0BE2604D-F2B0-4E0D-8EC8-E5219527FDF1}" sibTransId="{ADCA9ED3-3FB0-4CD9-88AD-F2D2E5DC86A8}"/>
    <dgm:cxn modelId="{6EE6DA4B-C976-4225-8D46-07E341C359E1}" type="presOf" srcId="{86275333-B2B2-4A9A-A52B-D6A91FED15C8}" destId="{19960D55-9315-4C97-A745-8BF18DC1FFBB}" srcOrd="0" destOrd="2" presId="urn:microsoft.com/office/officeart/2005/8/layout/list1"/>
    <dgm:cxn modelId="{87906B4D-472B-4AB2-958A-429B77B08100}" type="presOf" srcId="{0F7E7E52-4365-405D-97D5-71B2E72EB1C6}" destId="{20B6C7A7-279E-4988-9ED0-E04DA973B534}" srcOrd="0" destOrd="0" presId="urn:microsoft.com/office/officeart/2005/8/layout/list1"/>
    <dgm:cxn modelId="{2FC0AC4D-1C30-48C8-93ED-4E04439D3366}" type="presOf" srcId="{1C17DA19-9255-4FE3-84C3-55620886CD3B}" destId="{17F81C0E-D0E1-4D3A-A162-97AAC808640C}" srcOrd="0" destOrd="0" presId="urn:microsoft.com/office/officeart/2005/8/layout/list1"/>
    <dgm:cxn modelId="{1A09D657-18E1-40D2-8C76-D488939DBBB1}" type="presOf" srcId="{48F7C0EA-E987-436B-AB9C-E818236D70EA}" destId="{17F81C0E-D0E1-4D3A-A162-97AAC808640C}" srcOrd="0" destOrd="1" presId="urn:microsoft.com/office/officeart/2005/8/layout/list1"/>
    <dgm:cxn modelId="{DC186058-C9FB-4B36-83BE-61E3D9FA941C}" type="presOf" srcId="{DD68E4CA-E870-4C99-8EDA-B3420C1F277C}" destId="{BAAF4F26-37EA-4637-AA1B-8B1E47B9C745}" srcOrd="1" destOrd="0" presId="urn:microsoft.com/office/officeart/2005/8/layout/list1"/>
    <dgm:cxn modelId="{77EC4E83-8E6A-4C9C-8742-93BBC9A8D9BF}" type="presOf" srcId="{22DE9BB6-1440-41E3-A034-BC2E315A9883}" destId="{B67FDBB2-46DA-44FD-9D17-357ADAA7F8EB}" srcOrd="0" destOrd="0" presId="urn:microsoft.com/office/officeart/2005/8/layout/list1"/>
    <dgm:cxn modelId="{B85C3D84-96FB-496C-9D99-1D0059E7E86E}" srcId="{0F7E7E52-4365-405D-97D5-71B2E72EB1C6}" destId="{DD68E4CA-E870-4C99-8EDA-B3420C1F277C}" srcOrd="2" destOrd="0" parTransId="{1A82216F-8281-45DE-AE90-2433BA078800}" sibTransId="{11858F07-8587-4239-B9F2-19A1CC748BB1}"/>
    <dgm:cxn modelId="{91DA1A86-A0B4-4475-8102-F84CCBD58B61}" type="presOf" srcId="{F3B9BE62-7CD0-408F-BF71-5E7F88DCDCBE}" destId="{A0B03F67-3166-4D7E-8BEA-27DA73FFFAC7}" srcOrd="0" destOrd="1" presId="urn:microsoft.com/office/officeart/2005/8/layout/list1"/>
    <dgm:cxn modelId="{7D20B38D-ED61-4109-932F-A6E086B52BDE}" type="presOf" srcId="{77CF6EF3-A0EF-4C02-A7A1-E77D29A8C74B}" destId="{17F81C0E-D0E1-4D3A-A162-97AAC808640C}" srcOrd="0" destOrd="2" presId="urn:microsoft.com/office/officeart/2005/8/layout/list1"/>
    <dgm:cxn modelId="{0EE0E58F-3DED-4942-BEBD-D7DA766B90DA}" srcId="{78AE8EAA-0E74-4066-A537-2BFE6210B09B}" destId="{86275333-B2B2-4A9A-A52B-D6A91FED15C8}" srcOrd="2" destOrd="0" parTransId="{B2F7AB40-352A-4172-9C48-BC9F634A8D09}" sibTransId="{96CBB997-10A6-4D25-8371-ECE3B3696317}"/>
    <dgm:cxn modelId="{D8758790-F88A-4B4C-B394-4F1D775F2FF3}" type="presOf" srcId="{2EC2AECE-D150-4BC5-8E19-FF5C28371ECD}" destId="{A0B03F67-3166-4D7E-8BEA-27DA73FFFAC7}" srcOrd="0" destOrd="3" presId="urn:microsoft.com/office/officeart/2005/8/layout/list1"/>
    <dgm:cxn modelId="{A74C7392-CE62-4472-A66E-DE950D4ABE9A}" type="presOf" srcId="{DD68E4CA-E870-4C99-8EDA-B3420C1F277C}" destId="{A33E3B84-8544-47D6-8138-76E44133ACE8}" srcOrd="0" destOrd="0" presId="urn:microsoft.com/office/officeart/2005/8/layout/list1"/>
    <dgm:cxn modelId="{698F9592-6A98-4DC9-BA75-13162E6B0E9C}" type="presOf" srcId="{5792CF29-7F0D-4A9E-B27F-334A53DADCF8}" destId="{A0B03F67-3166-4D7E-8BEA-27DA73FFFAC7}" srcOrd="0" destOrd="2" presId="urn:microsoft.com/office/officeart/2005/8/layout/list1"/>
    <dgm:cxn modelId="{25616C93-5FDC-4D9E-A9A3-522B8BAA34CA}" type="presOf" srcId="{78AE8EAA-0E74-4066-A537-2BFE6210B09B}" destId="{B035E757-1FB5-4DC2-8879-0E71FEE88775}" srcOrd="1" destOrd="0" presId="urn:microsoft.com/office/officeart/2005/8/layout/list1"/>
    <dgm:cxn modelId="{907BE296-B366-4C93-9D54-76A7A2F185E5}" type="presOf" srcId="{22DE9BB6-1440-41E3-A034-BC2E315A9883}" destId="{2170757B-F599-4558-801D-06CDFF1EDABD}" srcOrd="1" destOrd="0" presId="urn:microsoft.com/office/officeart/2005/8/layout/list1"/>
    <dgm:cxn modelId="{82CC6D98-048E-4E67-BFFC-E2E0C4C8E2EE}" srcId="{22DE9BB6-1440-41E3-A034-BC2E315A9883}" destId="{1C17DA19-9255-4FE3-84C3-55620886CD3B}" srcOrd="0" destOrd="0" parTransId="{56CBFFB6-9208-4FF2-B32B-B04B53AD5E0D}" sibTransId="{AAD26E18-752F-4CBE-AA22-3A9DF8D3C191}"/>
    <dgm:cxn modelId="{FE267AB8-0C4B-4653-A26B-6B78941130FD}" srcId="{DD68E4CA-E870-4C99-8EDA-B3420C1F277C}" destId="{5792CF29-7F0D-4A9E-B27F-334A53DADCF8}" srcOrd="2" destOrd="0" parTransId="{3D747476-02E3-4B38-AED1-4BDDD1C71313}" sibTransId="{F099AA89-D082-412B-86D3-0637A8130D8C}"/>
    <dgm:cxn modelId="{BE2603BF-DB84-4E4C-84CC-9D63905BFF7B}" type="presOf" srcId="{F4A8EA21-5856-495F-8F01-9A80C416CA98}" destId="{17F81C0E-D0E1-4D3A-A162-97AAC808640C}" srcOrd="0" destOrd="5" presId="urn:microsoft.com/office/officeart/2005/8/layout/list1"/>
    <dgm:cxn modelId="{B17926C7-3751-4FEC-9F5A-306ABE3218DB}" srcId="{0F7E7E52-4365-405D-97D5-71B2E72EB1C6}" destId="{78AE8EAA-0E74-4066-A537-2BFE6210B09B}" srcOrd="1" destOrd="0" parTransId="{7804C957-2EDB-423A-A89C-2A31C507A644}" sibTransId="{28040AFD-F5C5-4299-B198-3D4D1CCB75CA}"/>
    <dgm:cxn modelId="{90CF5BB5-855D-4F14-B614-5F395A12A22D}" type="presParOf" srcId="{20B6C7A7-279E-4988-9ED0-E04DA973B534}" destId="{70D24FE1-041C-4AE9-A952-B0654C3A8C26}" srcOrd="0" destOrd="0" presId="urn:microsoft.com/office/officeart/2005/8/layout/list1"/>
    <dgm:cxn modelId="{B3DC19DA-096E-4360-9726-586891F7EEB3}" type="presParOf" srcId="{70D24FE1-041C-4AE9-A952-B0654C3A8C26}" destId="{B67FDBB2-46DA-44FD-9D17-357ADAA7F8EB}" srcOrd="0" destOrd="0" presId="urn:microsoft.com/office/officeart/2005/8/layout/list1"/>
    <dgm:cxn modelId="{37EE925F-EC06-4FE9-93A3-6D110BA001AF}" type="presParOf" srcId="{70D24FE1-041C-4AE9-A952-B0654C3A8C26}" destId="{2170757B-F599-4558-801D-06CDFF1EDABD}" srcOrd="1" destOrd="0" presId="urn:microsoft.com/office/officeart/2005/8/layout/list1"/>
    <dgm:cxn modelId="{0ED65669-F8F0-4FD0-969D-ED25B89ACBCF}" type="presParOf" srcId="{20B6C7A7-279E-4988-9ED0-E04DA973B534}" destId="{C864DB67-F5BC-4FE6-9402-87738CB6E31B}" srcOrd="1" destOrd="0" presId="urn:microsoft.com/office/officeart/2005/8/layout/list1"/>
    <dgm:cxn modelId="{BE8DBCB4-C686-4B7E-88E8-BFCA15DD772A}" type="presParOf" srcId="{20B6C7A7-279E-4988-9ED0-E04DA973B534}" destId="{17F81C0E-D0E1-4D3A-A162-97AAC808640C}" srcOrd="2" destOrd="0" presId="urn:microsoft.com/office/officeart/2005/8/layout/list1"/>
    <dgm:cxn modelId="{9CB30037-CA72-4149-8FF1-901EA43A83D4}" type="presParOf" srcId="{20B6C7A7-279E-4988-9ED0-E04DA973B534}" destId="{F86B0A9E-466B-4DD1-BCDD-7632B4D5B075}" srcOrd="3" destOrd="0" presId="urn:microsoft.com/office/officeart/2005/8/layout/list1"/>
    <dgm:cxn modelId="{B5C66636-022B-4342-AD6A-8D441A7288B2}" type="presParOf" srcId="{20B6C7A7-279E-4988-9ED0-E04DA973B534}" destId="{8535074E-B52F-4841-A63A-E4334B9F17A4}" srcOrd="4" destOrd="0" presId="urn:microsoft.com/office/officeart/2005/8/layout/list1"/>
    <dgm:cxn modelId="{93CFFA68-1427-40D5-95CF-FE147CD8FE56}" type="presParOf" srcId="{8535074E-B52F-4841-A63A-E4334B9F17A4}" destId="{54537360-8FFF-4F70-9BE9-8F89B5CC64DE}" srcOrd="0" destOrd="0" presId="urn:microsoft.com/office/officeart/2005/8/layout/list1"/>
    <dgm:cxn modelId="{69DBB147-740E-456A-858F-7669195A0E09}" type="presParOf" srcId="{8535074E-B52F-4841-A63A-E4334B9F17A4}" destId="{B035E757-1FB5-4DC2-8879-0E71FEE88775}" srcOrd="1" destOrd="0" presId="urn:microsoft.com/office/officeart/2005/8/layout/list1"/>
    <dgm:cxn modelId="{9CCAF79F-05D1-46BA-A672-1953877CF121}" type="presParOf" srcId="{20B6C7A7-279E-4988-9ED0-E04DA973B534}" destId="{5850F768-3452-4266-9755-1050CDA18F5C}" srcOrd="5" destOrd="0" presId="urn:microsoft.com/office/officeart/2005/8/layout/list1"/>
    <dgm:cxn modelId="{B848159C-8874-4B08-98CC-41C03A76CDA4}" type="presParOf" srcId="{20B6C7A7-279E-4988-9ED0-E04DA973B534}" destId="{19960D55-9315-4C97-A745-8BF18DC1FFBB}" srcOrd="6" destOrd="0" presId="urn:microsoft.com/office/officeart/2005/8/layout/list1"/>
    <dgm:cxn modelId="{816925B5-AC16-42A5-B956-3AC0C0394937}" type="presParOf" srcId="{20B6C7A7-279E-4988-9ED0-E04DA973B534}" destId="{C6071C5A-3749-4503-BD29-3D718C937F75}" srcOrd="7" destOrd="0" presId="urn:microsoft.com/office/officeart/2005/8/layout/list1"/>
    <dgm:cxn modelId="{C6F4B37B-B8C3-4ABD-AF9F-A365644FACD7}" type="presParOf" srcId="{20B6C7A7-279E-4988-9ED0-E04DA973B534}" destId="{C7849816-8391-4F0D-9115-1C24082E350C}" srcOrd="8" destOrd="0" presId="urn:microsoft.com/office/officeart/2005/8/layout/list1"/>
    <dgm:cxn modelId="{8EAD01BE-4A15-4E05-92A7-0986F9075B56}" type="presParOf" srcId="{C7849816-8391-4F0D-9115-1C24082E350C}" destId="{A33E3B84-8544-47D6-8138-76E44133ACE8}" srcOrd="0" destOrd="0" presId="urn:microsoft.com/office/officeart/2005/8/layout/list1"/>
    <dgm:cxn modelId="{FE64ECD8-0724-479D-AA53-8066BEC052C0}" type="presParOf" srcId="{C7849816-8391-4F0D-9115-1C24082E350C}" destId="{BAAF4F26-37EA-4637-AA1B-8B1E47B9C745}" srcOrd="1" destOrd="0" presId="urn:microsoft.com/office/officeart/2005/8/layout/list1"/>
    <dgm:cxn modelId="{4A8CF9FC-39AF-4AD2-9D02-7D5959D37E15}" type="presParOf" srcId="{20B6C7A7-279E-4988-9ED0-E04DA973B534}" destId="{EC0FAFAA-6470-4152-9014-46B92FE2D9A5}" srcOrd="9" destOrd="0" presId="urn:microsoft.com/office/officeart/2005/8/layout/list1"/>
    <dgm:cxn modelId="{0D3784FB-9787-4818-91C3-F7BE1BDC89F6}" type="presParOf" srcId="{20B6C7A7-279E-4988-9ED0-E04DA973B534}" destId="{A0B03F67-3166-4D7E-8BEA-27DA73FFFAC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4152B-3329-43D2-9FE5-6CA6B3B2DB20}">
      <dsp:nvSpPr>
        <dsp:cNvPr id="0" name=""/>
        <dsp:cNvSpPr/>
      </dsp:nvSpPr>
      <dsp:spPr>
        <a:xfrm>
          <a:off x="0" y="185177"/>
          <a:ext cx="3811336" cy="223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802" tIns="249936" rIns="295802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Theft of intellectual property (Jason Miller, 2021)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Issues with data integrity/customer specs being changed prior to manufacture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u="none" kern="1200">
              <a:latin typeface="Arial" panose="020B0604020202020204" pitchFamily="34" charset="0"/>
              <a:cs typeface="Arial" panose="020B0604020202020204" pitchFamily="34" charset="0"/>
            </a:rPr>
            <a:t>Attacks against manufacturing facilities or goods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u="none" kern="1200">
              <a:latin typeface="Arial" panose="020B0604020202020204" pitchFamily="34" charset="0"/>
              <a:cs typeface="Arial" panose="020B0604020202020204" pitchFamily="34" charset="0"/>
            </a:rPr>
            <a:t>Productivity loss caused by downtime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Malware in the supply chain compromises the manufacturing process's integrity (Jason Miller, 2021)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Products lose their dependability and integrity</a:t>
          </a:r>
        </a:p>
      </dsp:txBody>
      <dsp:txXfrm>
        <a:off x="0" y="185177"/>
        <a:ext cx="3811336" cy="2230200"/>
      </dsp:txXfrm>
    </dsp:sp>
    <dsp:sp modelId="{E35BC815-89C3-4B53-9938-F74FD91A5274}">
      <dsp:nvSpPr>
        <dsp:cNvPr id="0" name=""/>
        <dsp:cNvSpPr/>
      </dsp:nvSpPr>
      <dsp:spPr>
        <a:xfrm>
          <a:off x="190566" y="8057"/>
          <a:ext cx="266793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842" tIns="0" rIns="1008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u="sng" kern="1200" dirty="0">
              <a:latin typeface="Arial" panose="020B0604020202020204" pitchFamily="34" charset="0"/>
              <a:cs typeface="Arial" panose="020B0604020202020204" pitchFamily="34" charset="0"/>
            </a:rPr>
            <a:t>Risk appetite</a:t>
          </a:r>
          <a:endParaRPr lang="en-GB" sz="1400" u="sng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7859" y="25350"/>
        <a:ext cx="2633349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81C0E-D0E1-4D3A-A162-97AAC808640C}">
      <dsp:nvSpPr>
        <dsp:cNvPr id="0" name=""/>
        <dsp:cNvSpPr/>
      </dsp:nvSpPr>
      <dsp:spPr>
        <a:xfrm>
          <a:off x="0" y="299361"/>
          <a:ext cx="7581231" cy="204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388" tIns="270764" rIns="58838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GB" sz="1300" kern="1200" dirty="0">
              <a:latin typeface="Arial" panose="020B0604020202020204" pitchFamily="34" charset="0"/>
              <a:cs typeface="Arial" panose="020B0604020202020204" pitchFamily="34" charset="0"/>
            </a:rPr>
            <a:t>Human error, whether internal or external staff or vendor negligence or malicious activity.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GB" sz="1300" kern="1200" dirty="0">
              <a:latin typeface="Arial" panose="020B0604020202020204" pitchFamily="34" charset="0"/>
              <a:cs typeface="Arial" panose="020B0604020202020204" pitchFamily="34" charset="0"/>
            </a:rPr>
            <a:t>Third-party vendor disruption: Vendors should comply with regulations to minimise exposure or reputational damage.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GB" sz="1300" kern="1200" dirty="0">
              <a:latin typeface="Arial" panose="020B0604020202020204" pitchFamily="34" charset="0"/>
              <a:cs typeface="Arial" panose="020B0604020202020204" pitchFamily="34" charset="0"/>
            </a:rPr>
            <a:t>Business process re-engineering.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GB" sz="1300" kern="1200" dirty="0">
              <a:latin typeface="Arial" panose="020B0604020202020204" pitchFamily="34" charset="0"/>
              <a:cs typeface="Arial" panose="020B0604020202020204" pitchFamily="34" charset="0"/>
            </a:rPr>
            <a:t>Consumer purchase behaviour or potential dissatisfaction.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GB" sz="1300" kern="1200" dirty="0">
              <a:latin typeface="Arial" panose="020B0604020202020204" pitchFamily="34" charset="0"/>
              <a:cs typeface="Arial" panose="020B0604020202020204" pitchFamily="34" charset="0"/>
            </a:rPr>
            <a:t>Productivity loss during the transition period to ERP.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GB" sz="1300" kern="1200" dirty="0">
              <a:latin typeface="Arial" panose="020B0604020202020204" pitchFamily="34" charset="0"/>
              <a:cs typeface="Arial" panose="020B0604020202020204" pitchFamily="34" charset="0"/>
            </a:rPr>
            <a:t>Forming a solid project team with executive-level members is required to integrate and align business and IT needs.</a:t>
          </a:r>
        </a:p>
      </dsp:txBody>
      <dsp:txXfrm>
        <a:off x="0" y="299361"/>
        <a:ext cx="7581231" cy="2047500"/>
      </dsp:txXfrm>
    </dsp:sp>
    <dsp:sp modelId="{2170757B-F599-4558-801D-06CDFF1EDABD}">
      <dsp:nvSpPr>
        <dsp:cNvPr id="0" name=""/>
        <dsp:cNvSpPr/>
      </dsp:nvSpPr>
      <dsp:spPr>
        <a:xfrm>
          <a:off x="379061" y="107481"/>
          <a:ext cx="530686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587" tIns="0" rIns="2005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u="sng" kern="1200" dirty="0">
              <a:latin typeface="Arial" panose="020B0604020202020204" pitchFamily="34" charset="0"/>
              <a:cs typeface="Arial" panose="020B0604020202020204" pitchFamily="34" charset="0"/>
            </a:rPr>
            <a:t>Business Continuity</a:t>
          </a:r>
          <a:endParaRPr lang="en-GB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7795" y="126215"/>
        <a:ext cx="5269393" cy="346292"/>
      </dsp:txXfrm>
    </dsp:sp>
    <dsp:sp modelId="{19960D55-9315-4C97-A745-8BF18DC1FFBB}">
      <dsp:nvSpPr>
        <dsp:cNvPr id="0" name=""/>
        <dsp:cNvSpPr/>
      </dsp:nvSpPr>
      <dsp:spPr>
        <a:xfrm>
          <a:off x="0" y="2608941"/>
          <a:ext cx="7581231" cy="1289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388" tIns="270764" rIns="58838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GB" sz="1300" kern="1200" dirty="0">
              <a:latin typeface="Arial" panose="020B0604020202020204" pitchFamily="34" charset="0"/>
              <a:cs typeface="Arial" panose="020B0604020202020204" pitchFamily="34" charset="0"/>
            </a:rPr>
            <a:t>Climate change and natural disasters can affect IT infrastructure, reducing capacity, readiness procedures and impaired security controls.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GB" sz="1300" kern="1200" dirty="0">
              <a:latin typeface="Arial" panose="020B0604020202020204" pitchFamily="34" charset="0"/>
              <a:cs typeface="Arial" panose="020B0604020202020204" pitchFamily="34" charset="0"/>
            </a:rPr>
            <a:t>Social awareness of waste disposable or accidents may affect the company’s reputation.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GB" sz="1300" kern="1200" dirty="0">
              <a:latin typeface="Arial" panose="020B0604020202020204" pitchFamily="34" charset="0"/>
              <a:cs typeface="Arial" panose="020B0604020202020204" pitchFamily="34" charset="0"/>
            </a:rPr>
            <a:t>Global financial crises can reduce workforces, ventures and increase inflation.</a:t>
          </a:r>
        </a:p>
      </dsp:txBody>
      <dsp:txXfrm>
        <a:off x="0" y="2608941"/>
        <a:ext cx="7581231" cy="1289925"/>
      </dsp:txXfrm>
    </dsp:sp>
    <dsp:sp modelId="{B035E757-1FB5-4DC2-8879-0E71FEE88775}">
      <dsp:nvSpPr>
        <dsp:cNvPr id="0" name=""/>
        <dsp:cNvSpPr/>
      </dsp:nvSpPr>
      <dsp:spPr>
        <a:xfrm>
          <a:off x="379061" y="2417061"/>
          <a:ext cx="530686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587" tIns="0" rIns="2005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u="sng" kern="1200" dirty="0">
              <a:latin typeface="Arial" panose="020B0604020202020204" pitchFamily="34" charset="0"/>
              <a:cs typeface="Arial" panose="020B0604020202020204" pitchFamily="34" charset="0"/>
            </a:rPr>
            <a:t>Environmental factors</a:t>
          </a:r>
          <a:endParaRPr lang="en-GB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7795" y="2435795"/>
        <a:ext cx="5269393" cy="346292"/>
      </dsp:txXfrm>
    </dsp:sp>
    <dsp:sp modelId="{A0B03F67-3166-4D7E-8BEA-27DA73FFFAC7}">
      <dsp:nvSpPr>
        <dsp:cNvPr id="0" name=""/>
        <dsp:cNvSpPr/>
      </dsp:nvSpPr>
      <dsp:spPr>
        <a:xfrm>
          <a:off x="0" y="4160947"/>
          <a:ext cx="7581231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388" tIns="270764" rIns="58838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GB" sz="1300" kern="1200" dirty="0">
              <a:latin typeface="Arial" panose="020B0604020202020204" pitchFamily="34" charset="0"/>
              <a:cs typeface="Arial" panose="020B0604020202020204" pitchFamily="34" charset="0"/>
            </a:rPr>
            <a:t>Internet of Things – data-gathering devices may need to be secure.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GB" sz="1300" kern="1200" dirty="0">
              <a:latin typeface="Arial" panose="020B0604020202020204" pitchFamily="34" charset="0"/>
              <a:cs typeface="Arial" panose="020B0604020202020204" pitchFamily="34" charset="0"/>
            </a:rPr>
            <a:t>Social Engineering, Phishing, Malware and Denial-of-Service attacks; Securing and protecting personal (GDPR), payment (PCI compliance) and sensitive data.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GB" sz="1300" kern="1200" dirty="0">
              <a:latin typeface="Arial" panose="020B0604020202020204" pitchFamily="34" charset="0"/>
              <a:cs typeface="Arial" panose="020B0604020202020204" pitchFamily="34" charset="0"/>
            </a:rPr>
            <a:t>Recruiting ERP trained developers or retraining IT professionals / internal expertise.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GB" sz="1300" kern="1200" dirty="0">
              <a:latin typeface="Arial" panose="020B0604020202020204" pitchFamily="34" charset="0"/>
              <a:cs typeface="Arial" panose="020B0604020202020204" pitchFamily="34" charset="0"/>
            </a:rPr>
            <a:t>Automation can reduce the workforce that challenges small to medium-sized enterprises.</a:t>
          </a:r>
        </a:p>
      </dsp:txBody>
      <dsp:txXfrm>
        <a:off x="0" y="4160947"/>
        <a:ext cx="7581231" cy="1474200"/>
      </dsp:txXfrm>
    </dsp:sp>
    <dsp:sp modelId="{BAAF4F26-37EA-4637-AA1B-8B1E47B9C745}">
      <dsp:nvSpPr>
        <dsp:cNvPr id="0" name=""/>
        <dsp:cNvSpPr/>
      </dsp:nvSpPr>
      <dsp:spPr>
        <a:xfrm>
          <a:off x="379061" y="3969067"/>
          <a:ext cx="530686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587" tIns="0" rIns="2005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u="sng" kern="1200" dirty="0">
              <a:latin typeface="Arial" panose="020B0604020202020204" pitchFamily="34" charset="0"/>
              <a:cs typeface="Arial" panose="020B0604020202020204" pitchFamily="34" charset="0"/>
            </a:rPr>
            <a:t>Technological factors</a:t>
          </a:r>
          <a:endParaRPr lang="en-GB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7795" y="3987801"/>
        <a:ext cx="5269393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5E9BAD7-5C85-41D9-8664-DAB8025147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6B14F6-7FF3-4646-9459-53311ED3C4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9058C-AE57-47F5-A51B-F5BC8B58FDCC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938041-45E6-489D-9288-EF19FF827A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B779DB-B332-4E21-B4D0-8F0C12499C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7D4E-CBA3-4D66-B713-B4D5A641C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5674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B385A-FE65-43D4-9D6F-6B4B63536CE4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6AEB8-83D9-43C9-99D2-35D9FC983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7836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A29A-2174-484F-92FD-F3E3D462DE45}" type="datetime1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7C24-CD83-4E4E-B3C0-D674042313D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05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94F4-5A65-4026-A603-B4619296F0A4}" type="datetime1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7C24-CD83-4E4E-B3C0-D67404231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47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2302"/>
            <a:ext cx="2135981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2302"/>
            <a:ext cx="6284119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9D49-6507-4271-8257-D0E2ED4730B0}" type="datetime1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7C24-CD83-4E4E-B3C0-D67404231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57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0727-48D2-4380-AEF2-029EF1A09F32}" type="datetime1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7C24-CD83-4E4E-B3C0-D67404231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78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92D8-88B8-4D87-810C-59C1D044CAB9}" type="datetime1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7C24-CD83-4E4E-B3C0-D674042313D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15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5"/>
            <a:ext cx="401193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C365-6893-4136-8682-7B11FF6EC1B3}" type="datetime1">
              <a:rPr lang="en-GB" smtClean="0"/>
              <a:t>27/03/2022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7C24-CD83-4E4E-B3C0-D67404231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01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C1AA-0DB6-4FB8-97EE-8B4B8977F209}" type="datetime1">
              <a:rPr lang="en-GB" smtClean="0"/>
              <a:t>27/03/2022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7C24-CD83-4E4E-B3C0-D67404231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70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05D4-386E-4BCA-AF8E-61E23012F615}" type="datetime1">
              <a:rPr lang="en-GB" smtClean="0"/>
              <a:t>27/03/2022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7C24-CD83-4E4E-B3C0-D67404231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9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76AB-1F47-4BCA-BAE3-474E57E7B736}" type="datetime1">
              <a:rPr lang="en-GB" smtClean="0"/>
              <a:t>27/03/2022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7C24-CD83-4E4E-B3C0-D67404231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5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0488" y="731520"/>
            <a:ext cx="5274945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1CE5C82D-1435-43C6-88AF-26DAB3D6F33A}" type="datetime1">
              <a:rPr lang="en-GB" smtClean="0"/>
              <a:t>27/03/2022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F87C24-CD83-4E4E-B3C0-D67404231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59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17337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40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FA10-AC96-4460-857A-69B6B66891DE}" type="datetime1">
              <a:rPr lang="en-GB" smtClean="0"/>
              <a:t>27/03/2022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7C24-CD83-4E4E-B3C0-D67404231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59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F2D512-5702-4004-B0F7-C03309D062F9}" type="datetime1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F87C24-CD83-4E4E-B3C0-D674042313D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6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2B86AA3-1F6C-4FF7-BB96-3853BB8C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7C24-CD83-4E4E-B3C0-D674042313DA}" type="slidenum">
              <a:rPr lang="en-GB" smtClean="0"/>
              <a:t>1</a:t>
            </a:fld>
            <a:endParaRPr lang="en-GB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EC5ACBD-B318-4F84-A235-7E4C72ABE302}"/>
              </a:ext>
            </a:extLst>
          </p:cNvPr>
          <p:cNvSpPr txBox="1"/>
          <p:nvPr/>
        </p:nvSpPr>
        <p:spPr>
          <a:xfrm>
            <a:off x="628134" y="91150"/>
            <a:ext cx="848201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800" b="1" dirty="0">
                <a:solidFill>
                  <a:srgbClr val="373A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Team Project: Status Report</a:t>
            </a:r>
          </a:p>
          <a:p>
            <a:pPr algn="ctr"/>
            <a:r>
              <a:rPr lang="en-GB" dirty="0">
                <a:solidFill>
                  <a:srgbClr val="373A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Research </a:t>
            </a:r>
            <a:r>
              <a:rPr lang="en-GB" dirty="0">
                <a:solidFill>
                  <a:srgbClr val="373A3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lang="en-GB" dirty="0">
                <a:solidFill>
                  <a:srgbClr val="373A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ompanies</a:t>
            </a:r>
            <a:endParaRPr lang="en-GB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9FA650B-8972-4E52-9687-4274C8AE2932}"/>
              </a:ext>
            </a:extLst>
          </p:cNvPr>
          <p:cNvSpPr txBox="1"/>
          <p:nvPr/>
        </p:nvSpPr>
        <p:spPr>
          <a:xfrm>
            <a:off x="2476500" y="2370436"/>
            <a:ext cx="495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373A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Estimation</a:t>
            </a:r>
            <a:endParaRPr lang="en-GB" sz="1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4CD54DD-9FDA-444B-94E5-20FC69AD6B6E}"/>
              </a:ext>
            </a:extLst>
          </p:cNvPr>
          <p:cNvSpPr txBox="1"/>
          <p:nvPr/>
        </p:nvSpPr>
        <p:spPr>
          <a:xfrm>
            <a:off x="238632" y="3105834"/>
            <a:ext cx="4714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Manufacturing Production in the United Kingdom is expected to grow at a rate of 2.50% in 2022, 2.50% in 2023, and 2.30% in 2024 (Trading Economics, 2022).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E4E9D2-4595-4CD3-BC3C-5C0E24B87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92" y="3833656"/>
            <a:ext cx="9419136" cy="23715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E8829C8-536E-4EAD-A096-B054C3A0C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16" y="859539"/>
            <a:ext cx="9327688" cy="159119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0376B13-ACA2-4840-901D-487BEF52E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701" y="2693605"/>
            <a:ext cx="4395597" cy="11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0FA487F-ADB5-4159-928A-A1213DCD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7C24-CD83-4E4E-B3C0-D674042313DA}" type="slidenum">
              <a:rPr lang="en-GB" smtClean="0"/>
              <a:t>2</a:t>
            </a:fld>
            <a:endParaRPr lang="en-GB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750CCC-F9DA-4364-BDA3-888E600C676B}"/>
              </a:ext>
            </a:extLst>
          </p:cNvPr>
          <p:cNvSpPr txBox="1"/>
          <p:nvPr/>
        </p:nvSpPr>
        <p:spPr>
          <a:xfrm>
            <a:off x="2476500" y="311285"/>
            <a:ext cx="495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capabilities (</a:t>
            </a:r>
            <a:r>
              <a:rPr lang="en-GB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ImmuniWeb</a:t>
            </a:r>
            <a:r>
              <a:rPr lang="en-GB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2022)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90ACDA-3919-40BD-8B4C-08053BD5F318}"/>
              </a:ext>
            </a:extLst>
          </p:cNvPr>
          <p:cNvSpPr txBox="1"/>
          <p:nvPr/>
        </p:nvSpPr>
        <p:spPr>
          <a:xfrm>
            <a:off x="501015" y="5377839"/>
            <a:ext cx="723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 on the similar structure (&gt;100 employees) of disposable cutlery companies Website Security Test showed that the IT capabilities are above average.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3" name="資料庫圖表 2">
            <a:extLst>
              <a:ext uri="{FF2B5EF4-FFF2-40B4-BE49-F238E27FC236}">
                <a16:creationId xmlns:a16="http://schemas.microsoft.com/office/drawing/2014/main" id="{6BDBC93C-935B-4319-A867-4FF21EB694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7792584"/>
              </p:ext>
            </p:extLst>
          </p:nvPr>
        </p:nvGraphicFramePr>
        <p:xfrm>
          <a:off x="4953000" y="2597668"/>
          <a:ext cx="3811336" cy="2423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D4FBAB0B-0D09-4F65-8C96-F01174D51D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659" y="2402830"/>
            <a:ext cx="3895682" cy="307265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C5CB02E-C056-4827-912F-5BDD19F493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955" y="721740"/>
            <a:ext cx="8974090" cy="163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28FEBBF1-54F1-45EF-9F17-4F1F83D436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8843717"/>
              </p:ext>
            </p:extLst>
          </p:nvPr>
        </p:nvGraphicFramePr>
        <p:xfrm>
          <a:off x="1162384" y="557685"/>
          <a:ext cx="7581231" cy="5742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88459969-32A8-424F-ABAD-647BF2CACE4D}"/>
              </a:ext>
            </a:extLst>
          </p:cNvPr>
          <p:cNvSpPr txBox="1"/>
          <p:nvPr/>
        </p:nvSpPr>
        <p:spPr>
          <a:xfrm>
            <a:off x="2476500" y="272797"/>
            <a:ext cx="495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373A3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Business </a:t>
            </a:r>
            <a:r>
              <a:rPr lang="en-GB" dirty="0">
                <a:solidFill>
                  <a:srgbClr val="373A3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GB" sz="1800" dirty="0">
                <a:solidFill>
                  <a:srgbClr val="373A3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isks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D1CB4A24-057E-4F53-BCDD-9DFB396E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7C24-CD83-4E4E-B3C0-D674042313DA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13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A1A3AF-E182-4D0A-9AD4-2DBD88D0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3088"/>
            <a:ext cx="9296401" cy="509168"/>
          </a:xfrm>
        </p:spPr>
        <p:txBody>
          <a:bodyPr>
            <a:noAutofit/>
          </a:bodyPr>
          <a:lstStyle/>
          <a:p>
            <a:pPr algn="ctr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Technical, Business risks and Assumptions</a:t>
            </a: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C1725DCB-6F3C-4C75-B606-BCD3288A3B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986587"/>
              </p:ext>
            </p:extLst>
          </p:nvPr>
        </p:nvGraphicFramePr>
        <p:xfrm>
          <a:off x="256473" y="517817"/>
          <a:ext cx="9393052" cy="5966409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289145">
                  <a:extLst>
                    <a:ext uri="{9D8B030D-6E8A-4147-A177-3AD203B41FA5}">
                      <a16:colId xmlns:a16="http://schemas.microsoft.com/office/drawing/2014/main" val="3359046648"/>
                    </a:ext>
                  </a:extLst>
                </a:gridCol>
                <a:gridCol w="1949136">
                  <a:extLst>
                    <a:ext uri="{9D8B030D-6E8A-4147-A177-3AD203B41FA5}">
                      <a16:colId xmlns:a16="http://schemas.microsoft.com/office/drawing/2014/main" val="4210216455"/>
                    </a:ext>
                  </a:extLst>
                </a:gridCol>
                <a:gridCol w="3779431">
                  <a:extLst>
                    <a:ext uri="{9D8B030D-6E8A-4147-A177-3AD203B41FA5}">
                      <a16:colId xmlns:a16="http://schemas.microsoft.com/office/drawing/2014/main" val="1022477577"/>
                    </a:ext>
                  </a:extLst>
                </a:gridCol>
                <a:gridCol w="3375340">
                  <a:extLst>
                    <a:ext uri="{9D8B030D-6E8A-4147-A177-3AD203B41FA5}">
                      <a16:colId xmlns:a16="http://schemas.microsoft.com/office/drawing/2014/main" val="2974162939"/>
                    </a:ext>
                  </a:extLst>
                </a:gridCol>
              </a:tblGrid>
              <a:tr h="4110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Risk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r>
                        <a:rPr lang="en-GB" sz="1000" u="none" strike="noStrike" dirty="0">
                          <a:effectLst/>
                        </a:rPr>
                        <a:t>No.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endParaRPr lang="en-GB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Risk</a:t>
                      </a:r>
                      <a:endParaRPr lang="en-GB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Description</a:t>
                      </a:r>
                      <a:endParaRPr lang="en-GB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Potential Effect</a:t>
                      </a:r>
                      <a:endParaRPr lang="en-GB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extLst>
                  <a:ext uri="{0D108BD9-81ED-4DB2-BD59-A6C34878D82A}">
                    <a16:rowId xmlns:a16="http://schemas.microsoft.com/office/drawing/2014/main" val="1762519986"/>
                  </a:ext>
                </a:extLst>
              </a:tr>
              <a:tr h="13893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COTS (Commercial Off the Shelf) solution</a:t>
                      </a:r>
                      <a:endParaRPr lang="en-GB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021839"/>
                  </a:ext>
                </a:extLst>
              </a:tr>
              <a:tr h="13893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 dirty="0">
                          <a:effectLst/>
                        </a:rPr>
                        <a:t>Inadequate support of COTS vendor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 dirty="0">
                          <a:effectLst/>
                        </a:rPr>
                        <a:t>The COTS vendor may stop providing support or provide inadequate support either due to incompetency or bankruptcy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Inadequate service quality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b"/>
                </a:tc>
                <a:extLst>
                  <a:ext uri="{0D108BD9-81ED-4DB2-BD59-A6C34878D82A}">
                    <a16:rowId xmlns:a16="http://schemas.microsoft.com/office/drawing/2014/main" val="2772820233"/>
                  </a:ext>
                </a:extLst>
              </a:tr>
              <a:tr h="14059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Security breaches and incidents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b"/>
                </a:tc>
                <a:extLst>
                  <a:ext uri="{0D108BD9-81ED-4DB2-BD59-A6C34878D82A}">
                    <a16:rowId xmlns:a16="http://schemas.microsoft.com/office/drawing/2014/main" val="2049448589"/>
                  </a:ext>
                </a:extLst>
              </a:tr>
              <a:tr h="14059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Non-compliance with regulatory authority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b"/>
                </a:tc>
                <a:extLst>
                  <a:ext uri="{0D108BD9-81ED-4DB2-BD59-A6C34878D82A}">
                    <a16:rowId xmlns:a16="http://schemas.microsoft.com/office/drawing/2014/main" val="4147886650"/>
                  </a:ext>
                </a:extLst>
              </a:tr>
              <a:tr h="14059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Financial loss and reputational damage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b"/>
                </a:tc>
                <a:extLst>
                  <a:ext uri="{0D108BD9-81ED-4DB2-BD59-A6C34878D82A}">
                    <a16:rowId xmlns:a16="http://schemas.microsoft.com/office/drawing/2014/main" val="485942300"/>
                  </a:ext>
                </a:extLst>
              </a:tr>
              <a:tr h="31281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 dirty="0">
                          <a:effectLst/>
                        </a:rPr>
                        <a:t>Process risk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 dirty="0">
                          <a:effectLst/>
                        </a:rPr>
                        <a:t>The COTS application may require more time than required to understand and integrate business processes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Sustainability of application leading to service degradation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extLst>
                  <a:ext uri="{0D108BD9-81ED-4DB2-BD59-A6C34878D82A}">
                    <a16:rowId xmlns:a16="http://schemas.microsoft.com/office/drawing/2014/main" val="2008748652"/>
                  </a:ext>
                </a:extLst>
              </a:tr>
              <a:tr h="25095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SLAs not meeting agreed-on metrics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 dirty="0">
                          <a:effectLst/>
                        </a:rPr>
                        <a:t>Depending on the support model agreed, the vendor could breach the SLA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Not able to provide the agreed-on RTO and RPO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extLst>
                  <a:ext uri="{0D108BD9-81ED-4DB2-BD59-A6C34878D82A}">
                    <a16:rowId xmlns:a16="http://schemas.microsoft.com/office/drawing/2014/main" val="1651295566"/>
                  </a:ext>
                </a:extLst>
              </a:tr>
              <a:tr h="13893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 dirty="0">
                          <a:effectLst/>
                        </a:rPr>
                        <a:t>Product obsolescence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 dirty="0">
                          <a:effectLst/>
                        </a:rPr>
                        <a:t>Lack of product enhancements and/or product development may get dropped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Inadequate service quality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b"/>
                </a:tc>
                <a:extLst>
                  <a:ext uri="{0D108BD9-81ED-4DB2-BD59-A6C34878D82A}">
                    <a16:rowId xmlns:a16="http://schemas.microsoft.com/office/drawing/2014/main" val="3852735593"/>
                  </a:ext>
                </a:extLst>
              </a:tr>
              <a:tr h="14059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Security breaches and incidents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b"/>
                </a:tc>
                <a:extLst>
                  <a:ext uri="{0D108BD9-81ED-4DB2-BD59-A6C34878D82A}">
                    <a16:rowId xmlns:a16="http://schemas.microsoft.com/office/drawing/2014/main" val="516110250"/>
                  </a:ext>
                </a:extLst>
              </a:tr>
              <a:tr h="14059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Financial loss and reputational damage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b"/>
                </a:tc>
                <a:extLst>
                  <a:ext uri="{0D108BD9-81ED-4DB2-BD59-A6C34878D82A}">
                    <a16:rowId xmlns:a16="http://schemas.microsoft.com/office/drawing/2014/main" val="884586509"/>
                  </a:ext>
                </a:extLst>
              </a:tr>
              <a:tr h="21088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Not able to meet organisations strategic objectives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b"/>
                </a:tc>
                <a:extLst>
                  <a:ext uri="{0D108BD9-81ED-4DB2-BD59-A6C34878D82A}">
                    <a16:rowId xmlns:a16="http://schemas.microsoft.com/office/drawing/2014/main" val="1106076859"/>
                  </a:ext>
                </a:extLst>
              </a:tr>
              <a:tr h="13893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Open-Source solution supported by Internal IT department</a:t>
                      </a:r>
                      <a:endParaRPr lang="en-GB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52512"/>
                  </a:ext>
                </a:extLst>
              </a:tr>
              <a:tr h="1389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Software quality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 dirty="0">
                          <a:effectLst/>
                        </a:rPr>
                        <a:t>Open source projects are community-oriented, developed and supported through collaboration. However with insufficient resources, quality will suffer.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Inadequate service quality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b"/>
                </a:tc>
                <a:extLst>
                  <a:ext uri="{0D108BD9-81ED-4DB2-BD59-A6C34878D82A}">
                    <a16:rowId xmlns:a16="http://schemas.microsoft.com/office/drawing/2014/main" val="542668950"/>
                  </a:ext>
                </a:extLst>
              </a:tr>
              <a:tr h="30929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Not able to meet strategic objectives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b"/>
                </a:tc>
                <a:extLst>
                  <a:ext uri="{0D108BD9-81ED-4DB2-BD59-A6C34878D82A}">
                    <a16:rowId xmlns:a16="http://schemas.microsoft.com/office/drawing/2014/main" val="639869870"/>
                  </a:ext>
                </a:extLst>
              </a:tr>
              <a:tr h="13893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Sustainability over longer time period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 dirty="0">
                          <a:effectLst/>
                        </a:rPr>
                        <a:t>As open-source projects relies on community contributions,  if the contributors are not able to keep the commitment, it will lead to a product that is no longer sustainable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Inadequate service quality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b"/>
                </a:tc>
                <a:extLst>
                  <a:ext uri="{0D108BD9-81ED-4DB2-BD59-A6C34878D82A}">
                    <a16:rowId xmlns:a16="http://schemas.microsoft.com/office/drawing/2014/main" val="1411089749"/>
                  </a:ext>
                </a:extLst>
              </a:tr>
              <a:tr h="14059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Security breaches and incidents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b"/>
                </a:tc>
                <a:extLst>
                  <a:ext uri="{0D108BD9-81ED-4DB2-BD59-A6C34878D82A}">
                    <a16:rowId xmlns:a16="http://schemas.microsoft.com/office/drawing/2014/main" val="3922855337"/>
                  </a:ext>
                </a:extLst>
              </a:tr>
              <a:tr h="23056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Not able to meet organisations strategic objectives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b"/>
                </a:tc>
                <a:extLst>
                  <a:ext uri="{0D108BD9-81ED-4DB2-BD59-A6C34878D82A}">
                    <a16:rowId xmlns:a16="http://schemas.microsoft.com/office/drawing/2014/main" val="2702321470"/>
                  </a:ext>
                </a:extLst>
              </a:tr>
              <a:tr h="25095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Copyright infringement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Negligence from coder can potentially allow proprietary code in the product.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Financial loss and reputational damage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extLst>
                  <a:ext uri="{0D108BD9-81ED-4DB2-BD59-A6C34878D82A}">
                    <a16:rowId xmlns:a16="http://schemas.microsoft.com/office/drawing/2014/main" val="2749022837"/>
                  </a:ext>
                </a:extLst>
              </a:tr>
              <a:tr h="1405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Software security risks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Open-source vulnerabilities and exploits are made public to everyone once discovered. If there is a vulnerable open-source library used in the code, there is a risk of malicious attack.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Security breaches and incidents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b"/>
                </a:tc>
                <a:extLst>
                  <a:ext uri="{0D108BD9-81ED-4DB2-BD59-A6C34878D82A}">
                    <a16:rowId xmlns:a16="http://schemas.microsoft.com/office/drawing/2014/main" val="2046903725"/>
                  </a:ext>
                </a:extLst>
              </a:tr>
              <a:tr h="35779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Financial loss and reputational damage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b"/>
                </a:tc>
                <a:extLst>
                  <a:ext uri="{0D108BD9-81ED-4DB2-BD59-A6C34878D82A}">
                    <a16:rowId xmlns:a16="http://schemas.microsoft.com/office/drawing/2014/main" val="756313353"/>
                  </a:ext>
                </a:extLst>
              </a:tr>
              <a:tr h="13893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In-house developed solution built by a student and supported by Internal IT department</a:t>
                      </a:r>
                      <a:endParaRPr lang="en-GB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01457"/>
                  </a:ext>
                </a:extLst>
              </a:tr>
              <a:tr h="27500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Unrealistic estimated schedule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The solution developed by the student may have unrealistic deadline for completion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Not able to meet organisations strategic objectives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extLst>
                  <a:ext uri="{0D108BD9-81ED-4DB2-BD59-A6C34878D82A}">
                    <a16:rowId xmlns:a16="http://schemas.microsoft.com/office/drawing/2014/main" val="1619694880"/>
                  </a:ext>
                </a:extLst>
              </a:tr>
              <a:tr h="2108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Lack of adequate skill set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The solution may suffer quality issues and/or not meet the expectations due to a lack of required skill set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Not able to meet organisations strategic objectives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extLst>
                  <a:ext uri="{0D108BD9-81ED-4DB2-BD59-A6C34878D82A}">
                    <a16:rowId xmlns:a16="http://schemas.microsoft.com/office/drawing/2014/main" val="2607346204"/>
                  </a:ext>
                </a:extLst>
              </a:tr>
              <a:tr h="14059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Security breaches and incidents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b"/>
                </a:tc>
                <a:extLst>
                  <a:ext uri="{0D108BD9-81ED-4DB2-BD59-A6C34878D82A}">
                    <a16:rowId xmlns:a16="http://schemas.microsoft.com/office/drawing/2014/main" val="1073149545"/>
                  </a:ext>
                </a:extLst>
              </a:tr>
              <a:tr h="13893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Inadequate service quality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b"/>
                </a:tc>
                <a:extLst>
                  <a:ext uri="{0D108BD9-81ED-4DB2-BD59-A6C34878D82A}">
                    <a16:rowId xmlns:a16="http://schemas.microsoft.com/office/drawing/2014/main" val="4139640115"/>
                  </a:ext>
                </a:extLst>
              </a:tr>
              <a:tr h="25095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Incomplete solution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There is a risk of an incomplete solution if the student discontinues the course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Not able to meet organisations strategic objectives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extLst>
                  <a:ext uri="{0D108BD9-81ED-4DB2-BD59-A6C34878D82A}">
                    <a16:rowId xmlns:a16="http://schemas.microsoft.com/office/drawing/2014/main" val="1522198443"/>
                  </a:ext>
                </a:extLst>
              </a:tr>
              <a:tr h="24052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Lack of upper management involvement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Risk of upper management not being involved with the student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Not able to meet organisations strategic objectives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extLst>
                  <a:ext uri="{0D108BD9-81ED-4DB2-BD59-A6C34878D82A}">
                    <a16:rowId xmlns:a16="http://schemas.microsoft.com/office/drawing/2014/main" val="2622342128"/>
                  </a:ext>
                </a:extLst>
              </a:tr>
              <a:tr h="1405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900" u="none" strike="noStrike">
                          <a:effectLst/>
                        </a:rPr>
                        <a:t>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Insufficient testing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 dirty="0">
                          <a:effectLst/>
                        </a:rPr>
                        <a:t>There is a risk of the solution not being tested sufficiently either due to project timelines or inadequate skillset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Security breaches and incidents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b"/>
                </a:tc>
                <a:extLst>
                  <a:ext uri="{0D108BD9-81ED-4DB2-BD59-A6C34878D82A}">
                    <a16:rowId xmlns:a16="http://schemas.microsoft.com/office/drawing/2014/main" val="2457441457"/>
                  </a:ext>
                </a:extLst>
              </a:tr>
              <a:tr h="17222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Inadequate service quality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4" marR="2874" marT="2874" marB="0" anchor="b"/>
                </a:tc>
                <a:extLst>
                  <a:ext uri="{0D108BD9-81ED-4DB2-BD59-A6C34878D82A}">
                    <a16:rowId xmlns:a16="http://schemas.microsoft.com/office/drawing/2014/main" val="1140060775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F7B6E6-FD26-47E0-8AED-324B4A2D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7C24-CD83-4E4E-B3C0-D674042313D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24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2D68E89-4FC2-4FA4-9421-6C9891F5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7C24-CD83-4E4E-B3C0-D674042313DA}" type="slidenum">
              <a:rPr lang="en-GB" smtClean="0"/>
              <a:t>5</a:t>
            </a:fld>
            <a:endParaRPr lang="en-GB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F6D415B-B4F5-4AB1-B674-26439AAA3C5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5637" y="217488"/>
            <a:ext cx="6054725" cy="376237"/>
          </a:xfrm>
        </p:spPr>
        <p:txBody>
          <a:bodyPr>
            <a:normAutofit/>
          </a:bodyPr>
          <a:lstStyle/>
          <a:p>
            <a:pPr algn="ctr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Appendixes: GANTT Chart</a:t>
            </a:r>
          </a:p>
        </p:txBody>
      </p:sp>
    </p:spTree>
    <p:extLst>
      <p:ext uri="{BB962C8B-B14F-4D97-AF65-F5344CB8AC3E}">
        <p14:creationId xmlns:p14="http://schemas.microsoft.com/office/powerpoint/2010/main" val="424506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2B01D2-D0BE-4727-A2C7-C5EA287C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7C24-CD83-4E4E-B3C0-D674042313DA}" type="slidenum">
              <a:rPr lang="en-GB" smtClean="0"/>
              <a:t>6</a:t>
            </a:fld>
            <a:endParaRPr lang="en-GB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31C963-CB65-460B-87C4-3B388F568E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6775" y="206375"/>
            <a:ext cx="8172450" cy="418465"/>
          </a:xfrm>
        </p:spPr>
        <p:txBody>
          <a:bodyPr>
            <a:normAutofit/>
          </a:bodyPr>
          <a:lstStyle/>
          <a:p>
            <a:pPr algn="ctr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FCBFA9-0164-4065-8E06-F91C93D790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66775" y="663575"/>
            <a:ext cx="8172450" cy="5530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Aloini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, D.,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Dulmin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, R. &amp;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Mininno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, V. (2007). Risk management in ERP project introduction: Review of the literature. </a:t>
            </a:r>
            <a:r>
              <a:rPr lang="en-GB" sz="1050" i="1" dirty="0">
                <a:latin typeface="Arial" panose="020B0604020202020204" pitchFamily="34" charset="0"/>
                <a:cs typeface="Arial" panose="020B0604020202020204" pitchFamily="34" charset="0"/>
              </a:rPr>
              <a:t>Information &amp; Management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, 44,  547-567.</a:t>
            </a:r>
          </a:p>
          <a:p>
            <a:pPr marL="0" indent="0">
              <a:buNone/>
            </a:pP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Asgary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, A.,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Ozdemir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, A. I. &amp;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Özyürek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, H. (2020). Small and Medium Enterprises and Global Risks: Evidence from Manufacturing SMEs in Turkey. </a:t>
            </a:r>
            <a:r>
              <a:rPr lang="en-GB" sz="1050" i="1" dirty="0">
                <a:latin typeface="Arial" panose="020B0604020202020204" pitchFamily="34" charset="0"/>
                <a:cs typeface="Arial" panose="020B0604020202020204" pitchFamily="34" charset="0"/>
              </a:rPr>
              <a:t>International Journal of Disaster Risk Science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, 11, (1):  59-73.</a:t>
            </a:r>
          </a:p>
          <a:p>
            <a:pPr marL="0" indent="0">
              <a:buNone/>
            </a:pP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Costello, L. (2022). Benefits of ERP. Available: https://terillium.com/benefits-of-erp/ [Accessed 23 March 2022].</a:t>
            </a:r>
          </a:p>
          <a:p>
            <a:pPr marL="0" indent="0">
              <a:buNone/>
            </a:pP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Decesare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, J. (2020). Top 4 Types of Risk Impacting Manufacturing Companies. Available: https://www.ispartnersllc.com/blog/common-risk-facing-manufacturing-companies/ [Accessed 25 March 2022].</a:t>
            </a:r>
          </a:p>
          <a:p>
            <a:pPr marL="0" indent="0">
              <a:buNone/>
            </a:pP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Dey, P., Clegg, B. &amp;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Cheffi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, W. (2011). Risk management in enterprise resource planning implementation: A new risk assessment framework. </a:t>
            </a:r>
            <a:r>
              <a:rPr lang="en-GB" sz="1050" i="1" dirty="0">
                <a:latin typeface="Arial" panose="020B0604020202020204" pitchFamily="34" charset="0"/>
                <a:cs typeface="Arial" panose="020B0604020202020204" pitchFamily="34" charset="0"/>
              </a:rPr>
              <a:t>Production Planning &amp; Control - PRODUCTION PLANNING CONTROL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, 24,  1-14.</a:t>
            </a:r>
          </a:p>
          <a:p>
            <a:pPr marL="0" indent="0">
              <a:buNone/>
            </a:pP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Puzhevich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, V. (2019). How to Implement an ERP System Effectively. Available: https://scand.com/company/blog/implementing-erp-system-advantages-and-disadvantages/ [Accessed 23 March 2022].</a:t>
            </a:r>
          </a:p>
          <a:p>
            <a:pPr marL="0" indent="0">
              <a:buNone/>
            </a:pP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Spears, J. L. &amp;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Barki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, H. (2010). User Participation in Information Systems Security Risk Management. </a:t>
            </a:r>
            <a:r>
              <a:rPr lang="en-GB" sz="1050" i="1" dirty="0">
                <a:latin typeface="Arial" panose="020B0604020202020204" pitchFamily="34" charset="0"/>
                <a:cs typeface="Arial" panose="020B0604020202020204" pitchFamily="34" charset="0"/>
              </a:rPr>
              <a:t>MIS Quarterly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, 34, (3):  503-522.</a:t>
            </a:r>
          </a:p>
          <a:p>
            <a:pPr marL="0" indent="0">
              <a:buNone/>
            </a:pPr>
            <a:endParaRPr lang="en-GB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Software Engineering Authority. (2017). Understanding the Risks of Commercial off-the-shelf software (COTS). [online] Available at: https://ao.ms/understanding-the-risks-of-commercial-off-the-shelf-software-cots/ [Accessed 22 Mar. 2022].</a:t>
            </a:r>
          </a:p>
          <a:p>
            <a:pPr marL="0" indent="0">
              <a:buNone/>
            </a:pP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snyk.io. (2021). 5 Risks of Open Source Software |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Snyk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. [online] Available at: https://snyk.io/learn/risks-of-open-source-software/ [Accessed 22 Mar. 2022].</a:t>
            </a:r>
          </a:p>
          <a:p>
            <a:pPr marL="0" indent="0">
              <a:buNone/>
            </a:pP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WhiteSource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. (n.d.). Top 3 Open Source Risks and How to Beat Them. [online] Available at: https://www.whitesourcesoftware.com/resources/blog/top-3-open-source-risks-and-how-to-beat-them/ [Accessed 23 Mar. 2022].</a:t>
            </a:r>
          </a:p>
          <a:p>
            <a:pPr marL="0" indent="0">
              <a:buNone/>
            </a:pP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ResearchGate. (n.d.). Table 5 . Top ten risks factors in inhouse &amp; outsourced software projects. [online] Available at: https://www.researchgate.net/figure/Top-ten-risks-factors-in-inhouse-outsourced-software-projects_tbl2_319643465 [Accessed 24 Mar. 2022].</a:t>
            </a:r>
          </a:p>
          <a:p>
            <a:pPr marL="0" indent="0">
              <a:buNone/>
            </a:pP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Information Systems Audit And Control Association (2013). CRISC review manual 2014. Rolling Meadows, Ill.: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Isaca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350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2B01D2-D0BE-4727-A2C7-C5EA287C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7C24-CD83-4E4E-B3C0-D674042313DA}" type="slidenum">
              <a:rPr lang="en-GB" smtClean="0"/>
              <a:t>7</a:t>
            </a:fld>
            <a:endParaRPr lang="en-GB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31C963-CB65-460B-87C4-3B388F568E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6775" y="206375"/>
            <a:ext cx="8172450" cy="418465"/>
          </a:xfrm>
        </p:spPr>
        <p:txBody>
          <a:bodyPr>
            <a:normAutofit/>
          </a:bodyPr>
          <a:lstStyle/>
          <a:p>
            <a:pPr algn="ctr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FCBFA9-0164-4065-8E06-F91C93D790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66775" y="601980"/>
            <a:ext cx="8172450" cy="5530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CHX Products (N.D.) Where we store your data. </a:t>
            </a:r>
            <a:r>
              <a:rPr lang="en-GB" sz="1000" i="1" dirty="0">
                <a:latin typeface="Arial" panose="020B0604020202020204" pitchFamily="34" charset="0"/>
                <a:cs typeface="Arial" panose="020B0604020202020204" pitchFamily="34" charset="0"/>
              </a:rPr>
              <a:t>Privacy policy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. Available from: https://www.chxproducts.co.uk/privacy-policy/ [Accessed 25 March 2022].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FFP (2020) Factory investments. </a:t>
            </a:r>
            <a:r>
              <a:rPr lang="en-GB" sz="1000" i="1" dirty="0">
                <a:latin typeface="Arial" panose="020B0604020202020204" pitchFamily="34" charset="0"/>
                <a:cs typeface="Arial" panose="020B0604020202020204" pitchFamily="34" charset="0"/>
              </a:rPr>
              <a:t>News from FFP - Spring 2020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. Available from: https://www.ffppkg.co.uk/wp-content/uploads/FFP-Newsletter-Spring-2020.pdf [Accessed 25 March 2022].</a:t>
            </a:r>
          </a:p>
          <a:p>
            <a:pPr marL="0" indent="0">
              <a:buNone/>
            </a:pP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ImmuniWeb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. (2022) Summary. </a:t>
            </a:r>
            <a:r>
              <a:rPr lang="en-GB" sz="1000" i="1" dirty="0">
                <a:latin typeface="Arial" panose="020B0604020202020204" pitchFamily="34" charset="0"/>
                <a:cs typeface="Arial" panose="020B0604020202020204" pitchFamily="34" charset="0"/>
              </a:rPr>
              <a:t>Website Security Test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. Available from: https://www.immuniweb.com/websec/www.chxproducts.co.uk/XP5AdDxf/ [Accessed 25 March 2022].</a:t>
            </a:r>
          </a:p>
          <a:p>
            <a:pPr marL="0" indent="0">
              <a:buNone/>
            </a:pP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ImmuniWeb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. (2022) Summary. </a:t>
            </a:r>
            <a:r>
              <a:rPr lang="en-GB" sz="1000" i="1" dirty="0">
                <a:latin typeface="Arial" panose="020B0604020202020204" pitchFamily="34" charset="0"/>
                <a:cs typeface="Arial" panose="020B0604020202020204" pitchFamily="34" charset="0"/>
              </a:rPr>
              <a:t>Website Security Test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. Available from: https://www.immuniweb.com/websec/www.ecopackagingsolutions.co.uk/ah6PUYAa/ [Accessed 25 March 2022].</a:t>
            </a:r>
          </a:p>
          <a:p>
            <a:pPr marL="0" indent="0">
              <a:buNone/>
            </a:pP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ImmuniWeb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. (2022) Summary. </a:t>
            </a:r>
            <a:r>
              <a:rPr lang="en-GB" sz="1000" i="1" dirty="0">
                <a:latin typeface="Arial" panose="020B0604020202020204" pitchFamily="34" charset="0"/>
                <a:cs typeface="Arial" panose="020B0604020202020204" pitchFamily="34" charset="0"/>
              </a:rPr>
              <a:t>Website Security Test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. Available from: https://www.immuniweb.com/websec/pwcon.co.uk/FuR765gV/ [Accessed 25 March 2022].</a:t>
            </a:r>
          </a:p>
          <a:p>
            <a:pPr marL="0" indent="0">
              <a:buNone/>
            </a:pP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ImmuniWeb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. (2022) Summary. </a:t>
            </a:r>
            <a:r>
              <a:rPr lang="en-GB" sz="1000" i="1" dirty="0">
                <a:latin typeface="Arial" panose="020B0604020202020204" pitchFamily="34" charset="0"/>
                <a:cs typeface="Arial" panose="020B0604020202020204" pitchFamily="34" charset="0"/>
              </a:rPr>
              <a:t>Website Security Test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. Available from: https://www.immuniweb.com/websec/www.ffppkg.co.uk/DZUrz0P3/ [Accessed 25 March 2022].</a:t>
            </a:r>
          </a:p>
          <a:p>
            <a:pPr marL="0" indent="0">
              <a:buNone/>
            </a:pPr>
            <a:r>
              <a:rPr lang="en-GB" sz="1000" dirty="0" err="1">
                <a:latin typeface="Arial" panose="020B0604020202020204" pitchFamily="34" charset="0"/>
                <a:cs typeface="Arial" panose="020B0604020202020204" pitchFamily="34" charset="0"/>
              </a:rPr>
              <a:t>ImmuniWeb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. (2022) Summary. </a:t>
            </a:r>
            <a:r>
              <a:rPr lang="en-GB" sz="1000" i="1" dirty="0">
                <a:latin typeface="Arial" panose="020B0604020202020204" pitchFamily="34" charset="0"/>
                <a:cs typeface="Arial" panose="020B0604020202020204" pitchFamily="34" charset="0"/>
              </a:rPr>
              <a:t>Website Security Test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. Available from: https://www.immuniweb.com/websec/www.tcl-packaging.com/xhrVQbcH/ [Accessed 25 March 2022].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Trading Economics. (2022) Forecast. </a:t>
            </a:r>
            <a:r>
              <a:rPr lang="en-GB" sz="1000" i="1" dirty="0">
                <a:latin typeface="Arial" panose="020B0604020202020204" pitchFamily="34" charset="0"/>
                <a:cs typeface="Arial" panose="020B0604020202020204" pitchFamily="34" charset="0"/>
              </a:rPr>
              <a:t>United Kingdom Manufacturing Production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. Available from: https://tradingeconomics.com/united-kingdom/manufacturing-production#forecast [Accessed 25 March 2022].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ZoomInfo. (N.D) Who is CHX Products. </a:t>
            </a:r>
            <a:r>
              <a:rPr lang="en-GB" sz="1000" i="1" dirty="0">
                <a:latin typeface="Arial" panose="020B0604020202020204" pitchFamily="34" charset="0"/>
                <a:cs typeface="Arial" panose="020B0604020202020204" pitchFamily="34" charset="0"/>
              </a:rPr>
              <a:t>CHX Products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. Available from: https://www.zoominfo.com/c/chx-products-ltd/368790596 [Accessed 25 March 2022].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ZoomInfo. (N.D) Who is P. Wilkinson Containers. </a:t>
            </a:r>
            <a:r>
              <a:rPr lang="en-GB" sz="1000" i="1" dirty="0">
                <a:latin typeface="Arial" panose="020B0604020202020204" pitchFamily="34" charset="0"/>
                <a:cs typeface="Arial" panose="020B0604020202020204" pitchFamily="34" charset="0"/>
              </a:rPr>
              <a:t>P. Wilkinson Containers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. Available from: https://www.zoominfo.com/c/p-wilkinson-containers-ltd/347689607 [Accessed 25 March 2022].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ZoomInfo. (N.D) Who is FFP Packaging. </a:t>
            </a:r>
            <a:r>
              <a:rPr lang="en-GB" sz="1000" i="1" dirty="0">
                <a:latin typeface="Arial" panose="020B0604020202020204" pitchFamily="34" charset="0"/>
                <a:cs typeface="Arial" panose="020B0604020202020204" pitchFamily="34" charset="0"/>
              </a:rPr>
              <a:t>FFP Packaging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. Available from: https://www.zoominfo.com/c/ffp-packaging-ltd-company/25921955 [Accessed 25 March 2022].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ZoomInfo. (N.D) Who is Eco-Packaging. </a:t>
            </a:r>
            <a:r>
              <a:rPr lang="en-GB" sz="1000" i="1" dirty="0">
                <a:latin typeface="Arial" panose="020B0604020202020204" pitchFamily="34" charset="0"/>
                <a:cs typeface="Arial" panose="020B0604020202020204" pitchFamily="34" charset="0"/>
              </a:rPr>
              <a:t>Eco-Packaging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. Available from: https://www.zoominfo.com/c/eco--packaging-inc/348126347 [Accessed 25 March 2022].</a:t>
            </a:r>
          </a:p>
          <a:p>
            <a:pPr marL="0" indent="0">
              <a:buNone/>
            </a:pP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ZoomInfo. (N.D) Who is TCL Packaging. </a:t>
            </a:r>
            <a:r>
              <a:rPr lang="en-GB" sz="1000" i="1" dirty="0">
                <a:latin typeface="Arial" panose="020B0604020202020204" pitchFamily="34" charset="0"/>
                <a:cs typeface="Arial" panose="020B0604020202020204" pitchFamily="34" charset="0"/>
              </a:rPr>
              <a:t>TCL Packaging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. Available from: https://www.zoominfo.com/c/tcl-packaging-ltd/170459373 [Accessed 25 March 2022].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26055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綠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</TotalTime>
  <Words>1728</Words>
  <Application>Microsoft Office PowerPoint</Application>
  <PresentationFormat>A4 紙張 (210x297 公釐)</PresentationFormat>
  <Paragraphs>139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回顧</vt:lpstr>
      <vt:lpstr>PowerPoint 簡報</vt:lpstr>
      <vt:lpstr>PowerPoint 簡報</vt:lpstr>
      <vt:lpstr>PowerPoint 簡報</vt:lpstr>
      <vt:lpstr>Technical, Business risks and Assumptions</vt:lpstr>
      <vt:lpstr>PowerPoint 簡報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Yeke Chan</dc:creator>
  <cp:lastModifiedBy>Yeke Chan</cp:lastModifiedBy>
  <cp:revision>16</cp:revision>
  <cp:lastPrinted>2022-03-24T19:52:24Z</cp:lastPrinted>
  <dcterms:created xsi:type="dcterms:W3CDTF">2022-03-24T19:10:01Z</dcterms:created>
  <dcterms:modified xsi:type="dcterms:W3CDTF">2022-03-26T20:47:40Z</dcterms:modified>
</cp:coreProperties>
</file>