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4" r:id="rId11"/>
    <p:sldId id="272" r:id="rId12"/>
    <p:sldId id="273" r:id="rId13"/>
    <p:sldId id="267" r:id="rId14"/>
    <p:sldId id="268" r:id="rId15"/>
    <p:sldId id="269" r:id="rId16"/>
    <p:sldId id="270" r:id="rId17"/>
    <p:sldId id="271" r:id="rId18"/>
  </p:sldIdLst>
  <p:sldSz cx="16256000" cy="9144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34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 varScale="1">
        <p:scale>
          <a:sx n="72" d="100"/>
          <a:sy n="72" d="100"/>
        </p:scale>
        <p:origin x="-1110" y="-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20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fld id="{54E5CF8D-BF17-4CE6-982E-870A902CE0EB}" type="datetimeFigureOut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fld id="{AB1F531D-40F2-4D05-B55E-003138FCA14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2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fld id="{A9FC9596-F65F-4901-8266-1058F4EDF3FF}" type="datetimeFigureOut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fld id="{3FA8195E-A876-4503-92A5-C8603B02EF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BF795DDE-F5DC-4980-87B4-8F1868E5294E}" type="slidenum">
              <a:rPr lang="fr-FR" sz="1300"/>
              <a:pPr eaLnBrk="1" hangingPunct="1"/>
              <a:t>2</a:t>
            </a:fld>
            <a:endParaRPr lang="fr-FR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BCECD804-E948-4B7B-ADAE-6AB1CD7A87FB}" type="slidenum">
              <a:rPr lang="fr-FR" sz="1300"/>
              <a:pPr eaLnBrk="1" hangingPunct="1"/>
              <a:t>11</a:t>
            </a:fld>
            <a:endParaRPr lang="fr-FR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EE353C02-65FB-436F-B11C-FB841E6A66C5}" type="slidenum">
              <a:rPr lang="fr-FR" sz="1300"/>
              <a:pPr eaLnBrk="1" hangingPunct="1"/>
              <a:t>12</a:t>
            </a:fld>
            <a:endParaRPr lang="fr-FR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760D035A-C1D9-4480-99AE-43D7DC6BDE3D}" type="slidenum">
              <a:rPr lang="fr-FR" sz="1300"/>
              <a:pPr eaLnBrk="1" hangingPunct="1"/>
              <a:t>13</a:t>
            </a:fld>
            <a:endParaRPr lang="fr-FR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EC1D2EA9-4F53-4A78-850D-FE973FD8BB4F}" type="slidenum">
              <a:rPr lang="fr-FR" sz="1300"/>
              <a:pPr eaLnBrk="1" hangingPunct="1"/>
              <a:t>14</a:t>
            </a:fld>
            <a:endParaRPr lang="fr-FR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91A44B20-2780-43BE-9227-26D5F93942AC}" type="slidenum">
              <a:rPr lang="fr-FR" sz="1300"/>
              <a:pPr eaLnBrk="1" hangingPunct="1"/>
              <a:t>15</a:t>
            </a:fld>
            <a:endParaRPr lang="fr-FR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B91097D4-705E-49DE-8AFE-0AF3C1538705}" type="slidenum">
              <a:rPr lang="fr-FR" sz="1300"/>
              <a:pPr eaLnBrk="1" hangingPunct="1"/>
              <a:t>16</a:t>
            </a:fld>
            <a:endParaRPr lang="fr-FR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5EADA77C-B6A6-4112-871A-C4A27666F330}" type="slidenum">
              <a:rPr lang="fr-FR" sz="1300"/>
              <a:pPr eaLnBrk="1" hangingPunct="1"/>
              <a:t>3</a:t>
            </a:fld>
            <a:endParaRPr lang="fr-FR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B7A33098-95F5-4DC2-9D36-8C6A766ADC52}" type="slidenum">
              <a:rPr lang="fr-FR" sz="1300"/>
              <a:pPr eaLnBrk="1" hangingPunct="1"/>
              <a:t>4</a:t>
            </a:fld>
            <a:endParaRPr lang="fr-FR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D0B7EEC6-0106-4B60-B7E1-AC9808482FDF}" type="slidenum">
              <a:rPr lang="fr-FR" sz="1300"/>
              <a:pPr eaLnBrk="1" hangingPunct="1"/>
              <a:t>5</a:t>
            </a:fld>
            <a:endParaRPr lang="fr-FR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68333FE1-4EA3-4B0A-BBB1-EB60B7B14CA8}" type="slidenum">
              <a:rPr lang="fr-FR" sz="1300"/>
              <a:pPr eaLnBrk="1" hangingPunct="1"/>
              <a:t>6</a:t>
            </a:fld>
            <a:endParaRPr lang="fr-FR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4D83DB49-B836-44BD-B9FF-76256180BB6B}" type="slidenum">
              <a:rPr lang="fr-FR" sz="1300"/>
              <a:pPr eaLnBrk="1" hangingPunct="1"/>
              <a:t>7</a:t>
            </a:fld>
            <a:endParaRPr lang="fr-FR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029A9B85-9E97-4D23-A525-889E97D7069F}" type="slidenum">
              <a:rPr lang="fr-FR" sz="1300"/>
              <a:pPr eaLnBrk="1" hangingPunct="1"/>
              <a:t>8</a:t>
            </a:fld>
            <a:endParaRPr lang="fr-FR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BCECD804-E948-4B7B-ADAE-6AB1CD7A87FB}" type="slidenum">
              <a:rPr lang="fr-FR" sz="1300"/>
              <a:pPr eaLnBrk="1" hangingPunct="1"/>
              <a:t>9</a:t>
            </a:fld>
            <a:endParaRPr lang="fr-FR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804763" indent="-309524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238098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733337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228576" indent="-247620" eaLnBrk="0" hangingPunct="0"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fld id="{029A9B85-9E97-4D23-A525-889E97D7069F}" type="slidenum">
              <a:rPr lang="fr-FR" sz="1300"/>
              <a:pPr eaLnBrk="1" hangingPunct="1"/>
              <a:t>10</a:t>
            </a:fld>
            <a:endParaRPr lang="fr-F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53C-A9C7-4500-B914-8125487FB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3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960C3-036A-4586-824D-AED836364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53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55AE0-E048-41CE-8B3E-CA4B05463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2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4D0-CBB7-46B2-94CC-A0B0A26D4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23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0E074-2CD9-4036-A0A5-15594A51E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681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D3E3B-FFF8-4597-A083-4BBEBAFB2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285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68961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603500"/>
            <a:ext cx="68961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7717C-6D29-466B-BB8B-2161C1094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45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D92B3-F8F6-42C3-8429-C282B6570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90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E65D3-4BDF-427C-BD74-05942B1D8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209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0460-93BA-4119-B507-4E4F3545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3589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42F4-FF72-43EA-941D-18494B925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22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87D4A-2569-439B-B7B6-8A7E49430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0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98C76-A105-4684-A3F2-5BC43195D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571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BDA55-E272-44F4-92DA-B4DDD19EC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551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14150" y="241300"/>
            <a:ext cx="3486150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306050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278C-0F36-4339-9508-84D053FD4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29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11013-DC26-45F8-9140-D5B38353A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9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70616-12DE-4D1C-8838-99E7B9466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7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2837-BEA8-49BE-9D81-5CD4448C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2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757C8-D487-4F88-A651-24B464EFC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303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09CA-7B90-4434-92C0-A766B6EC1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16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10AC-7AE3-49FB-9B28-BF40AE235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83910-8E86-4EBC-9A8D-7BB0CB8CA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36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Gill Sans" charset="0"/>
                <a:cs typeface="Gill Sans" charset="0"/>
                <a:sym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B1D30AF4-6085-488A-9DBB-7DBE8E820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446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139446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959138" y="88519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Gill Sans" charset="0"/>
                <a:cs typeface="Gill Sans" charset="0"/>
                <a:sym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901AAF89-3095-4737-8F93-87DA202F3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43000" y="8520113"/>
            <a:ext cx="5146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9906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2827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5875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18796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336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94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51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084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833193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arleys.com/play/517dbe01e4b0736a5fa66a4f/chapter0/abo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9A76F2-59BE-4BBA-A72F-D01654EFAE2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concepts de la programmation fonctionnelle illustrés avec Java 8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by Yannick Chartois</a:t>
            </a:r>
          </a:p>
          <a:p>
            <a:pPr marL="0" indent="0" eaLnBrk="1" hangingPunct="1"/>
            <a:r>
              <a:rPr lang="en-US" smtClean="0"/>
              <a:t>@ychartois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A109D9-6C08-4881-907C-3C63B89CB07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Reduction</a:t>
            </a:r>
            <a:r>
              <a:rPr lang="fr-FR" dirty="0" smtClean="0"/>
              <a:t> / </a:t>
            </a:r>
            <a:r>
              <a:rPr lang="fr-FR" dirty="0" err="1" smtClean="0"/>
              <a:t>Aggregation</a:t>
            </a:r>
            <a:endParaRPr lang="fr-F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1509" name="Rounded Rectangle 2"/>
          <p:cNvSpPr>
            <a:spLocks noChangeArrowheads="1"/>
          </p:cNvSpPr>
          <p:nvPr/>
        </p:nvSpPr>
        <p:spPr bwMode="auto">
          <a:xfrm>
            <a:off x="1327150" y="2916238"/>
            <a:ext cx="2697163" cy="71913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3600" b="1">
                <a:solidFill>
                  <a:schemeClr val="bg1"/>
                </a:solidFill>
              </a:rPr>
              <a:t>Définition</a:t>
            </a:r>
            <a:endParaRPr lang="en-US" sz="36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 bwMode="auto">
          <a:xfrm>
            <a:off x="1327150" y="4067175"/>
            <a:ext cx="13354050" cy="20169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i="1" dirty="0" err="1" smtClean="0">
                <a:solidFill>
                  <a:srgbClr val="000000"/>
                </a:solidFill>
                <a:sym typeface="Gill Sans" charset="0"/>
              </a:rPr>
              <a:t>Higher</a:t>
            </a:r>
            <a:r>
              <a:rPr lang="fr-FR" i="1" dirty="0" smtClean="0">
                <a:solidFill>
                  <a:srgbClr val="000000"/>
                </a:solidFill>
                <a:sym typeface="Gill Sans" charset="0"/>
              </a:rPr>
              <a:t> </a:t>
            </a:r>
            <a:r>
              <a:rPr lang="fr-FR" i="1" dirty="0" err="1" smtClean="0">
                <a:solidFill>
                  <a:srgbClr val="000000"/>
                </a:solidFill>
                <a:sym typeface="Gill Sans" charset="0"/>
              </a:rPr>
              <a:t>order</a:t>
            </a:r>
            <a:r>
              <a:rPr lang="fr-FR" i="1" dirty="0" smtClean="0">
                <a:solidFill>
                  <a:srgbClr val="000000"/>
                </a:solidFill>
                <a:sym typeface="Gill Sans" charset="0"/>
              </a:rPr>
              <a:t> </a:t>
            </a:r>
            <a:r>
              <a:rPr lang="fr-FR" i="1" dirty="0" err="1" smtClean="0">
                <a:solidFill>
                  <a:srgbClr val="000000"/>
                </a:solidFill>
                <a:sym typeface="Gill Sans" charset="0"/>
              </a:rPr>
              <a:t>function</a:t>
            </a:r>
            <a:r>
              <a:rPr lang="fr-FR" i="1" dirty="0" smtClean="0">
                <a:solidFill>
                  <a:srgbClr val="000000"/>
                </a:solidFill>
                <a:sym typeface="Gill Sans" charset="0"/>
              </a:rPr>
              <a:t> dont le but est de produire une valeur qui est le résultat de l’application d’un opérateur sur tous les éléments d’une structure de donnée</a:t>
            </a:r>
            <a:endParaRPr lang="fr-FR" i="1" dirty="0">
              <a:solidFill>
                <a:srgbClr val="000000"/>
              </a:solidFill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7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ounded Rectangle 8"/>
          <p:cNvSpPr>
            <a:spLocks noChangeArrowheads="1"/>
          </p:cNvSpPr>
          <p:nvPr/>
        </p:nvSpPr>
        <p:spPr bwMode="auto">
          <a:xfrm>
            <a:off x="0" y="4754563"/>
            <a:ext cx="16256000" cy="1222375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2531" name="Rounded Rectangle 7"/>
          <p:cNvSpPr>
            <a:spLocks noChangeArrowheads="1"/>
          </p:cNvSpPr>
          <p:nvPr/>
        </p:nvSpPr>
        <p:spPr bwMode="auto">
          <a:xfrm>
            <a:off x="0" y="1463675"/>
            <a:ext cx="16256000" cy="2171700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C1EA2B-BE17-47F6-A726-1E65AAFEC3C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2534" name="Rounded Rectangle 2"/>
          <p:cNvSpPr>
            <a:spLocks noChangeArrowheads="1"/>
          </p:cNvSpPr>
          <p:nvPr/>
        </p:nvSpPr>
        <p:spPr bwMode="auto">
          <a:xfrm>
            <a:off x="1327150" y="755650"/>
            <a:ext cx="1471613" cy="503238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Code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2535" name="Rounded Rectangle 6"/>
          <p:cNvSpPr>
            <a:spLocks noChangeArrowheads="1"/>
          </p:cNvSpPr>
          <p:nvPr/>
        </p:nvSpPr>
        <p:spPr bwMode="auto">
          <a:xfrm>
            <a:off x="1327150" y="4067175"/>
            <a:ext cx="1471613" cy="50482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Résultat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1327150" y="1530350"/>
            <a:ext cx="133540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BinaryOperator</a:t>
            </a:r>
            <a:r>
              <a:rPr lang="fr-FR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List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values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toReturn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fr-FR" sz="20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current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values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toReturn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toReturn.isEmpty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() ?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urrent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op.apply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toReturn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toReturn</a:t>
            </a:r>
            <a:r>
              <a:rPr lang="fr-FR" sz="20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327150" y="4824413"/>
            <a:ext cx="13354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confs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Arrays</a:t>
            </a:r>
            <a:r>
              <a:rPr lang="fr-FR" sz="2000" dirty="0" err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asList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jug</a:t>
            </a:r>
            <a:r>
              <a:rPr lang="fr-FR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devoxx</a:t>
            </a:r>
            <a:r>
              <a:rPr lang="fr-FR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javaone</a:t>
            </a:r>
            <a:r>
              <a:rPr lang="fr-FR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(s1, s2)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s1 + </a:t>
            </a:r>
            <a:r>
              <a:rPr lang="fr-FR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fr-FR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fr-FR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+ S2</a:t>
            </a:r>
            <a:r>
              <a:rPr lang="fr-FR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confs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 dirty="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000" b="1" dirty="0" err="1" smtClean="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jug</a:t>
            </a:r>
            <a:r>
              <a:rPr lang="fr-FR" sz="2000" b="1" dirty="0" smtClean="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000" b="1" dirty="0" err="1" smtClean="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devoxx</a:t>
            </a:r>
            <a:r>
              <a:rPr lang="fr-FR" sz="2000" b="1" dirty="0" smtClean="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000" b="1" dirty="0" err="1" smtClean="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javaone</a:t>
            </a:r>
            <a:endParaRPr lang="fr-FR" sz="20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2880528" y="611560"/>
            <a:ext cx="3168352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b="1" dirty="0" err="1" smtClean="0">
                <a:solidFill>
                  <a:schemeClr val="bg1"/>
                </a:solidFill>
                <a:sym typeface="Gill Sans" charset="0"/>
              </a:rPr>
              <a:t>Reduce</a:t>
            </a:r>
            <a:r>
              <a:rPr lang="fr-FR" b="1" dirty="0" smtClean="0">
                <a:solidFill>
                  <a:schemeClr val="bg1"/>
                </a:solidFill>
                <a:sym typeface="Gill Sans" charset="0"/>
              </a:rPr>
              <a:t> / </a:t>
            </a:r>
            <a:r>
              <a:rPr lang="fr-FR" b="1" dirty="0" err="1" smtClean="0">
                <a:solidFill>
                  <a:schemeClr val="bg1"/>
                </a:solidFill>
                <a:sym typeface="Gill Sans" charset="0"/>
              </a:rPr>
              <a:t>fold</a:t>
            </a:r>
            <a:endParaRPr lang="fr-FR" b="1" dirty="0">
              <a:solidFill>
                <a:schemeClr val="bg1"/>
              </a:solidFill>
              <a:sym typeface="Gill Sans" charset="0"/>
            </a:endParaRPr>
          </a:p>
        </p:txBody>
      </p:sp>
      <p:sp>
        <p:nvSpPr>
          <p:cNvPr id="22541" name="Rounded Rectangle 10"/>
          <p:cNvSpPr>
            <a:spLocks noChangeArrowheads="1"/>
          </p:cNvSpPr>
          <p:nvPr/>
        </p:nvSpPr>
        <p:spPr bwMode="auto">
          <a:xfrm>
            <a:off x="0" y="7129463"/>
            <a:ext cx="16256000" cy="611187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2542" name="Rounded Rectangle 11"/>
          <p:cNvSpPr>
            <a:spLocks noChangeArrowheads="1"/>
          </p:cNvSpPr>
          <p:nvPr/>
        </p:nvSpPr>
        <p:spPr bwMode="auto">
          <a:xfrm>
            <a:off x="1327150" y="6443663"/>
            <a:ext cx="1471613" cy="503237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Java 8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2543" name="Rectangle 12"/>
          <p:cNvSpPr>
            <a:spLocks noChangeArrowheads="1"/>
          </p:cNvSpPr>
          <p:nvPr/>
        </p:nvSpPr>
        <p:spPr bwMode="auto">
          <a:xfrm>
            <a:off x="1327150" y="7200900"/>
            <a:ext cx="1335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confs</a:t>
            </a:r>
            <a:r>
              <a:rPr lang="en-US" sz="2000" dirty="0" err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(s1, s2) </a:t>
            </a:r>
            <a:r>
              <a:rPr lang="fr-FR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s1 + </a:t>
            </a:r>
            <a:r>
              <a:rPr lang="fr-FR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", "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.get</a:t>
            </a:r>
            <a:r>
              <a:rPr lang="en-US" sz="2000" dirty="0" smtClean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sz="2000" b="1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28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1701D-2CFA-435A-8E16-A4FF5CCA369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Combinator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3557" name="Rounded Rectangle 2"/>
          <p:cNvSpPr>
            <a:spLocks noChangeArrowheads="1"/>
          </p:cNvSpPr>
          <p:nvPr/>
        </p:nvSpPr>
        <p:spPr bwMode="auto">
          <a:xfrm>
            <a:off x="1327150" y="2916238"/>
            <a:ext cx="2697163" cy="71913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3600" b="1">
                <a:solidFill>
                  <a:schemeClr val="bg1"/>
                </a:solidFill>
              </a:rPr>
              <a:t>Définition</a:t>
            </a:r>
            <a:endParaRPr lang="en-US" sz="36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 bwMode="auto">
          <a:xfrm>
            <a:off x="1327150" y="4067175"/>
            <a:ext cx="13354050" cy="1368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i="1" dirty="0">
                <a:sym typeface="Gill Sans" charset="0"/>
              </a:rPr>
              <a:t>“C'est une fonction qui définie une nouvelle fonction à partir de ses arguments ou d'autre </a:t>
            </a:r>
            <a:r>
              <a:rPr lang="fr-FR" i="1" dirty="0" err="1">
                <a:sym typeface="Gill Sans" charset="0"/>
              </a:rPr>
              <a:t>combinators</a:t>
            </a:r>
            <a:r>
              <a:rPr lang="fr-FR" i="1" dirty="0">
                <a:sym typeface="Gill Sans" charset="0"/>
              </a:rPr>
              <a:t>” </a:t>
            </a:r>
            <a:endParaRPr lang="fr-FR" i="1" dirty="0">
              <a:solidFill>
                <a:srgbClr val="000000"/>
              </a:solidFill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ounded Rectangle 8"/>
          <p:cNvSpPr>
            <a:spLocks noChangeArrowheads="1"/>
          </p:cNvSpPr>
          <p:nvPr/>
        </p:nvSpPr>
        <p:spPr bwMode="auto">
          <a:xfrm>
            <a:off x="0" y="4286250"/>
            <a:ext cx="16256000" cy="1222375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4579" name="Rounded Rectangle 7"/>
          <p:cNvSpPr>
            <a:spLocks noChangeArrowheads="1"/>
          </p:cNvSpPr>
          <p:nvPr/>
        </p:nvSpPr>
        <p:spPr bwMode="auto">
          <a:xfrm>
            <a:off x="0" y="1895475"/>
            <a:ext cx="16256000" cy="1236663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BA0BB-B29E-425E-B044-379C0249696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4582" name="Rounded Rectangle 2"/>
          <p:cNvSpPr>
            <a:spLocks noChangeArrowheads="1"/>
          </p:cNvSpPr>
          <p:nvPr/>
        </p:nvSpPr>
        <p:spPr bwMode="auto">
          <a:xfrm>
            <a:off x="1327150" y="1187450"/>
            <a:ext cx="1760538" cy="503238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Problème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4583" name="Rounded Rectangle 6"/>
          <p:cNvSpPr>
            <a:spLocks noChangeArrowheads="1"/>
          </p:cNvSpPr>
          <p:nvPr/>
        </p:nvSpPr>
        <p:spPr bwMode="auto">
          <a:xfrm>
            <a:off x="1327150" y="3598863"/>
            <a:ext cx="1471613" cy="50482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Solution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1327150" y="1962150"/>
            <a:ext cx="13354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confs2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Arrays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asList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jug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devoxx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javaone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0F4D7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confs2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Exception in thread "main" java.lang.NullPointerException</a:t>
            </a:r>
            <a:endParaRPr lang="fr-F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327150" y="4356100"/>
            <a:ext cx="133540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nullCheck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 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F4D7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i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2232456" y="611560"/>
            <a:ext cx="3816424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b="1" dirty="0" err="1">
                <a:solidFill>
                  <a:schemeClr val="bg1"/>
                </a:solidFill>
                <a:sym typeface="Gill Sans" charset="0"/>
              </a:rPr>
              <a:t>Null</a:t>
            </a:r>
            <a:r>
              <a:rPr lang="fr-FR" b="1" dirty="0">
                <a:solidFill>
                  <a:schemeClr val="bg1"/>
                </a:solidFill>
                <a:sym typeface="Gill Sans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sym typeface="Gill Sans" charset="0"/>
              </a:rPr>
              <a:t>Combinator</a:t>
            </a:r>
            <a:endParaRPr lang="fr-FR" b="1" dirty="0">
              <a:solidFill>
                <a:schemeClr val="bg1"/>
              </a:solidFill>
              <a:sym typeface="Gill Sans" charset="0"/>
            </a:endParaRPr>
          </a:p>
        </p:txBody>
      </p:sp>
      <p:sp>
        <p:nvSpPr>
          <p:cNvPr id="24589" name="Rounded Rectangle 10"/>
          <p:cNvSpPr>
            <a:spLocks noChangeArrowheads="1"/>
          </p:cNvSpPr>
          <p:nvPr/>
        </p:nvSpPr>
        <p:spPr bwMode="auto">
          <a:xfrm>
            <a:off x="0" y="6770688"/>
            <a:ext cx="16256000" cy="896937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4590" name="Rounded Rectangle 11"/>
          <p:cNvSpPr>
            <a:spLocks noChangeArrowheads="1"/>
          </p:cNvSpPr>
          <p:nvPr/>
        </p:nvSpPr>
        <p:spPr bwMode="auto">
          <a:xfrm>
            <a:off x="1327150" y="6011863"/>
            <a:ext cx="1471613" cy="503237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Résultat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4591" name="Rectangle 12"/>
          <p:cNvSpPr>
            <a:spLocks noChangeArrowheads="1"/>
          </p:cNvSpPr>
          <p:nvPr/>
        </p:nvSpPr>
        <p:spPr bwMode="auto">
          <a:xfrm>
            <a:off x="1327150" y="6816725"/>
            <a:ext cx="13354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nullCheck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confs2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[JUG, DEVOXX, JAVAONE, null]</a:t>
            </a:r>
            <a:endParaRPr lang="fr-FR" sz="2000" b="1" i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049FF7-4D36-4EF7-9D3D-0FBF16D65C0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Composition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5605" name="Rounded Rectangle 2"/>
          <p:cNvSpPr>
            <a:spLocks noChangeArrowheads="1"/>
          </p:cNvSpPr>
          <p:nvPr/>
        </p:nvSpPr>
        <p:spPr bwMode="auto">
          <a:xfrm>
            <a:off x="1327150" y="2916238"/>
            <a:ext cx="2697163" cy="71913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3600" b="1">
                <a:solidFill>
                  <a:schemeClr val="bg1"/>
                </a:solidFill>
              </a:rPr>
              <a:t>Définition</a:t>
            </a:r>
            <a:endParaRPr lang="en-US" sz="36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 bwMode="auto">
          <a:xfrm>
            <a:off x="1327150" y="4067175"/>
            <a:ext cx="13354050" cy="865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i="1" dirty="0"/>
              <a:t>“Combine plusieurs fonctions pour créer une nouvelle fonction” </a:t>
            </a:r>
            <a:endParaRPr lang="fr-FR" i="1" dirty="0">
              <a:solidFill>
                <a:srgbClr val="000000"/>
              </a:solidFill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ounded Rectangle 8"/>
          <p:cNvSpPr>
            <a:spLocks noChangeArrowheads="1"/>
          </p:cNvSpPr>
          <p:nvPr/>
        </p:nvSpPr>
        <p:spPr bwMode="auto">
          <a:xfrm>
            <a:off x="0" y="3890963"/>
            <a:ext cx="16256000" cy="2193925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6627" name="Rounded Rectangle 7"/>
          <p:cNvSpPr>
            <a:spLocks noChangeArrowheads="1"/>
          </p:cNvSpPr>
          <p:nvPr/>
        </p:nvSpPr>
        <p:spPr bwMode="auto">
          <a:xfrm>
            <a:off x="0" y="1463675"/>
            <a:ext cx="16256000" cy="1390650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4EE4E-8E46-4A76-A0CD-D61189649F9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6630" name="Rounded Rectangle 2"/>
          <p:cNvSpPr>
            <a:spLocks noChangeArrowheads="1"/>
          </p:cNvSpPr>
          <p:nvPr/>
        </p:nvSpPr>
        <p:spPr bwMode="auto">
          <a:xfrm>
            <a:off x="1327150" y="755650"/>
            <a:ext cx="1471613" cy="503238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Code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6631" name="Rounded Rectangle 6"/>
          <p:cNvSpPr>
            <a:spLocks noChangeArrowheads="1"/>
          </p:cNvSpPr>
          <p:nvPr/>
        </p:nvSpPr>
        <p:spPr bwMode="auto">
          <a:xfrm>
            <a:off x="1327150" y="3203575"/>
            <a:ext cx="1471613" cy="50482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Résultat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1327150" y="1530350"/>
            <a:ext cx="13354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compose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			     	   Function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f1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f2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 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f1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f2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327150" y="3960813"/>
            <a:ext cx="133540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up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 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hello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String 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hello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Erouan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compose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up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hello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apply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Erouan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HELLO EROUAN</a:t>
            </a:r>
            <a:endParaRPr lang="fr-F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4" name="Rounded Rectangle 10"/>
          <p:cNvSpPr>
            <a:spLocks noChangeArrowheads="1"/>
          </p:cNvSpPr>
          <p:nvPr/>
        </p:nvSpPr>
        <p:spPr bwMode="auto">
          <a:xfrm>
            <a:off x="0" y="7129463"/>
            <a:ext cx="16256000" cy="611187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6635" name="Rounded Rectangle 11"/>
          <p:cNvSpPr>
            <a:spLocks noChangeArrowheads="1"/>
          </p:cNvSpPr>
          <p:nvPr/>
        </p:nvSpPr>
        <p:spPr bwMode="auto">
          <a:xfrm>
            <a:off x="1327150" y="6443663"/>
            <a:ext cx="1471613" cy="503237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Java 8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327150" y="7200900"/>
            <a:ext cx="1335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>
                <a:latin typeface="Courier New" pitchFamily="49" charset="0"/>
                <a:cs typeface="Courier New" pitchFamily="49" charset="0"/>
              </a:rPr>
              <a:t>hello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andThen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up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apply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Erouan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sz="2000" b="1" i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91F0B-3069-47FC-BD37-D06B4A83986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6375" y="7596188"/>
            <a:ext cx="9698038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32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32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32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endParaRPr lang="fr-FR" sz="3200" b="1" i="1" dirty="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>
              <a:defRPr/>
            </a:pPr>
            <a:r>
              <a:rPr lang="fr-FR" sz="32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32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32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pic>
        <p:nvPicPr>
          <p:cNvPr id="27652" name="Picture 2" descr="Ask-question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804863"/>
            <a:ext cx="6604000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F5FAA-6478-44F7-BA01-B61C57AA6D1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Bodil Stokke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603500"/>
            <a:ext cx="13944600" cy="3408363"/>
          </a:xfrm>
        </p:spPr>
        <p:txBody>
          <a:bodyPr/>
          <a:lstStyle/>
          <a:p>
            <a:pPr marL="215900" indent="0" algn="ctr" eaLnBrk="1" hangingPunct="1">
              <a:buFont typeface="Gill Sans"/>
              <a:buNone/>
            </a:pPr>
            <a:r>
              <a:rPr lang="en-US" sz="4000" smtClean="0"/>
              <a:t>What Every Hipster Should Know About Functional Programming</a:t>
            </a:r>
          </a:p>
          <a:p>
            <a:pPr marL="215900" indent="0" algn="ctr" eaLnBrk="1" hangingPunct="1">
              <a:buFont typeface="Gill Sans"/>
              <a:buNone/>
            </a:pPr>
            <a:r>
              <a:rPr lang="fr-FR" smtClean="0">
                <a:solidFill>
                  <a:schemeClr val="bg2"/>
                </a:solidFill>
                <a:hlinkClick r:id="rId3"/>
              </a:rPr>
              <a:t>Vimeo</a:t>
            </a:r>
            <a:r>
              <a:rPr lang="fr-FR" smtClean="0">
                <a:solidFill>
                  <a:schemeClr val="bg2"/>
                </a:solidFill>
              </a:rPr>
              <a:t> / </a:t>
            </a:r>
            <a:r>
              <a:rPr lang="fr-FR" smtClean="0">
                <a:solidFill>
                  <a:schemeClr val="bg2"/>
                </a:solidFill>
                <a:hlinkClick r:id="rId4"/>
              </a:rPr>
              <a:t>Parleys</a:t>
            </a:r>
            <a:r>
              <a:rPr lang="fr-FR" smtClean="0">
                <a:solidFill>
                  <a:schemeClr val="bg2"/>
                </a:solidFill>
              </a:rPr>
              <a:t> </a:t>
            </a:r>
          </a:p>
          <a:p>
            <a:pPr marL="215900" indent="0" algn="ctr" eaLnBrk="1" hangingPunct="1">
              <a:buFont typeface="Gill Sans"/>
              <a:buNone/>
            </a:pPr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707D9-87E5-480C-8DB4-1FFD026F4BE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Question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603500"/>
            <a:ext cx="13944600" cy="2400300"/>
          </a:xfrm>
        </p:spPr>
        <p:txBody>
          <a:bodyPr/>
          <a:lstStyle/>
          <a:p>
            <a:pPr marL="215900" indent="0" algn="ctr" eaLnBrk="1" hangingPunct="1">
              <a:buFont typeface="Gill Sans"/>
              <a:buNone/>
            </a:pPr>
            <a:r>
              <a:rPr lang="fr-FR" sz="4000" smtClean="0"/>
              <a:t>Maintenant que nous avons les lambdas, peut-on faire la même chose avec Java 8? </a:t>
            </a:r>
            <a:endParaRPr lang="en-US" sz="400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75DF4B-2130-43FE-A699-3D3ECDB7F55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First Class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17413" name="Rounded Rectangle 2"/>
          <p:cNvSpPr>
            <a:spLocks noChangeArrowheads="1"/>
          </p:cNvSpPr>
          <p:nvPr/>
        </p:nvSpPr>
        <p:spPr bwMode="auto">
          <a:xfrm>
            <a:off x="1327150" y="2916238"/>
            <a:ext cx="2697163" cy="71913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3600" b="1">
                <a:solidFill>
                  <a:schemeClr val="bg1"/>
                </a:solidFill>
              </a:rPr>
              <a:t>Définition</a:t>
            </a:r>
            <a:endParaRPr lang="en-US" sz="36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 bwMode="auto">
          <a:xfrm>
            <a:off x="1327150" y="4067175"/>
            <a:ext cx="13354050" cy="1368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i="1" dirty="0">
                <a:sym typeface="Gill Sans" charset="0"/>
              </a:rPr>
              <a:t>“Les fonctions sont traitées par le langage comme des valeurs de première classe.” </a:t>
            </a:r>
            <a:endParaRPr lang="fr-FR" i="1" dirty="0">
              <a:solidFill>
                <a:srgbClr val="000000"/>
              </a:solidFill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ounded Rectangle 12"/>
          <p:cNvSpPr>
            <a:spLocks noChangeArrowheads="1"/>
          </p:cNvSpPr>
          <p:nvPr/>
        </p:nvSpPr>
        <p:spPr bwMode="auto">
          <a:xfrm>
            <a:off x="0" y="3382963"/>
            <a:ext cx="16256000" cy="2413000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18435" name="Rounded Rectangle 10"/>
          <p:cNvSpPr>
            <a:spLocks noChangeArrowheads="1"/>
          </p:cNvSpPr>
          <p:nvPr/>
        </p:nvSpPr>
        <p:spPr bwMode="auto">
          <a:xfrm>
            <a:off x="0" y="1463675"/>
            <a:ext cx="16256000" cy="660400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310AB-6EC4-458B-90EF-A3726387706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18438" name="Rounded Rectangle 2"/>
          <p:cNvSpPr>
            <a:spLocks noChangeArrowheads="1"/>
          </p:cNvSpPr>
          <p:nvPr/>
        </p:nvSpPr>
        <p:spPr bwMode="auto">
          <a:xfrm>
            <a:off x="1327150" y="755650"/>
            <a:ext cx="1471613" cy="503238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Code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18439" name="Rounded Rectangle 6"/>
          <p:cNvSpPr>
            <a:spLocks noChangeArrowheads="1"/>
          </p:cNvSpPr>
          <p:nvPr/>
        </p:nvSpPr>
        <p:spPr bwMode="auto">
          <a:xfrm>
            <a:off x="1327150" y="2700338"/>
            <a:ext cx="1471613" cy="50323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Résultat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1327150" y="1530350"/>
            <a:ext cx="1335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en-US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hello </a:t>
            </a:r>
            <a:r>
              <a:rPr lang="en-US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String s</a:t>
            </a:r>
            <a:r>
              <a:rPr lang="en-US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4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2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sz="2400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327150" y="3487738"/>
            <a:ext cx="13354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400">
                <a:latin typeface="Courier New" pitchFamily="49" charset="0"/>
                <a:cs typeface="Courier New" pitchFamily="49" charset="0"/>
              </a:rPr>
              <a:t>hello </a:t>
            </a:r>
            <a:r>
              <a:rPr lang="fr-FR" sz="2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4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4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BaseConcepts$$Lambda$1@a09ee92</a:t>
            </a:r>
            <a:r>
              <a:rPr lang="fr-FR" sz="2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4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!= BaseConcepts@30f39991</a:t>
            </a:r>
          </a:p>
          <a:p>
            <a:endParaRPr lang="fr-FR" sz="2400">
              <a:latin typeface="Courier New" pitchFamily="49" charset="0"/>
              <a:cs typeface="Courier New" pitchFamily="49" charset="0"/>
            </a:endParaRPr>
          </a:p>
          <a:p>
            <a:r>
              <a:rPr lang="fr-FR" sz="2400">
                <a:latin typeface="Courier New" pitchFamily="49" charset="0"/>
                <a:cs typeface="Courier New" pitchFamily="49" charset="0"/>
              </a:rPr>
              <a:t>hello</a:t>
            </a:r>
            <a:r>
              <a:rPr lang="fr-FR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400">
                <a:latin typeface="Courier New" pitchFamily="49" charset="0"/>
                <a:cs typeface="Courier New" pitchFamily="49" charset="0"/>
              </a:rPr>
              <a:t>apply</a:t>
            </a:r>
            <a:r>
              <a:rPr lang="fr-FR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4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4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Erouan</a:t>
            </a:r>
            <a:r>
              <a:rPr lang="fr-FR" sz="24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4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4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4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hello Erouan</a:t>
            </a:r>
            <a:endParaRPr lang="fr-FR" sz="2400" b="1" i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AAC18-CE70-47EA-902C-5F2363B074B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Higher order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19461" name="Rounded Rectangle 2"/>
          <p:cNvSpPr>
            <a:spLocks noChangeArrowheads="1"/>
          </p:cNvSpPr>
          <p:nvPr/>
        </p:nvSpPr>
        <p:spPr bwMode="auto">
          <a:xfrm>
            <a:off x="1327150" y="2916238"/>
            <a:ext cx="2697163" cy="71913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3600" b="1">
                <a:solidFill>
                  <a:schemeClr val="bg1"/>
                </a:solidFill>
              </a:rPr>
              <a:t>Définition</a:t>
            </a:r>
            <a:endParaRPr lang="en-US" sz="36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 bwMode="auto">
          <a:xfrm>
            <a:off x="1327150" y="4067175"/>
            <a:ext cx="13354050" cy="1368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i="1" dirty="0">
                <a:sym typeface="Gill Sans" charset="0"/>
              </a:rPr>
              <a:t>“C'est une fonction qui prend une ou plusieurs fonctions comme entrée et/ou qui renvoie une fonction” </a:t>
            </a:r>
            <a:endParaRPr lang="fr-FR" i="1" dirty="0">
              <a:solidFill>
                <a:srgbClr val="000000"/>
              </a:solidFill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ounded Rectangle 8"/>
          <p:cNvSpPr>
            <a:spLocks noChangeArrowheads="1"/>
          </p:cNvSpPr>
          <p:nvPr/>
        </p:nvSpPr>
        <p:spPr bwMode="auto">
          <a:xfrm>
            <a:off x="0" y="4754563"/>
            <a:ext cx="16256000" cy="1222375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0483" name="Rounded Rectangle 7"/>
          <p:cNvSpPr>
            <a:spLocks noChangeArrowheads="1"/>
          </p:cNvSpPr>
          <p:nvPr/>
        </p:nvSpPr>
        <p:spPr bwMode="auto">
          <a:xfrm>
            <a:off x="0" y="1463675"/>
            <a:ext cx="16256000" cy="2387600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4C94EF-1A18-4973-BB86-99B7F65C9B8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0486" name="Rounded Rectangle 2"/>
          <p:cNvSpPr>
            <a:spLocks noChangeArrowheads="1"/>
          </p:cNvSpPr>
          <p:nvPr/>
        </p:nvSpPr>
        <p:spPr bwMode="auto">
          <a:xfrm>
            <a:off x="1327150" y="755650"/>
            <a:ext cx="1471613" cy="503238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Code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0487" name="Rounded Rectangle 6"/>
          <p:cNvSpPr>
            <a:spLocks noChangeArrowheads="1"/>
          </p:cNvSpPr>
          <p:nvPr/>
        </p:nvSpPr>
        <p:spPr bwMode="auto">
          <a:xfrm>
            <a:off x="1327150" y="4067175"/>
            <a:ext cx="1471613" cy="50482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Résultat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1327150" y="1530350"/>
            <a:ext cx="133540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>
                <a:latin typeface="Courier New" pitchFamily="49" charset="0"/>
                <a:cs typeface="Courier New" pitchFamily="49" charset="0"/>
              </a:rPr>
              <a:t>filter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fr-FR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f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values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>
                <a:latin typeface="Courier New" pitchFamily="49" charset="0"/>
                <a:cs typeface="Courier New" pitchFamily="49" charset="0"/>
              </a:rPr>
              <a:t>	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toReturn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ArrayList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&lt;&gt;()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String current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values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f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 b="1">
                <a:latin typeface="Courier New" pitchFamily="49" charset="0"/>
                <a:cs typeface="Courier New" pitchFamily="49" charset="0"/>
              </a:rPr>
              <a:t>test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current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>
                <a:latin typeface="Courier New" pitchFamily="49" charset="0"/>
                <a:cs typeface="Courier New" pitchFamily="49" charset="0"/>
              </a:rPr>
              <a:t>			toReturn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current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toReturn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327150" y="4824413"/>
            <a:ext cx="13354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confs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Arrays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asList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jug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devoxx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javaone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>
                <a:latin typeface="Courier New" pitchFamily="49" charset="0"/>
                <a:cs typeface="Courier New" pitchFamily="49" charset="0"/>
              </a:rPr>
              <a:t>filter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confs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[jug, javaone]</a:t>
            </a:r>
            <a:endParaRPr lang="fr-FR" sz="2000" b="1" i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744624" y="611560"/>
            <a:ext cx="2304256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b="1" dirty="0" err="1">
                <a:solidFill>
                  <a:schemeClr val="bg1"/>
                </a:solidFill>
                <a:sym typeface="Gill Sans" charset="0"/>
              </a:rPr>
              <a:t>Filter</a:t>
            </a:r>
            <a:endParaRPr lang="fr-FR" b="1" dirty="0">
              <a:solidFill>
                <a:schemeClr val="bg1"/>
              </a:solidFill>
              <a:sym typeface="Gill Sans" charset="0"/>
            </a:endParaRPr>
          </a:p>
        </p:txBody>
      </p:sp>
      <p:sp>
        <p:nvSpPr>
          <p:cNvPr id="20493" name="Rounded Rectangle 10"/>
          <p:cNvSpPr>
            <a:spLocks noChangeArrowheads="1"/>
          </p:cNvSpPr>
          <p:nvPr/>
        </p:nvSpPr>
        <p:spPr bwMode="auto">
          <a:xfrm>
            <a:off x="0" y="7129463"/>
            <a:ext cx="16256000" cy="611187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0494" name="Rounded Rectangle 11"/>
          <p:cNvSpPr>
            <a:spLocks noChangeArrowheads="1"/>
          </p:cNvSpPr>
          <p:nvPr/>
        </p:nvSpPr>
        <p:spPr bwMode="auto">
          <a:xfrm>
            <a:off x="1327150" y="6443663"/>
            <a:ext cx="1471613" cy="503237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Java 8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0495" name="Rectangle 12"/>
          <p:cNvSpPr>
            <a:spLocks noChangeArrowheads="1"/>
          </p:cNvSpPr>
          <p:nvPr/>
        </p:nvSpPr>
        <p:spPr bwMode="auto">
          <a:xfrm>
            <a:off x="1327150" y="7200900"/>
            <a:ext cx="1335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confs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Collectors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toList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())</a:t>
            </a:r>
            <a:endParaRPr lang="fr-FR" sz="2000" b="1" i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A109D9-6C08-4881-907C-3C63B89CB07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Functor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1509" name="Rounded Rectangle 2"/>
          <p:cNvSpPr>
            <a:spLocks noChangeArrowheads="1"/>
          </p:cNvSpPr>
          <p:nvPr/>
        </p:nvSpPr>
        <p:spPr bwMode="auto">
          <a:xfrm>
            <a:off x="1327150" y="2916238"/>
            <a:ext cx="2697163" cy="719137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3600" b="1">
                <a:solidFill>
                  <a:schemeClr val="bg1"/>
                </a:solidFill>
              </a:rPr>
              <a:t>Définition</a:t>
            </a:r>
            <a:endParaRPr lang="en-US" sz="36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4" name="Rounded Rectangle 3"/>
          <p:cNvSpPr/>
          <p:nvPr/>
        </p:nvSpPr>
        <p:spPr bwMode="auto">
          <a:xfrm>
            <a:off x="1327150" y="4067175"/>
            <a:ext cx="13354050" cy="1368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i="1" dirty="0">
                <a:sym typeface="Gill Sans" charset="0"/>
              </a:rPr>
              <a:t>“C'est une collection d'éléments X qui peut s'appliquer une fonction f: X -&gt; Y pour créer une collection Y”</a:t>
            </a:r>
            <a:endParaRPr lang="fr-FR" i="1" dirty="0">
              <a:solidFill>
                <a:srgbClr val="000000"/>
              </a:solidFill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ounded Rectangle 8"/>
          <p:cNvSpPr>
            <a:spLocks noChangeArrowheads="1"/>
          </p:cNvSpPr>
          <p:nvPr/>
        </p:nvSpPr>
        <p:spPr bwMode="auto">
          <a:xfrm>
            <a:off x="0" y="4754563"/>
            <a:ext cx="16256000" cy="1222375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2531" name="Rounded Rectangle 7"/>
          <p:cNvSpPr>
            <a:spLocks noChangeArrowheads="1"/>
          </p:cNvSpPr>
          <p:nvPr/>
        </p:nvSpPr>
        <p:spPr bwMode="auto">
          <a:xfrm>
            <a:off x="0" y="1463675"/>
            <a:ext cx="16256000" cy="2171700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C1EA2B-BE17-47F6-A726-1E65AAFEC3C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8626475"/>
            <a:ext cx="74803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Twitter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@</a:t>
            </a:r>
            <a:r>
              <a:rPr lang="fr-FR" sz="16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ychartois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– </a:t>
            </a:r>
            <a:r>
              <a:rPr lang="fr-FR" sz="1600" b="1" i="1" dirty="0" err="1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Github</a:t>
            </a:r>
            <a:r>
              <a:rPr lang="fr-FR" sz="1600" b="1" i="1" dirty="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: </a:t>
            </a:r>
            <a:r>
              <a:rPr lang="fr-FR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https://github.com/ychartois/ProgFoncJava8</a:t>
            </a:r>
          </a:p>
        </p:txBody>
      </p:sp>
      <p:sp>
        <p:nvSpPr>
          <p:cNvPr id="22534" name="Rounded Rectangle 2"/>
          <p:cNvSpPr>
            <a:spLocks noChangeArrowheads="1"/>
          </p:cNvSpPr>
          <p:nvPr/>
        </p:nvSpPr>
        <p:spPr bwMode="auto">
          <a:xfrm>
            <a:off x="1327150" y="755650"/>
            <a:ext cx="1471613" cy="503238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Code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2535" name="Rounded Rectangle 6"/>
          <p:cNvSpPr>
            <a:spLocks noChangeArrowheads="1"/>
          </p:cNvSpPr>
          <p:nvPr/>
        </p:nvSpPr>
        <p:spPr bwMode="auto">
          <a:xfrm>
            <a:off x="1327150" y="4067175"/>
            <a:ext cx="1471613" cy="50482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Résultat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1327150" y="1530350"/>
            <a:ext cx="133540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797997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f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values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>
                <a:latin typeface="Courier New" pitchFamily="49" charset="0"/>
                <a:cs typeface="Courier New" pitchFamily="49" charset="0"/>
              </a:rPr>
              <a:t>	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toReturn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ArrayList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&lt;&gt;()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String current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values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>
                <a:latin typeface="Courier New" pitchFamily="49" charset="0"/>
                <a:cs typeface="Courier New" pitchFamily="49" charset="0"/>
              </a:rPr>
              <a:t>		toReturn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f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apply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current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toReturn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fr-FR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327150" y="4824413"/>
            <a:ext cx="13354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00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confs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Arrays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asList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jug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devoxx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javaone</a:t>
            </a:r>
            <a:r>
              <a:rPr lang="fr-FR" sz="20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s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confs </a:t>
            </a:r>
            <a:r>
              <a:rPr lang="fr-FR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20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[JUG, DEVOXX, JAVAONE]</a:t>
            </a:r>
            <a:endParaRPr lang="fr-FR" sz="2000" b="1" i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744624" y="611560"/>
            <a:ext cx="2304256" cy="7200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b="1" dirty="0" err="1">
                <a:solidFill>
                  <a:schemeClr val="bg1"/>
                </a:solidFill>
                <a:sym typeface="Gill Sans" charset="0"/>
              </a:rPr>
              <a:t>Map</a:t>
            </a:r>
            <a:endParaRPr lang="fr-FR" b="1" dirty="0">
              <a:solidFill>
                <a:schemeClr val="bg1"/>
              </a:solidFill>
              <a:sym typeface="Gill Sans" charset="0"/>
            </a:endParaRPr>
          </a:p>
        </p:txBody>
      </p:sp>
      <p:sp>
        <p:nvSpPr>
          <p:cNvPr id="22541" name="Rounded Rectangle 10"/>
          <p:cNvSpPr>
            <a:spLocks noChangeArrowheads="1"/>
          </p:cNvSpPr>
          <p:nvPr/>
        </p:nvSpPr>
        <p:spPr bwMode="auto">
          <a:xfrm>
            <a:off x="0" y="7129463"/>
            <a:ext cx="16256000" cy="611187"/>
          </a:xfrm>
          <a:prstGeom prst="roundRect">
            <a:avLst>
              <a:gd name="adj" fmla="val 16667"/>
            </a:avLst>
          </a:prstGeom>
          <a:blipFill dpi="0" rotWithShape="0">
            <a:blip r:embed="rId3">
              <a:alphaModFix amt="8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22542" name="Rounded Rectangle 11"/>
          <p:cNvSpPr>
            <a:spLocks noChangeArrowheads="1"/>
          </p:cNvSpPr>
          <p:nvPr/>
        </p:nvSpPr>
        <p:spPr bwMode="auto">
          <a:xfrm>
            <a:off x="1327150" y="6443663"/>
            <a:ext cx="1471613" cy="503237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solidFill>
                  <a:schemeClr val="bg1"/>
                </a:solidFill>
              </a:rPr>
              <a:t>Java 8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endParaRPr lang="fr-FR"/>
          </a:p>
        </p:txBody>
      </p:sp>
      <p:sp>
        <p:nvSpPr>
          <p:cNvPr id="22543" name="Rectangle 12"/>
          <p:cNvSpPr>
            <a:spLocks noChangeArrowheads="1"/>
          </p:cNvSpPr>
          <p:nvPr/>
        </p:nvSpPr>
        <p:spPr bwMode="auto">
          <a:xfrm>
            <a:off x="1327150" y="7200900"/>
            <a:ext cx="1335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confs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Collectors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toList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sz="2000" b="1" i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re et puce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AF087"/>
      </a:accent1>
      <a:accent2>
        <a:srgbClr val="333399"/>
      </a:accent2>
      <a:accent3>
        <a:srgbClr val="FFFFFF"/>
      </a:accent3>
      <a:accent4>
        <a:srgbClr val="000000"/>
      </a:accent4>
      <a:accent5>
        <a:srgbClr val="FCF6C3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re et puc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re et pu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Pages>0</Pages>
  <Words>735</Words>
  <Characters>0</Characters>
  <Application>Microsoft Office PowerPoint</Application>
  <PresentationFormat>Custom</PresentationFormat>
  <Lines>0</Lines>
  <Paragraphs>150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Title and subtitle</vt:lpstr>
      <vt:lpstr>Titre et puces</vt:lpstr>
      <vt:lpstr>Les concepts de la programmation fonctionnelle illustrés avec Java 8</vt:lpstr>
      <vt:lpstr>Bodil Stokke</vt:lpstr>
      <vt:lpstr>Question</vt:lpstr>
      <vt:lpstr>First Class Function</vt:lpstr>
      <vt:lpstr>PowerPoint Presentation</vt:lpstr>
      <vt:lpstr>Higher order function</vt:lpstr>
      <vt:lpstr>PowerPoint Presentation</vt:lpstr>
      <vt:lpstr>Functor</vt:lpstr>
      <vt:lpstr>PowerPoint Presentation</vt:lpstr>
      <vt:lpstr>Reduction / Aggregation</vt:lpstr>
      <vt:lpstr>PowerPoint Presentation</vt:lpstr>
      <vt:lpstr>Combinator</vt:lpstr>
      <vt:lpstr>PowerPoint Presentation</vt:lpstr>
      <vt:lpstr>Composition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kick-ass presentation</dc:title>
  <dc:creator>yannig</dc:creator>
  <cp:lastModifiedBy>yannig</cp:lastModifiedBy>
  <cp:revision>27</cp:revision>
  <cp:lastPrinted>2014-04-16T16:31:29Z</cp:lastPrinted>
  <dcterms:modified xsi:type="dcterms:W3CDTF">2014-04-16T16:53:13Z</dcterms:modified>
</cp:coreProperties>
</file>