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71" r:id="rId5"/>
    <p:sldId id="259" r:id="rId6"/>
    <p:sldId id="260" r:id="rId7"/>
    <p:sldId id="261" r:id="rId8"/>
    <p:sldId id="269" r:id="rId9"/>
    <p:sldId id="270" r:id="rId10"/>
    <p:sldId id="263" r:id="rId11"/>
    <p:sldId id="264"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09"/>
    <p:restoredTop sz="91325"/>
  </p:normalViewPr>
  <p:slideViewPr>
    <p:cSldViewPr snapToGrid="0">
      <p:cViewPr varScale="1">
        <p:scale>
          <a:sx n="95" d="100"/>
          <a:sy n="95" d="100"/>
        </p:scale>
        <p:origin x="5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B2E146-DEF1-EA4A-9CC4-9ED8132AE57F}" type="datetimeFigureOut">
              <a:rPr lang="en-US" smtClean="0"/>
              <a:t>12/14/23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47733E-D8F0-C542-B776-302A3A5ED5D3}" type="slidenum">
              <a:rPr lang="en-US" smtClean="0"/>
              <a:t>‹#›</a:t>
            </a:fld>
            <a:endParaRPr lang="en-US"/>
          </a:p>
        </p:txBody>
      </p:sp>
    </p:spTree>
    <p:extLst>
      <p:ext uri="{BB962C8B-B14F-4D97-AF65-F5344CB8AC3E}">
        <p14:creationId xmlns:p14="http://schemas.microsoft.com/office/powerpoint/2010/main" val="3042551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80808"/>
                </a:solidFill>
                <a:effectLst/>
                <a:latin typeface="mayo-sans"/>
              </a:rPr>
              <a:t>The early signs of the disease include forgetting recent events or conversations.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80808"/>
                </a:solidFill>
                <a:effectLst/>
                <a:latin typeface="mayo-sans"/>
              </a:rPr>
              <a:t>Over time, it progresses to serious memory problems and loss of the ability to perform everyday tasks.</a:t>
            </a:r>
            <a:endParaRPr lang="en-US" dirty="0"/>
          </a:p>
        </p:txBody>
      </p:sp>
      <p:sp>
        <p:nvSpPr>
          <p:cNvPr id="4" name="Slide Number Placeholder 3"/>
          <p:cNvSpPr>
            <a:spLocks noGrp="1"/>
          </p:cNvSpPr>
          <p:nvPr>
            <p:ph type="sldNum" sz="quarter" idx="5"/>
          </p:nvPr>
        </p:nvSpPr>
        <p:spPr/>
        <p:txBody>
          <a:bodyPr/>
          <a:lstStyle/>
          <a:p>
            <a:fld id="{7247733E-D8F0-C542-B776-302A3A5ED5D3}" type="slidenum">
              <a:rPr lang="en-US" smtClean="0"/>
              <a:t>2</a:t>
            </a:fld>
            <a:endParaRPr lang="en-US"/>
          </a:p>
        </p:txBody>
      </p:sp>
    </p:spTree>
    <p:extLst>
      <p:ext uri="{BB962C8B-B14F-4D97-AF65-F5344CB8AC3E}">
        <p14:creationId xmlns:p14="http://schemas.microsoft.com/office/powerpoint/2010/main" val="2716202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effectLst/>
                <a:latin typeface="Söhne"/>
              </a:rPr>
              <a:t>Percentage of Dementia by Cluster Over Time</a:t>
            </a:r>
            <a:r>
              <a:rPr lang="en-US" b="0" i="0" dirty="0">
                <a:solidFill>
                  <a:srgbClr val="374151"/>
                </a:solidFill>
                <a:effectLst/>
                <a:latin typeface="Söhne"/>
              </a:rPr>
              <a:t>: Cluster 2 consistently shows a higher percentage of dementia across all time points when compared to Cluster 1. This indicates that individuals in Cluster 2 are more likely to progress to dementia, which could be due to a variety of factors including environmental factors, or other comorbidities that are not specified in the cluster data.</a:t>
            </a:r>
            <a:endParaRPr lang="en-US" dirty="0"/>
          </a:p>
        </p:txBody>
      </p:sp>
      <p:sp>
        <p:nvSpPr>
          <p:cNvPr id="4" name="Slide Number Placeholder 3"/>
          <p:cNvSpPr>
            <a:spLocks noGrp="1"/>
          </p:cNvSpPr>
          <p:nvPr>
            <p:ph type="sldNum" sz="quarter" idx="5"/>
          </p:nvPr>
        </p:nvSpPr>
        <p:spPr/>
        <p:txBody>
          <a:bodyPr/>
          <a:lstStyle/>
          <a:p>
            <a:fld id="{7247733E-D8F0-C542-B776-302A3A5ED5D3}" type="slidenum">
              <a:rPr lang="en-US" smtClean="0"/>
              <a:t>7</a:t>
            </a:fld>
            <a:endParaRPr lang="en-US"/>
          </a:p>
        </p:txBody>
      </p:sp>
    </p:spTree>
    <p:extLst>
      <p:ext uri="{BB962C8B-B14F-4D97-AF65-F5344CB8AC3E}">
        <p14:creationId xmlns:p14="http://schemas.microsoft.com/office/powerpoint/2010/main" val="3794149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374151"/>
                </a:solidFill>
                <a:effectLst/>
                <a:latin typeface="Söhne"/>
              </a:rPr>
              <a:t>Percentage of CN (Cognitively Normal) by Cluster Over Time</a:t>
            </a:r>
            <a:r>
              <a:rPr lang="en-US" b="0" i="0" dirty="0">
                <a:solidFill>
                  <a:srgbClr val="374151"/>
                </a:solidFill>
                <a:effectLst/>
                <a:latin typeface="Söhne"/>
              </a:rPr>
              <a:t>: In the first year of follow up, there is a noticeable decline in the percentage of cognitively normal individuals in Cluster 1 over time, but they both increase over time. Could be attribution bias that participants who retain in study could be due to their cognitive conditions.  </a:t>
            </a:r>
            <a:br>
              <a:rPr lang="en-US" b="0" i="0" dirty="0">
                <a:solidFill>
                  <a:srgbClr val="374151"/>
                </a:solidFill>
                <a:effectLst/>
                <a:latin typeface="Söhne"/>
              </a:rPr>
            </a:br>
            <a:r>
              <a:rPr lang="en-US" b="0" i="0" dirty="0">
                <a:solidFill>
                  <a:srgbClr val="374151"/>
                </a:solidFill>
                <a:effectLst/>
                <a:latin typeface="Söhne"/>
              </a:rPr>
              <a:t>2. </a:t>
            </a:r>
            <a:r>
              <a:rPr lang="en-US" b="1" i="0" dirty="0">
                <a:solidFill>
                  <a:srgbClr val="374151"/>
                </a:solidFill>
                <a:effectLst/>
                <a:latin typeface="Söhne"/>
              </a:rPr>
              <a:t>Percentage of MCI (Mild Cognitive Impairment) by Cluster Over Time</a:t>
            </a:r>
            <a:r>
              <a:rPr lang="en-US" b="0" i="0" dirty="0">
                <a:solidFill>
                  <a:srgbClr val="374151"/>
                </a:solidFill>
                <a:effectLst/>
                <a:latin typeface="Söhne"/>
              </a:rPr>
              <a:t>: It appears that the percentage of MCI is initially higher in Cluster 1 but decreases over time and is inversely proportional to the trend in CN in cluster 1. This could indicate a transition from CN to MCI, especially in Cluster 1.</a:t>
            </a:r>
          </a:p>
          <a:p>
            <a:endParaRPr lang="en-US" dirty="0"/>
          </a:p>
        </p:txBody>
      </p:sp>
      <p:sp>
        <p:nvSpPr>
          <p:cNvPr id="4" name="Slide Number Placeholder 3"/>
          <p:cNvSpPr>
            <a:spLocks noGrp="1"/>
          </p:cNvSpPr>
          <p:nvPr>
            <p:ph type="sldNum" sz="quarter" idx="5"/>
          </p:nvPr>
        </p:nvSpPr>
        <p:spPr/>
        <p:txBody>
          <a:bodyPr/>
          <a:lstStyle/>
          <a:p>
            <a:fld id="{7247733E-D8F0-C542-B776-302A3A5ED5D3}" type="slidenum">
              <a:rPr lang="en-US" smtClean="0"/>
              <a:t>8</a:t>
            </a:fld>
            <a:endParaRPr lang="en-US"/>
          </a:p>
        </p:txBody>
      </p:sp>
    </p:spTree>
    <p:extLst>
      <p:ext uri="{BB962C8B-B14F-4D97-AF65-F5344CB8AC3E}">
        <p14:creationId xmlns:p14="http://schemas.microsoft.com/office/powerpoint/2010/main" val="693084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effectLst/>
                <a:latin typeface="Söhne"/>
              </a:rPr>
              <a:t>Pairwise Boxplots for Clinical Measures</a:t>
            </a:r>
            <a:r>
              <a:rPr lang="en-US" b="0" i="0" dirty="0">
                <a:solidFill>
                  <a:srgbClr val="374151"/>
                </a:solidFill>
                <a:effectLst/>
                <a:latin typeface="Söhne"/>
              </a:rPr>
              <a:t>: The boxplots demonstrate that Cluster 2 has higher scores on ADAS11 and ADAS13 and higher CDRSB scores but lower scores on MMSE compared to Cluster 1. Higher scores on ADAS11 and ADAS13, as well as CDRSB, indicate more pronounced cognitive deficits, while lower MMSE scores suggest more severe cognitive impairment. These measurements correlate with the higher prevalence of dementia in Cluster 2.</a:t>
            </a:r>
            <a:endParaRPr lang="en-US" dirty="0"/>
          </a:p>
        </p:txBody>
      </p:sp>
      <p:sp>
        <p:nvSpPr>
          <p:cNvPr id="4" name="Slide Number Placeholder 3"/>
          <p:cNvSpPr>
            <a:spLocks noGrp="1"/>
          </p:cNvSpPr>
          <p:nvPr>
            <p:ph type="sldNum" sz="quarter" idx="5"/>
          </p:nvPr>
        </p:nvSpPr>
        <p:spPr/>
        <p:txBody>
          <a:bodyPr/>
          <a:lstStyle/>
          <a:p>
            <a:fld id="{7247733E-D8F0-C542-B776-302A3A5ED5D3}" type="slidenum">
              <a:rPr lang="en-US" smtClean="0"/>
              <a:t>9</a:t>
            </a:fld>
            <a:endParaRPr lang="en-US"/>
          </a:p>
        </p:txBody>
      </p:sp>
    </p:spTree>
    <p:extLst>
      <p:ext uri="{BB962C8B-B14F-4D97-AF65-F5344CB8AC3E}">
        <p14:creationId xmlns:p14="http://schemas.microsoft.com/office/powerpoint/2010/main" val="481759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latin typeface="Söhne"/>
              </a:rPr>
              <a:t>Data Limitations</a:t>
            </a:r>
          </a:p>
          <a:p>
            <a:pPr algn="l">
              <a:buFont typeface="+mj-lt"/>
              <a:buAutoNum type="arabicPeriod"/>
            </a:pPr>
            <a:r>
              <a:rPr lang="en-US" b="1" i="0" dirty="0">
                <a:solidFill>
                  <a:srgbClr val="374151"/>
                </a:solidFill>
                <a:effectLst/>
                <a:latin typeface="Söhne"/>
              </a:rPr>
              <a:t>Loss of Follow-Up</a:t>
            </a:r>
            <a:r>
              <a:rPr lang="en-US" b="0" i="0" dirty="0">
                <a:solidFill>
                  <a:srgbClr val="374151"/>
                </a:solidFill>
                <a:effectLst/>
                <a:latin typeface="Söhne"/>
              </a:rPr>
              <a:t>: Participants may drop out of the study over time, potentially leading to attrition bias. The reasons behind dropout may be related to the severity of the condition, which needs to be accounted for in the analysis. </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b="1" i="0" dirty="0">
                <a:solidFill>
                  <a:srgbClr val="374151"/>
                </a:solidFill>
                <a:effectLst/>
                <a:latin typeface="Söhne"/>
              </a:rPr>
              <a:t>Unbalanced Data</a:t>
            </a:r>
            <a:r>
              <a:rPr lang="en-US" b="0" i="0" dirty="0">
                <a:solidFill>
                  <a:srgbClr val="374151"/>
                </a:solidFill>
                <a:effectLst/>
                <a:latin typeface="Söhne"/>
              </a:rPr>
              <a:t>: Different participants have different numbers of observations, which complicates the analysis. Especially when we originally had 13 time points from baseline to 120 months (10 years), this is extremely unbalanced dataset. </a:t>
            </a:r>
            <a:br>
              <a:rPr lang="en-US" b="0" i="0" dirty="0">
                <a:solidFill>
                  <a:srgbClr val="374151"/>
                </a:solidFill>
                <a:effectLst/>
                <a:latin typeface="Söhne"/>
              </a:rPr>
            </a:br>
            <a:r>
              <a:rPr lang="en-US" b="0" i="0" dirty="0">
                <a:solidFill>
                  <a:srgbClr val="374151"/>
                </a:solidFill>
                <a:effectLst/>
                <a:latin typeface="Söhne"/>
              </a:rPr>
              <a:t>Techniques such as imputation might be used to address this, but we have to be they also introduce to bias to the results. </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b="1" dirty="0">
                <a:effectLst/>
              </a:rPr>
              <a:t>Methodological Challenges </a:t>
            </a:r>
          </a:p>
          <a:p>
            <a:pPr algn="l">
              <a:buFont typeface="+mj-lt"/>
              <a:buAutoNum type="arabicPeriod"/>
            </a:pPr>
            <a:r>
              <a:rPr lang="en-US" b="0" i="0" dirty="0">
                <a:solidFill>
                  <a:srgbClr val="EF4444"/>
                </a:solidFill>
                <a:effectLst/>
                <a:latin typeface="Söhne"/>
              </a:rPr>
              <a:t>and ensuring the clusters are meaningful and not artifacts of the method are not small challenges.</a:t>
            </a:r>
            <a:endParaRPr lang="en-US" b="1" dirty="0">
              <a:effectLst/>
            </a:endParaRPr>
          </a:p>
          <a:p>
            <a:pPr algn="l">
              <a:buFont typeface="+mj-lt"/>
              <a:buAutoNum type="arabicPeriod"/>
            </a:pPr>
            <a:endParaRPr lang="en-US" dirty="0"/>
          </a:p>
        </p:txBody>
      </p:sp>
      <p:sp>
        <p:nvSpPr>
          <p:cNvPr id="4" name="Slide Number Placeholder 3"/>
          <p:cNvSpPr>
            <a:spLocks noGrp="1"/>
          </p:cNvSpPr>
          <p:nvPr>
            <p:ph type="sldNum" sz="quarter" idx="5"/>
          </p:nvPr>
        </p:nvSpPr>
        <p:spPr/>
        <p:txBody>
          <a:bodyPr/>
          <a:lstStyle/>
          <a:p>
            <a:fld id="{7247733E-D8F0-C542-B776-302A3A5ED5D3}" type="slidenum">
              <a:rPr lang="en-US" smtClean="0"/>
              <a:t>11</a:t>
            </a:fld>
            <a:endParaRPr lang="en-US"/>
          </a:p>
        </p:txBody>
      </p:sp>
    </p:spTree>
    <p:extLst>
      <p:ext uri="{BB962C8B-B14F-4D97-AF65-F5344CB8AC3E}">
        <p14:creationId xmlns:p14="http://schemas.microsoft.com/office/powerpoint/2010/main" val="2887338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9F770-49F6-7B57-8438-AE6DCC784B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529ED2-0340-403C-4E85-52DE36F872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68E160-95FB-B634-C847-720B25C93B3A}"/>
              </a:ext>
            </a:extLst>
          </p:cNvPr>
          <p:cNvSpPr>
            <a:spLocks noGrp="1"/>
          </p:cNvSpPr>
          <p:nvPr>
            <p:ph type="dt" sz="half" idx="10"/>
          </p:nvPr>
        </p:nvSpPr>
        <p:spPr/>
        <p:txBody>
          <a:bodyPr/>
          <a:lstStyle/>
          <a:p>
            <a:fld id="{6E485B95-B30A-2841-93A2-C4DBF1766877}" type="datetimeFigureOut">
              <a:rPr lang="en-US" smtClean="0"/>
              <a:t>12/14/23</a:t>
            </a:fld>
            <a:endParaRPr lang="en-US"/>
          </a:p>
        </p:txBody>
      </p:sp>
      <p:sp>
        <p:nvSpPr>
          <p:cNvPr id="5" name="Footer Placeholder 4">
            <a:extLst>
              <a:ext uri="{FF2B5EF4-FFF2-40B4-BE49-F238E27FC236}">
                <a16:creationId xmlns:a16="http://schemas.microsoft.com/office/drawing/2014/main" id="{B989F1EF-29CE-B40C-E7B4-36D2F1EC2F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D14F8D-72E7-3EE3-AEEE-B0C3833F1DC6}"/>
              </a:ext>
            </a:extLst>
          </p:cNvPr>
          <p:cNvSpPr>
            <a:spLocks noGrp="1"/>
          </p:cNvSpPr>
          <p:nvPr>
            <p:ph type="sldNum" sz="quarter" idx="12"/>
          </p:nvPr>
        </p:nvSpPr>
        <p:spPr/>
        <p:txBody>
          <a:bodyPr/>
          <a:lstStyle/>
          <a:p>
            <a:fld id="{1E228C40-12A5-FD4F-9DAA-6CC2FC92EBE8}" type="slidenum">
              <a:rPr lang="en-US" smtClean="0"/>
              <a:t>‹#›</a:t>
            </a:fld>
            <a:endParaRPr lang="en-US"/>
          </a:p>
        </p:txBody>
      </p:sp>
    </p:spTree>
    <p:extLst>
      <p:ext uri="{BB962C8B-B14F-4D97-AF65-F5344CB8AC3E}">
        <p14:creationId xmlns:p14="http://schemas.microsoft.com/office/powerpoint/2010/main" val="4068058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F8CDC-80F2-742E-1D26-D2E5AD3E90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595439-299F-645C-C852-57EFE197CE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E2C0EF-E7CA-D772-59B0-5B607D47CD9C}"/>
              </a:ext>
            </a:extLst>
          </p:cNvPr>
          <p:cNvSpPr>
            <a:spLocks noGrp="1"/>
          </p:cNvSpPr>
          <p:nvPr>
            <p:ph type="dt" sz="half" idx="10"/>
          </p:nvPr>
        </p:nvSpPr>
        <p:spPr/>
        <p:txBody>
          <a:bodyPr/>
          <a:lstStyle/>
          <a:p>
            <a:fld id="{6E485B95-B30A-2841-93A2-C4DBF1766877}" type="datetimeFigureOut">
              <a:rPr lang="en-US" smtClean="0"/>
              <a:t>12/14/23</a:t>
            </a:fld>
            <a:endParaRPr lang="en-US"/>
          </a:p>
        </p:txBody>
      </p:sp>
      <p:sp>
        <p:nvSpPr>
          <p:cNvPr id="5" name="Footer Placeholder 4">
            <a:extLst>
              <a:ext uri="{FF2B5EF4-FFF2-40B4-BE49-F238E27FC236}">
                <a16:creationId xmlns:a16="http://schemas.microsoft.com/office/drawing/2014/main" id="{DD24825C-B214-7346-2B11-A649720CE6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CEE65-ADBC-FCF8-2479-B2AD5158B555}"/>
              </a:ext>
            </a:extLst>
          </p:cNvPr>
          <p:cNvSpPr>
            <a:spLocks noGrp="1"/>
          </p:cNvSpPr>
          <p:nvPr>
            <p:ph type="sldNum" sz="quarter" idx="12"/>
          </p:nvPr>
        </p:nvSpPr>
        <p:spPr/>
        <p:txBody>
          <a:bodyPr/>
          <a:lstStyle/>
          <a:p>
            <a:fld id="{1E228C40-12A5-FD4F-9DAA-6CC2FC92EBE8}" type="slidenum">
              <a:rPr lang="en-US" smtClean="0"/>
              <a:t>‹#›</a:t>
            </a:fld>
            <a:endParaRPr lang="en-US"/>
          </a:p>
        </p:txBody>
      </p:sp>
    </p:spTree>
    <p:extLst>
      <p:ext uri="{BB962C8B-B14F-4D97-AF65-F5344CB8AC3E}">
        <p14:creationId xmlns:p14="http://schemas.microsoft.com/office/powerpoint/2010/main" val="387280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056F22-2020-C357-C25F-49E937F0C3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770019-70A0-F8A3-093C-E636C0ED1A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2A4860-351C-8146-94FA-28B9F3C4C87E}"/>
              </a:ext>
            </a:extLst>
          </p:cNvPr>
          <p:cNvSpPr>
            <a:spLocks noGrp="1"/>
          </p:cNvSpPr>
          <p:nvPr>
            <p:ph type="dt" sz="half" idx="10"/>
          </p:nvPr>
        </p:nvSpPr>
        <p:spPr/>
        <p:txBody>
          <a:bodyPr/>
          <a:lstStyle/>
          <a:p>
            <a:fld id="{6E485B95-B30A-2841-93A2-C4DBF1766877}" type="datetimeFigureOut">
              <a:rPr lang="en-US" smtClean="0"/>
              <a:t>12/14/23</a:t>
            </a:fld>
            <a:endParaRPr lang="en-US"/>
          </a:p>
        </p:txBody>
      </p:sp>
      <p:sp>
        <p:nvSpPr>
          <p:cNvPr id="5" name="Footer Placeholder 4">
            <a:extLst>
              <a:ext uri="{FF2B5EF4-FFF2-40B4-BE49-F238E27FC236}">
                <a16:creationId xmlns:a16="http://schemas.microsoft.com/office/drawing/2014/main" id="{64C29743-A354-AFB9-8EF3-4C1DD3D1E5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075C75-2CE2-CEDF-2CBC-3D6F3E49978F}"/>
              </a:ext>
            </a:extLst>
          </p:cNvPr>
          <p:cNvSpPr>
            <a:spLocks noGrp="1"/>
          </p:cNvSpPr>
          <p:nvPr>
            <p:ph type="sldNum" sz="quarter" idx="12"/>
          </p:nvPr>
        </p:nvSpPr>
        <p:spPr/>
        <p:txBody>
          <a:bodyPr/>
          <a:lstStyle/>
          <a:p>
            <a:fld id="{1E228C40-12A5-FD4F-9DAA-6CC2FC92EBE8}" type="slidenum">
              <a:rPr lang="en-US" smtClean="0"/>
              <a:t>‹#›</a:t>
            </a:fld>
            <a:endParaRPr lang="en-US"/>
          </a:p>
        </p:txBody>
      </p:sp>
    </p:spTree>
    <p:extLst>
      <p:ext uri="{BB962C8B-B14F-4D97-AF65-F5344CB8AC3E}">
        <p14:creationId xmlns:p14="http://schemas.microsoft.com/office/powerpoint/2010/main" val="1531265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007FA-F4E7-4EB9-DC81-8D5BBD121A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A6FD18-7C7B-30D4-8896-0839D9D124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FEB47A-2686-B18E-7872-D7EA969B9ACD}"/>
              </a:ext>
            </a:extLst>
          </p:cNvPr>
          <p:cNvSpPr>
            <a:spLocks noGrp="1"/>
          </p:cNvSpPr>
          <p:nvPr>
            <p:ph type="dt" sz="half" idx="10"/>
          </p:nvPr>
        </p:nvSpPr>
        <p:spPr/>
        <p:txBody>
          <a:bodyPr/>
          <a:lstStyle/>
          <a:p>
            <a:fld id="{6E485B95-B30A-2841-93A2-C4DBF1766877}" type="datetimeFigureOut">
              <a:rPr lang="en-US" smtClean="0"/>
              <a:t>12/14/23</a:t>
            </a:fld>
            <a:endParaRPr lang="en-US"/>
          </a:p>
        </p:txBody>
      </p:sp>
      <p:sp>
        <p:nvSpPr>
          <p:cNvPr id="5" name="Footer Placeholder 4">
            <a:extLst>
              <a:ext uri="{FF2B5EF4-FFF2-40B4-BE49-F238E27FC236}">
                <a16:creationId xmlns:a16="http://schemas.microsoft.com/office/drawing/2014/main" id="{7C6C227A-402D-08EF-1154-4280F45E3C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A08884-B302-0632-0168-43B509AF20E6}"/>
              </a:ext>
            </a:extLst>
          </p:cNvPr>
          <p:cNvSpPr>
            <a:spLocks noGrp="1"/>
          </p:cNvSpPr>
          <p:nvPr>
            <p:ph type="sldNum" sz="quarter" idx="12"/>
          </p:nvPr>
        </p:nvSpPr>
        <p:spPr/>
        <p:txBody>
          <a:bodyPr/>
          <a:lstStyle/>
          <a:p>
            <a:fld id="{1E228C40-12A5-FD4F-9DAA-6CC2FC92EBE8}" type="slidenum">
              <a:rPr lang="en-US" smtClean="0"/>
              <a:t>‹#›</a:t>
            </a:fld>
            <a:endParaRPr lang="en-US"/>
          </a:p>
        </p:txBody>
      </p:sp>
    </p:spTree>
    <p:extLst>
      <p:ext uri="{BB962C8B-B14F-4D97-AF65-F5344CB8AC3E}">
        <p14:creationId xmlns:p14="http://schemas.microsoft.com/office/powerpoint/2010/main" val="812251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BCDAD-8F13-FE57-27E1-25F845ED67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1FED06-1F10-E193-337A-471BF17E40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523419-CAB5-C41B-6076-6E732384737E}"/>
              </a:ext>
            </a:extLst>
          </p:cNvPr>
          <p:cNvSpPr>
            <a:spLocks noGrp="1"/>
          </p:cNvSpPr>
          <p:nvPr>
            <p:ph type="dt" sz="half" idx="10"/>
          </p:nvPr>
        </p:nvSpPr>
        <p:spPr/>
        <p:txBody>
          <a:bodyPr/>
          <a:lstStyle/>
          <a:p>
            <a:fld id="{6E485B95-B30A-2841-93A2-C4DBF1766877}" type="datetimeFigureOut">
              <a:rPr lang="en-US" smtClean="0"/>
              <a:t>12/14/23</a:t>
            </a:fld>
            <a:endParaRPr lang="en-US"/>
          </a:p>
        </p:txBody>
      </p:sp>
      <p:sp>
        <p:nvSpPr>
          <p:cNvPr id="5" name="Footer Placeholder 4">
            <a:extLst>
              <a:ext uri="{FF2B5EF4-FFF2-40B4-BE49-F238E27FC236}">
                <a16:creationId xmlns:a16="http://schemas.microsoft.com/office/drawing/2014/main" id="{45E52867-718E-26F1-EF84-B012EC890D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EB11D8-E1F0-951C-C2DF-8BB8668BF9C9}"/>
              </a:ext>
            </a:extLst>
          </p:cNvPr>
          <p:cNvSpPr>
            <a:spLocks noGrp="1"/>
          </p:cNvSpPr>
          <p:nvPr>
            <p:ph type="sldNum" sz="quarter" idx="12"/>
          </p:nvPr>
        </p:nvSpPr>
        <p:spPr/>
        <p:txBody>
          <a:bodyPr/>
          <a:lstStyle/>
          <a:p>
            <a:fld id="{1E228C40-12A5-FD4F-9DAA-6CC2FC92EBE8}" type="slidenum">
              <a:rPr lang="en-US" smtClean="0"/>
              <a:t>‹#›</a:t>
            </a:fld>
            <a:endParaRPr lang="en-US"/>
          </a:p>
        </p:txBody>
      </p:sp>
    </p:spTree>
    <p:extLst>
      <p:ext uri="{BB962C8B-B14F-4D97-AF65-F5344CB8AC3E}">
        <p14:creationId xmlns:p14="http://schemas.microsoft.com/office/powerpoint/2010/main" val="1715636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D9087-5987-35A1-CC59-91DBB9E6A9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99DEAF-014E-6F82-2BA5-5B9EF6DF7C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3B4D38-FDA9-0BD5-F492-AC9C7265B0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8C9FA0-FE5F-1E6C-C007-7DB4EA0330E8}"/>
              </a:ext>
            </a:extLst>
          </p:cNvPr>
          <p:cNvSpPr>
            <a:spLocks noGrp="1"/>
          </p:cNvSpPr>
          <p:nvPr>
            <p:ph type="dt" sz="half" idx="10"/>
          </p:nvPr>
        </p:nvSpPr>
        <p:spPr/>
        <p:txBody>
          <a:bodyPr/>
          <a:lstStyle/>
          <a:p>
            <a:fld id="{6E485B95-B30A-2841-93A2-C4DBF1766877}" type="datetimeFigureOut">
              <a:rPr lang="en-US" smtClean="0"/>
              <a:t>12/14/23</a:t>
            </a:fld>
            <a:endParaRPr lang="en-US"/>
          </a:p>
        </p:txBody>
      </p:sp>
      <p:sp>
        <p:nvSpPr>
          <p:cNvPr id="6" name="Footer Placeholder 5">
            <a:extLst>
              <a:ext uri="{FF2B5EF4-FFF2-40B4-BE49-F238E27FC236}">
                <a16:creationId xmlns:a16="http://schemas.microsoft.com/office/drawing/2014/main" id="{65F93014-1CF9-6A01-0EF8-D740131136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932405-27DE-9748-C295-BECE9B6D9135}"/>
              </a:ext>
            </a:extLst>
          </p:cNvPr>
          <p:cNvSpPr>
            <a:spLocks noGrp="1"/>
          </p:cNvSpPr>
          <p:nvPr>
            <p:ph type="sldNum" sz="quarter" idx="12"/>
          </p:nvPr>
        </p:nvSpPr>
        <p:spPr/>
        <p:txBody>
          <a:bodyPr/>
          <a:lstStyle/>
          <a:p>
            <a:fld id="{1E228C40-12A5-FD4F-9DAA-6CC2FC92EBE8}" type="slidenum">
              <a:rPr lang="en-US" smtClean="0"/>
              <a:t>‹#›</a:t>
            </a:fld>
            <a:endParaRPr lang="en-US"/>
          </a:p>
        </p:txBody>
      </p:sp>
    </p:spTree>
    <p:extLst>
      <p:ext uri="{BB962C8B-B14F-4D97-AF65-F5344CB8AC3E}">
        <p14:creationId xmlns:p14="http://schemas.microsoft.com/office/powerpoint/2010/main" val="4046927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10515-D200-D7FF-6E0A-DCF7A543E4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EDD35D-2D13-BB1A-97CC-F9F3981356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A69327-2C49-CD75-BE0A-17569B515D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A14CE1-7E86-C120-BDE4-405088C7EB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86D9C0-AEA2-0B3F-6818-4034D1F39E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5561F1-1199-A186-261B-7968A2484F84}"/>
              </a:ext>
            </a:extLst>
          </p:cNvPr>
          <p:cNvSpPr>
            <a:spLocks noGrp="1"/>
          </p:cNvSpPr>
          <p:nvPr>
            <p:ph type="dt" sz="half" idx="10"/>
          </p:nvPr>
        </p:nvSpPr>
        <p:spPr/>
        <p:txBody>
          <a:bodyPr/>
          <a:lstStyle/>
          <a:p>
            <a:fld id="{6E485B95-B30A-2841-93A2-C4DBF1766877}" type="datetimeFigureOut">
              <a:rPr lang="en-US" smtClean="0"/>
              <a:t>12/14/23</a:t>
            </a:fld>
            <a:endParaRPr lang="en-US"/>
          </a:p>
        </p:txBody>
      </p:sp>
      <p:sp>
        <p:nvSpPr>
          <p:cNvPr id="8" name="Footer Placeholder 7">
            <a:extLst>
              <a:ext uri="{FF2B5EF4-FFF2-40B4-BE49-F238E27FC236}">
                <a16:creationId xmlns:a16="http://schemas.microsoft.com/office/drawing/2014/main" id="{C598A866-28F5-3104-7EA9-4366ADCA04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E827B9-661E-326E-1F25-FA5F2B7EAF59}"/>
              </a:ext>
            </a:extLst>
          </p:cNvPr>
          <p:cNvSpPr>
            <a:spLocks noGrp="1"/>
          </p:cNvSpPr>
          <p:nvPr>
            <p:ph type="sldNum" sz="quarter" idx="12"/>
          </p:nvPr>
        </p:nvSpPr>
        <p:spPr/>
        <p:txBody>
          <a:bodyPr/>
          <a:lstStyle/>
          <a:p>
            <a:fld id="{1E228C40-12A5-FD4F-9DAA-6CC2FC92EBE8}" type="slidenum">
              <a:rPr lang="en-US" smtClean="0"/>
              <a:t>‹#›</a:t>
            </a:fld>
            <a:endParaRPr lang="en-US"/>
          </a:p>
        </p:txBody>
      </p:sp>
    </p:spTree>
    <p:extLst>
      <p:ext uri="{BB962C8B-B14F-4D97-AF65-F5344CB8AC3E}">
        <p14:creationId xmlns:p14="http://schemas.microsoft.com/office/powerpoint/2010/main" val="341170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92CAD-C435-B2BA-95DD-32BD704456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A64986-8D74-E62E-E613-7C1C50975C5D}"/>
              </a:ext>
            </a:extLst>
          </p:cNvPr>
          <p:cNvSpPr>
            <a:spLocks noGrp="1"/>
          </p:cNvSpPr>
          <p:nvPr>
            <p:ph type="dt" sz="half" idx="10"/>
          </p:nvPr>
        </p:nvSpPr>
        <p:spPr/>
        <p:txBody>
          <a:bodyPr/>
          <a:lstStyle/>
          <a:p>
            <a:fld id="{6E485B95-B30A-2841-93A2-C4DBF1766877}" type="datetimeFigureOut">
              <a:rPr lang="en-US" smtClean="0"/>
              <a:t>12/14/23</a:t>
            </a:fld>
            <a:endParaRPr lang="en-US"/>
          </a:p>
        </p:txBody>
      </p:sp>
      <p:sp>
        <p:nvSpPr>
          <p:cNvPr id="4" name="Footer Placeholder 3">
            <a:extLst>
              <a:ext uri="{FF2B5EF4-FFF2-40B4-BE49-F238E27FC236}">
                <a16:creationId xmlns:a16="http://schemas.microsoft.com/office/drawing/2014/main" id="{2D225B82-3898-D9E2-5FF9-E85331DA3E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917CF8-139B-858C-8996-1B4A886CC3C8}"/>
              </a:ext>
            </a:extLst>
          </p:cNvPr>
          <p:cNvSpPr>
            <a:spLocks noGrp="1"/>
          </p:cNvSpPr>
          <p:nvPr>
            <p:ph type="sldNum" sz="quarter" idx="12"/>
          </p:nvPr>
        </p:nvSpPr>
        <p:spPr/>
        <p:txBody>
          <a:bodyPr/>
          <a:lstStyle/>
          <a:p>
            <a:fld id="{1E228C40-12A5-FD4F-9DAA-6CC2FC92EBE8}" type="slidenum">
              <a:rPr lang="en-US" smtClean="0"/>
              <a:t>‹#›</a:t>
            </a:fld>
            <a:endParaRPr lang="en-US"/>
          </a:p>
        </p:txBody>
      </p:sp>
    </p:spTree>
    <p:extLst>
      <p:ext uri="{BB962C8B-B14F-4D97-AF65-F5344CB8AC3E}">
        <p14:creationId xmlns:p14="http://schemas.microsoft.com/office/powerpoint/2010/main" val="2801304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0C972C-E774-9EFF-924C-FD851BBEB24C}"/>
              </a:ext>
            </a:extLst>
          </p:cNvPr>
          <p:cNvSpPr>
            <a:spLocks noGrp="1"/>
          </p:cNvSpPr>
          <p:nvPr>
            <p:ph type="dt" sz="half" idx="10"/>
          </p:nvPr>
        </p:nvSpPr>
        <p:spPr/>
        <p:txBody>
          <a:bodyPr/>
          <a:lstStyle/>
          <a:p>
            <a:fld id="{6E485B95-B30A-2841-93A2-C4DBF1766877}" type="datetimeFigureOut">
              <a:rPr lang="en-US" smtClean="0"/>
              <a:t>12/14/23</a:t>
            </a:fld>
            <a:endParaRPr lang="en-US"/>
          </a:p>
        </p:txBody>
      </p:sp>
      <p:sp>
        <p:nvSpPr>
          <p:cNvPr id="3" name="Footer Placeholder 2">
            <a:extLst>
              <a:ext uri="{FF2B5EF4-FFF2-40B4-BE49-F238E27FC236}">
                <a16:creationId xmlns:a16="http://schemas.microsoft.com/office/drawing/2014/main" id="{8B417C76-1F3F-FC60-C28B-8FB880AC0F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2BB1DB-7C7D-4347-8B15-B0AF7F02BE39}"/>
              </a:ext>
            </a:extLst>
          </p:cNvPr>
          <p:cNvSpPr>
            <a:spLocks noGrp="1"/>
          </p:cNvSpPr>
          <p:nvPr>
            <p:ph type="sldNum" sz="quarter" idx="12"/>
          </p:nvPr>
        </p:nvSpPr>
        <p:spPr/>
        <p:txBody>
          <a:bodyPr/>
          <a:lstStyle/>
          <a:p>
            <a:fld id="{1E228C40-12A5-FD4F-9DAA-6CC2FC92EBE8}" type="slidenum">
              <a:rPr lang="en-US" smtClean="0"/>
              <a:t>‹#›</a:t>
            </a:fld>
            <a:endParaRPr lang="en-US"/>
          </a:p>
        </p:txBody>
      </p:sp>
    </p:spTree>
    <p:extLst>
      <p:ext uri="{BB962C8B-B14F-4D97-AF65-F5344CB8AC3E}">
        <p14:creationId xmlns:p14="http://schemas.microsoft.com/office/powerpoint/2010/main" val="81786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E1C42-DC11-E57D-4B24-042EB0BA16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95AF90-C284-016D-4966-B524920D98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EAACDA-6A0F-AF98-4521-66E6D0027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A26740-2875-049C-CD8C-65B25FE55391}"/>
              </a:ext>
            </a:extLst>
          </p:cNvPr>
          <p:cNvSpPr>
            <a:spLocks noGrp="1"/>
          </p:cNvSpPr>
          <p:nvPr>
            <p:ph type="dt" sz="half" idx="10"/>
          </p:nvPr>
        </p:nvSpPr>
        <p:spPr/>
        <p:txBody>
          <a:bodyPr/>
          <a:lstStyle/>
          <a:p>
            <a:fld id="{6E485B95-B30A-2841-93A2-C4DBF1766877}" type="datetimeFigureOut">
              <a:rPr lang="en-US" smtClean="0"/>
              <a:t>12/14/23</a:t>
            </a:fld>
            <a:endParaRPr lang="en-US"/>
          </a:p>
        </p:txBody>
      </p:sp>
      <p:sp>
        <p:nvSpPr>
          <p:cNvPr id="6" name="Footer Placeholder 5">
            <a:extLst>
              <a:ext uri="{FF2B5EF4-FFF2-40B4-BE49-F238E27FC236}">
                <a16:creationId xmlns:a16="http://schemas.microsoft.com/office/drawing/2014/main" id="{F2C30CD0-567B-8A83-09DC-3D164BAE0D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ECCEB0-04BD-ECF1-400F-967FB3CD5DDA}"/>
              </a:ext>
            </a:extLst>
          </p:cNvPr>
          <p:cNvSpPr>
            <a:spLocks noGrp="1"/>
          </p:cNvSpPr>
          <p:nvPr>
            <p:ph type="sldNum" sz="quarter" idx="12"/>
          </p:nvPr>
        </p:nvSpPr>
        <p:spPr/>
        <p:txBody>
          <a:bodyPr/>
          <a:lstStyle/>
          <a:p>
            <a:fld id="{1E228C40-12A5-FD4F-9DAA-6CC2FC92EBE8}" type="slidenum">
              <a:rPr lang="en-US" smtClean="0"/>
              <a:t>‹#›</a:t>
            </a:fld>
            <a:endParaRPr lang="en-US"/>
          </a:p>
        </p:txBody>
      </p:sp>
    </p:spTree>
    <p:extLst>
      <p:ext uri="{BB962C8B-B14F-4D97-AF65-F5344CB8AC3E}">
        <p14:creationId xmlns:p14="http://schemas.microsoft.com/office/powerpoint/2010/main" val="1786594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D62BF-47B4-FF87-DA1F-9D56BD61D8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3F4116-53A5-60A4-3975-C3A8A0CE5F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A99EB8-D496-2A4B-A7FA-748CCA2C5E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B6B8DC-780C-88EB-9E18-5F82A193F9B9}"/>
              </a:ext>
            </a:extLst>
          </p:cNvPr>
          <p:cNvSpPr>
            <a:spLocks noGrp="1"/>
          </p:cNvSpPr>
          <p:nvPr>
            <p:ph type="dt" sz="half" idx="10"/>
          </p:nvPr>
        </p:nvSpPr>
        <p:spPr/>
        <p:txBody>
          <a:bodyPr/>
          <a:lstStyle/>
          <a:p>
            <a:fld id="{6E485B95-B30A-2841-93A2-C4DBF1766877}" type="datetimeFigureOut">
              <a:rPr lang="en-US" smtClean="0"/>
              <a:t>12/14/23</a:t>
            </a:fld>
            <a:endParaRPr lang="en-US"/>
          </a:p>
        </p:txBody>
      </p:sp>
      <p:sp>
        <p:nvSpPr>
          <p:cNvPr id="6" name="Footer Placeholder 5">
            <a:extLst>
              <a:ext uri="{FF2B5EF4-FFF2-40B4-BE49-F238E27FC236}">
                <a16:creationId xmlns:a16="http://schemas.microsoft.com/office/drawing/2014/main" id="{84A2979E-C388-B3A4-271D-1CB42B6E5B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B89C16-CDFD-9E24-7234-8689BD0D6085}"/>
              </a:ext>
            </a:extLst>
          </p:cNvPr>
          <p:cNvSpPr>
            <a:spLocks noGrp="1"/>
          </p:cNvSpPr>
          <p:nvPr>
            <p:ph type="sldNum" sz="quarter" idx="12"/>
          </p:nvPr>
        </p:nvSpPr>
        <p:spPr/>
        <p:txBody>
          <a:bodyPr/>
          <a:lstStyle/>
          <a:p>
            <a:fld id="{1E228C40-12A5-FD4F-9DAA-6CC2FC92EBE8}" type="slidenum">
              <a:rPr lang="en-US" smtClean="0"/>
              <a:t>‹#›</a:t>
            </a:fld>
            <a:endParaRPr lang="en-US"/>
          </a:p>
        </p:txBody>
      </p:sp>
    </p:spTree>
    <p:extLst>
      <p:ext uri="{BB962C8B-B14F-4D97-AF65-F5344CB8AC3E}">
        <p14:creationId xmlns:p14="http://schemas.microsoft.com/office/powerpoint/2010/main" val="800237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D68D11-D8C2-B198-9C9B-3EE4C68F71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607060-AF4F-122D-4D9D-BE40093F65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39D92-0563-0AAA-5E35-AEB0582CD5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485B95-B30A-2841-93A2-C4DBF1766877}" type="datetimeFigureOut">
              <a:rPr lang="en-US" smtClean="0"/>
              <a:t>12/14/23</a:t>
            </a:fld>
            <a:endParaRPr lang="en-US"/>
          </a:p>
        </p:txBody>
      </p:sp>
      <p:sp>
        <p:nvSpPr>
          <p:cNvPr id="5" name="Footer Placeholder 4">
            <a:extLst>
              <a:ext uri="{FF2B5EF4-FFF2-40B4-BE49-F238E27FC236}">
                <a16:creationId xmlns:a16="http://schemas.microsoft.com/office/drawing/2014/main" id="{E4931FE0-C11E-ABA5-711F-B32F1EBE8D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422087-5264-8880-82C7-59DDF80833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228C40-12A5-FD4F-9DAA-6CC2FC92EBE8}" type="slidenum">
              <a:rPr lang="en-US" smtClean="0"/>
              <a:t>‹#›</a:t>
            </a:fld>
            <a:endParaRPr lang="en-US"/>
          </a:p>
        </p:txBody>
      </p:sp>
    </p:spTree>
    <p:extLst>
      <p:ext uri="{BB962C8B-B14F-4D97-AF65-F5344CB8AC3E}">
        <p14:creationId xmlns:p14="http://schemas.microsoft.com/office/powerpoint/2010/main" val="418278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lzheimer's Disease Causes Major Metabolic Changes in the Brain | Newsroom  | Weill Cornell Medicine">
            <a:extLst>
              <a:ext uri="{FF2B5EF4-FFF2-40B4-BE49-F238E27FC236}">
                <a16:creationId xmlns:a16="http://schemas.microsoft.com/office/drawing/2014/main" id="{C369175D-054D-1890-B910-5D6B5350D0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177" b="-2"/>
          <a:stretch/>
        </p:blipFill>
        <p:spPr bwMode="auto">
          <a:xfrm>
            <a:off x="2522358"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44" name="Rectangle 1043">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694286-9B8D-4A78-99FC-BCB2A46B3C48}"/>
              </a:ext>
            </a:extLst>
          </p:cNvPr>
          <p:cNvSpPr>
            <a:spLocks noGrp="1"/>
          </p:cNvSpPr>
          <p:nvPr>
            <p:ph type="ctrTitle"/>
          </p:nvPr>
        </p:nvSpPr>
        <p:spPr>
          <a:xfrm>
            <a:off x="952228" y="743447"/>
            <a:ext cx="3973385" cy="3692028"/>
          </a:xfrm>
          <a:noFill/>
        </p:spPr>
        <p:txBody>
          <a:bodyPr>
            <a:normAutofit/>
          </a:bodyPr>
          <a:lstStyle/>
          <a:p>
            <a:pPr algn="l"/>
            <a:r>
              <a:rPr lang="en-US" sz="5200" dirty="0"/>
              <a:t>Clustering in Alzheimer’s Disease Neuroimaging Initiative Data</a:t>
            </a:r>
          </a:p>
        </p:txBody>
      </p:sp>
      <p:sp>
        <p:nvSpPr>
          <p:cNvPr id="3" name="Subtitle 2">
            <a:extLst>
              <a:ext uri="{FF2B5EF4-FFF2-40B4-BE49-F238E27FC236}">
                <a16:creationId xmlns:a16="http://schemas.microsoft.com/office/drawing/2014/main" id="{1EC2717B-B99F-CCDF-E1FC-E05A59F3E83D}"/>
              </a:ext>
            </a:extLst>
          </p:cNvPr>
          <p:cNvSpPr>
            <a:spLocks noGrp="1"/>
          </p:cNvSpPr>
          <p:nvPr>
            <p:ph type="subTitle" idx="1"/>
          </p:nvPr>
        </p:nvSpPr>
        <p:spPr>
          <a:xfrm>
            <a:off x="952229" y="4629234"/>
            <a:ext cx="3973386" cy="1485319"/>
          </a:xfrm>
          <a:noFill/>
        </p:spPr>
        <p:txBody>
          <a:bodyPr>
            <a:normAutofit/>
          </a:bodyPr>
          <a:lstStyle/>
          <a:p>
            <a:pPr algn="l"/>
            <a:r>
              <a:rPr lang="en-US" dirty="0"/>
              <a:t>Insights from Longitudinal Metabolomics Data</a:t>
            </a:r>
          </a:p>
        </p:txBody>
      </p:sp>
      <p:sp>
        <p:nvSpPr>
          <p:cNvPr id="4" name="Subtitle 2">
            <a:extLst>
              <a:ext uri="{FF2B5EF4-FFF2-40B4-BE49-F238E27FC236}">
                <a16:creationId xmlns:a16="http://schemas.microsoft.com/office/drawing/2014/main" id="{5DEF3A24-0C41-D601-D5FB-DDA3C25D6ABC}"/>
              </a:ext>
            </a:extLst>
          </p:cNvPr>
          <p:cNvSpPr txBox="1">
            <a:spLocks/>
          </p:cNvSpPr>
          <p:nvPr/>
        </p:nvSpPr>
        <p:spPr>
          <a:xfrm>
            <a:off x="972614" y="5801934"/>
            <a:ext cx="2271081" cy="12081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dirty="0"/>
              <a:t>Yao Chen </a:t>
            </a:r>
          </a:p>
          <a:p>
            <a:pPr algn="l"/>
            <a:r>
              <a:rPr lang="en-US" sz="1600" dirty="0"/>
              <a:t>Dec 7, 2023</a:t>
            </a:r>
          </a:p>
        </p:txBody>
      </p:sp>
      <p:sp>
        <p:nvSpPr>
          <p:cNvPr id="5" name="TextBox 4">
            <a:extLst>
              <a:ext uri="{FF2B5EF4-FFF2-40B4-BE49-F238E27FC236}">
                <a16:creationId xmlns:a16="http://schemas.microsoft.com/office/drawing/2014/main" id="{911A32A1-7D31-1888-164E-1FC636791D50}"/>
              </a:ext>
            </a:extLst>
          </p:cNvPr>
          <p:cNvSpPr txBox="1"/>
          <p:nvPr/>
        </p:nvSpPr>
        <p:spPr>
          <a:xfrm>
            <a:off x="3065172" y="454624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350743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700"/>
                                        <p:tgtEl>
                                          <p:spTgt spid="4">
                                            <p:txEl>
                                              <p:pRg st="0" end="0"/>
                                            </p:txEl>
                                          </p:spTgt>
                                        </p:tgtEl>
                                      </p:cBhvr>
                                    </p:animEffect>
                                  </p:childTnLst>
                                </p:cTn>
                              </p:par>
                              <p:par>
                                <p:cTn id="14" presetID="10" presetClass="entr" presetSubtype="0" fill="hold" grpId="0" nodeType="withEffect">
                                  <p:stCondLst>
                                    <p:cond delay="1500"/>
                                  </p:stCondLst>
                                  <p:iterate>
                                    <p:tmPct val="10000"/>
                                  </p:iterate>
                                  <p:childTnLst>
                                    <p:set>
                                      <p:cBhvr>
                                        <p:cTn id="15" dur="1" fill="hold">
                                          <p:stCondLst>
                                            <p:cond delay="0"/>
                                          </p:stCondLst>
                                        </p:cTn>
                                        <p:tgtEl>
                                          <p:spTgt spid="4">
                                            <p:txEl>
                                              <p:pRg st="1" end="1"/>
                                            </p:txEl>
                                          </p:spTgt>
                                        </p:tgtEl>
                                        <p:attrNameLst>
                                          <p:attrName>style.visibility</p:attrName>
                                        </p:attrNameLst>
                                      </p:cBhvr>
                                      <p:to>
                                        <p:strVal val="visible"/>
                                      </p:to>
                                    </p:set>
                                    <p:animEffect transition="in" filter="fade">
                                      <p:cBhvr>
                                        <p:cTn id="16" dur="7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F9EB1-C240-FC20-28FF-9864AF96D7C6}"/>
              </a:ext>
            </a:extLst>
          </p:cNvPr>
          <p:cNvSpPr>
            <a:spLocks noGrp="1"/>
          </p:cNvSpPr>
          <p:nvPr>
            <p:ph type="title"/>
          </p:nvPr>
        </p:nvSpPr>
        <p:spPr/>
        <p:txBody>
          <a:bodyPr/>
          <a:lstStyle/>
          <a:p>
            <a:r>
              <a:rPr lang="en-US" dirty="0"/>
              <a:t>Key Findings</a:t>
            </a:r>
          </a:p>
        </p:txBody>
      </p:sp>
      <p:sp>
        <p:nvSpPr>
          <p:cNvPr id="3" name="Content Placeholder 2">
            <a:extLst>
              <a:ext uri="{FF2B5EF4-FFF2-40B4-BE49-F238E27FC236}">
                <a16:creationId xmlns:a16="http://schemas.microsoft.com/office/drawing/2014/main" id="{7AB5799A-AF75-A6CA-DF8B-5E4D821EED75}"/>
              </a:ext>
            </a:extLst>
          </p:cNvPr>
          <p:cNvSpPr>
            <a:spLocks noGrp="1"/>
          </p:cNvSpPr>
          <p:nvPr>
            <p:ph idx="1"/>
          </p:nvPr>
        </p:nvSpPr>
        <p:spPr>
          <a:xfrm>
            <a:off x="838200" y="1420586"/>
            <a:ext cx="10515600" cy="4520401"/>
          </a:xfrm>
        </p:spPr>
        <p:txBody>
          <a:bodyPr anchor="ctr">
            <a:normAutofit fontScale="92500"/>
          </a:bodyPr>
          <a:lstStyle/>
          <a:p>
            <a:pPr algn="l">
              <a:lnSpc>
                <a:spcPct val="120000"/>
              </a:lnSpc>
              <a:buFont typeface="Arial" panose="020B0604020202020204" pitchFamily="34" charset="0"/>
              <a:buChar char="•"/>
            </a:pPr>
            <a:r>
              <a:rPr lang="en-US" sz="2000" b="1" i="0" dirty="0">
                <a:solidFill>
                  <a:schemeClr val="accent1"/>
                </a:solidFill>
                <a:effectLst/>
                <a:latin typeface="Calibri" panose="020F0502020204030204" pitchFamily="34" charset="0"/>
                <a:cs typeface="Calibri" panose="020F0502020204030204" pitchFamily="34" charset="0"/>
              </a:rPr>
              <a:t>Summary of Clusters:</a:t>
            </a:r>
            <a:endParaRPr lang="en-US" sz="2000" b="0" i="0" dirty="0">
              <a:solidFill>
                <a:schemeClr val="accent1"/>
              </a:solidFill>
              <a:effectLst/>
              <a:latin typeface="Calibri" panose="020F0502020204030204" pitchFamily="34" charset="0"/>
              <a:cs typeface="Calibri" panose="020F0502020204030204" pitchFamily="34" charset="0"/>
            </a:endParaRPr>
          </a:p>
          <a:p>
            <a:pPr marL="274320" indent="-457200">
              <a:lnSpc>
                <a:spcPct val="120000"/>
              </a:lnSpc>
              <a:buNone/>
            </a:pPr>
            <a:r>
              <a:rPr lang="en-US" sz="2000" dirty="0">
                <a:latin typeface="Calibri" panose="020F0502020204030204" pitchFamily="34" charset="0"/>
                <a:cs typeface="Calibri" panose="020F0502020204030204" pitchFamily="34" charset="0"/>
              </a:rPr>
              <a:t>W</a:t>
            </a:r>
            <a:r>
              <a:rPr lang="en-US" sz="2000" b="0" i="0" dirty="0">
                <a:effectLst/>
                <a:latin typeface="Calibri" panose="020F0502020204030204" pitchFamily="34" charset="0"/>
                <a:cs typeface="Calibri" panose="020F0502020204030204" pitchFamily="34" charset="0"/>
              </a:rPr>
              <a:t>hen compared to Cluster 1, </a:t>
            </a:r>
          </a:p>
          <a:p>
            <a:pPr marL="274320" lvl="1" indent="-457200">
              <a:lnSpc>
                <a:spcPct val="120000"/>
              </a:lnSpc>
            </a:pPr>
            <a:r>
              <a:rPr lang="en-US" sz="1600" b="0" i="0" dirty="0">
                <a:effectLst/>
                <a:latin typeface="Calibri" panose="020F0502020204030204" pitchFamily="34" charset="0"/>
                <a:cs typeface="Calibri" panose="020F0502020204030204" pitchFamily="34" charset="0"/>
              </a:rPr>
              <a:t>Cluster 2 consistently shows a higher percentage of dementia across all time points. </a:t>
            </a:r>
          </a:p>
          <a:p>
            <a:pPr marL="274320" lvl="1" indent="-457200">
              <a:lnSpc>
                <a:spcPct val="120000"/>
              </a:lnSpc>
            </a:pPr>
            <a:r>
              <a:rPr lang="en-US" sz="1600" b="0" i="0" dirty="0">
                <a:effectLst/>
                <a:latin typeface="Calibri" panose="020F0502020204030204" pitchFamily="34" charset="0"/>
                <a:cs typeface="Calibri" panose="020F0502020204030204" pitchFamily="34" charset="0"/>
              </a:rPr>
              <a:t>Cluster 2 has higher scores on ADAS11 and ADAS13 and higher CDRSB scores but lower scores on MMSE compared to Cluster 1.</a:t>
            </a:r>
          </a:p>
          <a:p>
            <a:pPr marL="274320" indent="-457200">
              <a:lnSpc>
                <a:spcPct val="120000"/>
              </a:lnSpc>
              <a:buNone/>
            </a:pPr>
            <a:r>
              <a:rPr lang="en-US" sz="2000" b="0" i="0" dirty="0">
                <a:effectLst/>
                <a:latin typeface="Calibri" panose="020F0502020204030204" pitchFamily="34" charset="0"/>
                <a:cs typeface="Calibri" panose="020F0502020204030204" pitchFamily="34" charset="0"/>
              </a:rPr>
              <a:t>The significant p-values from the chi-squared tests for all measurements suggest that the differences in cognitive scores between the clusters are statistically significant. </a:t>
            </a:r>
          </a:p>
          <a:p>
            <a:pPr marL="274320" indent="-457200">
              <a:lnSpc>
                <a:spcPct val="120000"/>
              </a:lnSpc>
              <a:buNone/>
            </a:pPr>
            <a:r>
              <a:rPr lang="en-US" sz="2000" b="0" i="0" dirty="0">
                <a:effectLst/>
                <a:latin typeface="Söhne"/>
              </a:rPr>
              <a:t>Cluster 2 is evidently associated with a higher risk and faster progression of cognitive decline leading to dementia. </a:t>
            </a:r>
          </a:p>
          <a:p>
            <a:pPr algn="l">
              <a:lnSpc>
                <a:spcPct val="120000"/>
              </a:lnSpc>
              <a:buFont typeface="Arial" panose="020B0604020202020204" pitchFamily="34" charset="0"/>
              <a:buChar char="•"/>
            </a:pPr>
            <a:r>
              <a:rPr lang="en-US" sz="2000" b="1" i="0" dirty="0">
                <a:solidFill>
                  <a:schemeClr val="accent1"/>
                </a:solidFill>
                <a:effectLst/>
                <a:latin typeface="Calibri" panose="020F0502020204030204" pitchFamily="34" charset="0"/>
                <a:cs typeface="Calibri" panose="020F0502020204030204" pitchFamily="34" charset="0"/>
              </a:rPr>
              <a:t>Impact of the Study: </a:t>
            </a:r>
            <a:r>
              <a:rPr lang="en-US" sz="2000" dirty="0">
                <a:latin typeface="Calibri" panose="020F0502020204030204" pitchFamily="34" charset="0"/>
                <a:cs typeface="Calibri" panose="020F0502020204030204" pitchFamily="34" charset="0"/>
              </a:rPr>
              <a:t>These results underscore the potential of using cluster analysis in identifying subgroups within the AD spectrum, which could be crucial for targeted therapeutic interventions and personalized patient management.</a:t>
            </a:r>
          </a:p>
        </p:txBody>
      </p:sp>
    </p:spTree>
    <p:extLst>
      <p:ext uri="{BB962C8B-B14F-4D97-AF65-F5344CB8AC3E}">
        <p14:creationId xmlns:p14="http://schemas.microsoft.com/office/powerpoint/2010/main" val="3464750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0B9FB-2A0D-5C0D-4FE8-C1BBD7A41A66}"/>
              </a:ext>
            </a:extLst>
          </p:cNvPr>
          <p:cNvSpPr>
            <a:spLocks noGrp="1"/>
          </p:cNvSpPr>
          <p:nvPr>
            <p:ph type="title"/>
          </p:nvPr>
        </p:nvSpPr>
        <p:spPr/>
        <p:txBody>
          <a:bodyPr/>
          <a:lstStyle/>
          <a:p>
            <a:r>
              <a:rPr lang="en-US" dirty="0"/>
              <a:t>Challenges and Considerations</a:t>
            </a:r>
            <a:br>
              <a:rPr lang="en-US" dirty="0"/>
            </a:br>
            <a:endParaRPr lang="en-US" dirty="0"/>
          </a:p>
        </p:txBody>
      </p:sp>
      <p:sp>
        <p:nvSpPr>
          <p:cNvPr id="3" name="Content Placeholder 2">
            <a:extLst>
              <a:ext uri="{FF2B5EF4-FFF2-40B4-BE49-F238E27FC236}">
                <a16:creationId xmlns:a16="http://schemas.microsoft.com/office/drawing/2014/main" id="{25867773-3C2F-4196-3613-54AE493758A2}"/>
              </a:ext>
            </a:extLst>
          </p:cNvPr>
          <p:cNvSpPr>
            <a:spLocks noGrp="1"/>
          </p:cNvSpPr>
          <p:nvPr>
            <p:ph idx="1"/>
          </p:nvPr>
        </p:nvSpPr>
        <p:spPr>
          <a:xfrm>
            <a:off x="838200" y="1534886"/>
            <a:ext cx="10515600" cy="4642077"/>
          </a:xfrm>
        </p:spPr>
        <p:txBody>
          <a:bodyPr>
            <a:normAutofit fontScale="92500"/>
          </a:bodyPr>
          <a:lstStyle/>
          <a:p>
            <a:pPr>
              <a:buFont typeface="Arial" panose="020B0604020202020204" pitchFamily="34" charset="0"/>
              <a:buChar char="•"/>
            </a:pPr>
            <a:r>
              <a:rPr lang="en-US" b="1" dirty="0">
                <a:effectLst/>
                <a:latin typeface="Calibri" panose="020F0502020204030204" pitchFamily="34" charset="0"/>
                <a:cs typeface="Calibri" panose="020F0502020204030204" pitchFamily="34" charset="0"/>
              </a:rPr>
              <a:t>Data Limitations</a:t>
            </a:r>
          </a:p>
          <a:p>
            <a:pPr marL="914400" lvl="1" indent="-457200">
              <a:buFont typeface="+mj-lt"/>
              <a:buAutoNum type="arabicPeriod"/>
            </a:pPr>
            <a:r>
              <a:rPr lang="en-US" dirty="0">
                <a:effectLst/>
                <a:latin typeface="Calibri" panose="020F0502020204030204" pitchFamily="34" charset="0"/>
                <a:cs typeface="Calibri" panose="020F0502020204030204" pitchFamily="34" charset="0"/>
              </a:rPr>
              <a:t>Loss </a:t>
            </a:r>
            <a:r>
              <a:rPr lang="en-US" dirty="0">
                <a:latin typeface="Calibri" panose="020F0502020204030204" pitchFamily="34" charset="0"/>
                <a:cs typeface="Calibri" panose="020F0502020204030204" pitchFamily="34" charset="0"/>
              </a:rPr>
              <a:t>of follow up </a:t>
            </a:r>
          </a:p>
          <a:p>
            <a:pPr marL="914400" lvl="1" indent="-457200">
              <a:buFont typeface="+mj-lt"/>
              <a:buAutoNum type="arabicPeriod"/>
            </a:pPr>
            <a:r>
              <a:rPr lang="en-US" dirty="0">
                <a:latin typeface="Calibri" panose="020F0502020204030204" pitchFamily="34" charset="0"/>
                <a:cs typeface="Calibri" panose="020F0502020204030204" pitchFamily="34" charset="0"/>
              </a:rPr>
              <a:t>Unbalanced data: Different participants have different numbers of follow-up visits.</a:t>
            </a:r>
            <a:endParaRPr lang="en-US" dirty="0">
              <a:effectLst/>
              <a:latin typeface="Calibri" panose="020F0502020204030204" pitchFamily="34" charset="0"/>
              <a:cs typeface="Calibri" panose="020F0502020204030204" pitchFamily="34" charset="0"/>
            </a:endParaRPr>
          </a:p>
          <a:p>
            <a:pPr>
              <a:buFont typeface="Arial" panose="020B0604020202020204" pitchFamily="34" charset="0"/>
              <a:buChar char="•"/>
            </a:pPr>
            <a:r>
              <a:rPr lang="en-US" b="1" dirty="0">
                <a:effectLst/>
                <a:latin typeface="Calibri" panose="020F0502020204030204" pitchFamily="34" charset="0"/>
                <a:cs typeface="Calibri" panose="020F0502020204030204" pitchFamily="34" charset="0"/>
              </a:rPr>
              <a:t>Methodological Challenges </a:t>
            </a:r>
          </a:p>
          <a:p>
            <a:pPr marL="971550" lvl="1" indent="-514350">
              <a:buFont typeface="+mj-lt"/>
              <a:buAutoNum type="arabicPeriod"/>
            </a:pPr>
            <a:r>
              <a:rPr lang="en-US" b="1" dirty="0">
                <a:effectLst/>
                <a:latin typeface="Calibri" panose="020F0502020204030204" pitchFamily="34" charset="0"/>
                <a:cs typeface="Calibri" panose="020F0502020204030204" pitchFamily="34" charset="0"/>
              </a:rPr>
              <a:t>Dimension Reduction</a:t>
            </a:r>
          </a:p>
          <a:p>
            <a:pPr marL="457200" lvl="1" indent="0">
              <a:buNone/>
            </a:pPr>
            <a:r>
              <a:rPr lang="en-US" dirty="0">
                <a:latin typeface="Calibri" panose="020F0502020204030204" pitchFamily="34" charset="0"/>
                <a:cs typeface="Calibri" panose="020F0502020204030204" pitchFamily="34" charset="0"/>
              </a:rPr>
              <a:t>Tried </a:t>
            </a:r>
            <a:r>
              <a:rPr lang="en-US" dirty="0" err="1">
                <a:latin typeface="Calibri" panose="020F0502020204030204" pitchFamily="34" charset="0"/>
                <a:cs typeface="Calibri" panose="020F0502020204030204" pitchFamily="34" charset="0"/>
              </a:rPr>
              <a:t>Furry’s</a:t>
            </a:r>
            <a:r>
              <a:rPr lang="en-US" dirty="0">
                <a:latin typeface="Calibri" panose="020F0502020204030204" pitchFamily="34" charset="0"/>
                <a:cs typeface="Calibri" panose="020F0502020204030204" pitchFamily="34" charset="0"/>
              </a:rPr>
              <a:t> Common PCA, Functional PCA, Longitudinal Functional PCA but are </a:t>
            </a:r>
            <a:r>
              <a:rPr lang="en-US" b="0" i="0" dirty="0">
                <a:solidFill>
                  <a:srgbClr val="FF0000"/>
                </a:solidFill>
                <a:effectLst/>
                <a:latin typeface="Calibri" panose="020F0502020204030204" pitchFamily="34" charset="0"/>
                <a:cs typeface="Calibri" panose="020F0502020204030204" pitchFamily="34" charset="0"/>
              </a:rPr>
              <a:t>computationally intensive and time-consuming</a:t>
            </a:r>
            <a:r>
              <a:rPr lang="en-US" b="0" i="0" dirty="0">
                <a:solidFill>
                  <a:srgbClr val="EF4444"/>
                </a:solidFill>
                <a:effectLst/>
                <a:latin typeface="Calibri" panose="020F0502020204030204" pitchFamily="34" charset="0"/>
                <a:cs typeface="Calibri" panose="020F0502020204030204" pitchFamily="34" charset="0"/>
              </a:rPr>
              <a:t>. </a:t>
            </a:r>
            <a:endParaRPr lang="en-US" b="1" dirty="0">
              <a:effectLst/>
              <a:latin typeface="Calibri" panose="020F0502020204030204" pitchFamily="34" charset="0"/>
              <a:cs typeface="Calibri" panose="020F0502020204030204" pitchFamily="34" charset="0"/>
            </a:endParaRPr>
          </a:p>
          <a:p>
            <a:pPr marL="971550" lvl="1" indent="-514350">
              <a:buFont typeface="+mj-lt"/>
              <a:buAutoNum type="arabicPeriod" startAt="2"/>
            </a:pPr>
            <a:r>
              <a:rPr lang="en-US" b="1" i="0" dirty="0">
                <a:effectLst/>
                <a:latin typeface="Calibri" panose="020F0502020204030204" pitchFamily="34" charset="0"/>
                <a:cs typeface="Calibri" panose="020F0502020204030204" pitchFamily="34" charset="0"/>
              </a:rPr>
              <a:t>Longitudinal Multivariate Clustering Methods</a:t>
            </a:r>
          </a:p>
          <a:p>
            <a:pPr marL="457200" lvl="1" indent="0">
              <a:buNone/>
            </a:pPr>
            <a:r>
              <a:rPr lang="en-US" b="0" i="0" dirty="0">
                <a:effectLst/>
                <a:latin typeface="Calibri" panose="020F0502020204030204" pitchFamily="34" charset="0"/>
                <a:cs typeface="Calibri" panose="020F0502020204030204" pitchFamily="34" charset="0"/>
              </a:rPr>
              <a:t>Methods such as k-means for longitudinal data (</a:t>
            </a:r>
            <a:r>
              <a:rPr lang="en-US" dirty="0">
                <a:latin typeface="Calibri" panose="020F0502020204030204" pitchFamily="34" charset="0"/>
                <a:cs typeface="Calibri" panose="020F0502020204030204" pitchFamily="34" charset="0"/>
              </a:rPr>
              <a:t>kml3d</a:t>
            </a:r>
            <a:r>
              <a:rPr lang="en-US" b="0" i="0" dirty="0">
                <a:effectLst/>
                <a:latin typeface="Calibri" panose="020F0502020204030204" pitchFamily="34" charset="0"/>
                <a:cs typeface="Calibri" panose="020F0502020204030204" pitchFamily="34" charset="0"/>
              </a:rPr>
              <a:t>) are used, but selecting the number of clusters also requires </a:t>
            </a:r>
            <a:r>
              <a:rPr lang="en-US" b="0" i="0" dirty="0">
                <a:solidFill>
                  <a:srgbClr val="FF0000"/>
                </a:solidFill>
                <a:effectLst/>
                <a:latin typeface="Calibri" panose="020F0502020204030204" pitchFamily="34" charset="0"/>
                <a:cs typeface="Calibri" panose="020F0502020204030204" pitchFamily="34" charset="0"/>
              </a:rPr>
              <a:t>long execution time</a:t>
            </a:r>
            <a:r>
              <a:rPr lang="en-US" b="0" i="0" dirty="0">
                <a:solidFill>
                  <a:srgbClr val="EF4444"/>
                </a:solidFill>
                <a:effectLst/>
                <a:latin typeface="Calibri" panose="020F0502020204030204" pitchFamily="34" charset="0"/>
                <a:cs typeface="Calibri" panose="020F0502020204030204" pitchFamily="34" charset="0"/>
              </a:rPr>
              <a:t>. </a:t>
            </a:r>
            <a:endParaRPr lang="en-US" b="1" i="0" dirty="0">
              <a:effectLst/>
              <a:latin typeface="Calibri" panose="020F0502020204030204" pitchFamily="34" charset="0"/>
              <a:cs typeface="Calibri" panose="020F0502020204030204" pitchFamily="34" charset="0"/>
            </a:endParaRPr>
          </a:p>
          <a:p>
            <a:pPr marL="914400" lvl="1" indent="-457200">
              <a:buFont typeface="+mj-lt"/>
              <a:buAutoNum type="arabicPeriod" startAt="3"/>
            </a:pPr>
            <a:r>
              <a:rPr lang="en-US" b="1" dirty="0">
                <a:latin typeface="Calibri" panose="020F0502020204030204" pitchFamily="34" charset="0"/>
                <a:cs typeface="Calibri" panose="020F0502020204030204" pitchFamily="34" charset="0"/>
              </a:rPr>
              <a:t>I</a:t>
            </a:r>
            <a:r>
              <a:rPr lang="en-US" b="1" dirty="0">
                <a:effectLst/>
                <a:latin typeface="Calibri" panose="020F0502020204030204" pitchFamily="34" charset="0"/>
                <a:cs typeface="Calibri" panose="020F0502020204030204" pitchFamily="34" charset="0"/>
              </a:rPr>
              <a:t>nterpreting Clusters</a:t>
            </a:r>
          </a:p>
          <a:p>
            <a:r>
              <a:rPr lang="en-US" dirty="0">
                <a:latin typeface="Calibri" panose="020F0502020204030204" pitchFamily="34" charset="0"/>
                <a:cs typeface="Calibri" panose="020F0502020204030204" pitchFamily="34" charset="0"/>
              </a:rPr>
              <a:t>Individual trajectories comparison </a:t>
            </a:r>
          </a:p>
        </p:txBody>
      </p:sp>
    </p:spTree>
    <p:extLst>
      <p:ext uri="{BB962C8B-B14F-4D97-AF65-F5344CB8AC3E}">
        <p14:creationId xmlns:p14="http://schemas.microsoft.com/office/powerpoint/2010/main" val="2693687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A0F6D7-7012-E081-CFC8-5432FA7EC5D0}"/>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5200" kern="1200" dirty="0">
                <a:solidFill>
                  <a:schemeClr val="tx1"/>
                </a:solidFill>
                <a:latin typeface="+mj-lt"/>
                <a:ea typeface="+mj-ea"/>
                <a:cs typeface="+mj-cs"/>
              </a:rPr>
              <a:t>Thank you for listening </a:t>
            </a:r>
          </a:p>
        </p:txBody>
      </p:sp>
      <p:pic>
        <p:nvPicPr>
          <p:cNvPr id="7" name="Graphic 6" descr="Smiling Face with No Fill">
            <a:extLst>
              <a:ext uri="{FF2B5EF4-FFF2-40B4-BE49-F238E27FC236}">
                <a16:creationId xmlns:a16="http://schemas.microsoft.com/office/drawing/2014/main" id="{5AC264AB-B4CA-E56E-709B-928B8D2575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9" name="Graphic 8" descr="Smiling Face with No Fill">
            <a:extLst>
              <a:ext uri="{FF2B5EF4-FFF2-40B4-BE49-F238E27FC236}">
                <a16:creationId xmlns:a16="http://schemas.microsoft.com/office/drawing/2014/main" id="{4E29D6A5-D529-43E9-82C6-3444A7C0C0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344904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6F13E-D19A-AD3F-BC3B-A02928F74890}"/>
              </a:ext>
            </a:extLst>
          </p:cNvPr>
          <p:cNvSpPr>
            <a:spLocks noGrp="1"/>
          </p:cNvSpPr>
          <p:nvPr>
            <p:ph type="title"/>
          </p:nvPr>
        </p:nvSpPr>
        <p:spPr/>
        <p:txBody>
          <a:bodyPr>
            <a:normAutofit/>
          </a:bodyPr>
          <a:lstStyle/>
          <a:p>
            <a:r>
              <a:rPr lang="en-US" sz="4000" dirty="0"/>
              <a:t>Introduction</a:t>
            </a:r>
          </a:p>
        </p:txBody>
      </p:sp>
      <p:sp>
        <p:nvSpPr>
          <p:cNvPr id="3" name="Content Placeholder 2">
            <a:extLst>
              <a:ext uri="{FF2B5EF4-FFF2-40B4-BE49-F238E27FC236}">
                <a16:creationId xmlns:a16="http://schemas.microsoft.com/office/drawing/2014/main" id="{E94BFB7C-06D6-CD09-48EC-A56266E6ACB4}"/>
              </a:ext>
            </a:extLst>
          </p:cNvPr>
          <p:cNvSpPr>
            <a:spLocks noGrp="1"/>
          </p:cNvSpPr>
          <p:nvPr>
            <p:ph idx="1"/>
          </p:nvPr>
        </p:nvSpPr>
        <p:spPr>
          <a:xfrm>
            <a:off x="838200" y="1348370"/>
            <a:ext cx="10515600" cy="5144505"/>
          </a:xfrm>
        </p:spPr>
        <p:txBody>
          <a:bodyPr anchor="ctr">
            <a:normAutofit fontScale="62500" lnSpcReduction="20000"/>
          </a:bodyPr>
          <a:lstStyle/>
          <a:p>
            <a:pPr marL="0" indent="0">
              <a:lnSpc>
                <a:spcPct val="120000"/>
              </a:lnSpc>
              <a:buNone/>
            </a:pPr>
            <a:r>
              <a:rPr lang="en-US" b="1" dirty="0"/>
              <a:t>Alzheimer's Disease (AD) </a:t>
            </a:r>
            <a:r>
              <a:rPr lang="en-US" dirty="0"/>
              <a:t>is a brain disorder that gets worse over time, and the most common cause of </a:t>
            </a:r>
            <a:r>
              <a:rPr lang="en-US" b="1" dirty="0"/>
              <a:t>dementia</a:t>
            </a:r>
            <a:r>
              <a:rPr lang="en-US" dirty="0"/>
              <a:t>. </a:t>
            </a:r>
          </a:p>
          <a:p>
            <a:pPr lvl="1">
              <a:lnSpc>
                <a:spcPct val="120000"/>
              </a:lnSpc>
            </a:pPr>
            <a:r>
              <a:rPr lang="en-US" i="1" u="sng" dirty="0">
                <a:solidFill>
                  <a:srgbClr val="FF0000"/>
                </a:solidFill>
              </a:rPr>
              <a:t>Increasing Age</a:t>
            </a:r>
            <a:r>
              <a:rPr lang="en-US" dirty="0"/>
              <a:t>: The majority of people with Alzheimer’s are 65 and older.</a:t>
            </a:r>
          </a:p>
          <a:p>
            <a:pPr lvl="1">
              <a:lnSpc>
                <a:spcPct val="120000"/>
              </a:lnSpc>
            </a:pPr>
            <a:r>
              <a:rPr lang="en-US" i="1" u="sng" dirty="0">
                <a:solidFill>
                  <a:srgbClr val="FF0000"/>
                </a:solidFill>
              </a:rPr>
              <a:t>Genetics</a:t>
            </a:r>
            <a:r>
              <a:rPr lang="en-US" dirty="0"/>
              <a:t>: Certain genes have been linked to Alzheimer's, making it more likely in some families.</a:t>
            </a:r>
          </a:p>
          <a:p>
            <a:pPr lvl="1">
              <a:lnSpc>
                <a:spcPct val="120000"/>
              </a:lnSpc>
            </a:pPr>
            <a:r>
              <a:rPr lang="en-US" i="1" u="sng" dirty="0">
                <a:solidFill>
                  <a:srgbClr val="FF0000"/>
                </a:solidFill>
              </a:rPr>
              <a:t>Brain</a:t>
            </a:r>
            <a:r>
              <a:rPr lang="en-US" u="sng" dirty="0">
                <a:solidFill>
                  <a:srgbClr val="FF0000"/>
                </a:solidFill>
              </a:rPr>
              <a:t> </a:t>
            </a:r>
            <a:r>
              <a:rPr lang="en-US" i="1" u="sng" dirty="0">
                <a:solidFill>
                  <a:srgbClr val="FF0000"/>
                </a:solidFill>
              </a:rPr>
              <a:t>Changes</a:t>
            </a:r>
            <a:r>
              <a:rPr lang="en-US" dirty="0"/>
              <a:t>: Alzheimer's leads to the buildup of abnormal proteins in and around brain cells, causes the brain to shrink and brain cells to eventually die. </a:t>
            </a:r>
          </a:p>
          <a:p>
            <a:pPr lvl="1">
              <a:lnSpc>
                <a:spcPct val="120000"/>
              </a:lnSpc>
            </a:pPr>
            <a:r>
              <a:rPr lang="en-US" i="1" u="sng" dirty="0">
                <a:solidFill>
                  <a:srgbClr val="FF0000"/>
                </a:solidFill>
              </a:rPr>
              <a:t>Symptoms</a:t>
            </a:r>
            <a:r>
              <a:rPr lang="en-US" dirty="0"/>
              <a:t>: Characterized by memory loss and cognitive decline.</a:t>
            </a:r>
          </a:p>
          <a:p>
            <a:pPr marL="0" indent="0">
              <a:lnSpc>
                <a:spcPct val="120000"/>
              </a:lnSpc>
              <a:buNone/>
            </a:pPr>
            <a:r>
              <a:rPr lang="en-US" b="1" dirty="0"/>
              <a:t>Data Source</a:t>
            </a:r>
            <a:endParaRPr lang="en-US" dirty="0"/>
          </a:p>
          <a:p>
            <a:pPr marL="0" indent="0">
              <a:lnSpc>
                <a:spcPct val="120000"/>
              </a:lnSpc>
              <a:buNone/>
            </a:pPr>
            <a:r>
              <a:rPr lang="en-US" dirty="0"/>
              <a:t>The Alzheimer’s Disease Neuroimaging Initiative (ADNI) dataset is a rich collection of multi-dimensional data designed to study the progression of Alzheimer's. It includes neuroimaging, genetic, clinical, and, importantly, longitudinal metabolomics data, providing insights into the disease's trajectory.</a:t>
            </a:r>
          </a:p>
          <a:p>
            <a:pPr marL="0" indent="0">
              <a:lnSpc>
                <a:spcPct val="120000"/>
              </a:lnSpc>
              <a:buNone/>
            </a:pPr>
            <a:r>
              <a:rPr lang="en-US" b="1" dirty="0"/>
              <a:t>Objective</a:t>
            </a:r>
          </a:p>
          <a:p>
            <a:pPr marL="0" indent="0">
              <a:lnSpc>
                <a:spcPct val="120000"/>
              </a:lnSpc>
              <a:buNone/>
            </a:pPr>
            <a:r>
              <a:rPr lang="en-US" dirty="0"/>
              <a:t>Our analysis aims to uncover patterns in longitudinal metabolomics data. By exploring these datasets, we seek to identify AD progression trends and potential targets for therapeutic intervention. </a:t>
            </a:r>
          </a:p>
          <a:p>
            <a:pPr marL="0" indent="0">
              <a:lnSpc>
                <a:spcPct val="120000"/>
              </a:lnSpc>
              <a:buNone/>
            </a:pPr>
            <a:r>
              <a:rPr lang="en-US" dirty="0"/>
              <a:t>This is not just an analytical challenge but a step towards unraveling the complexities of Alzheimer's Disease.</a:t>
            </a:r>
          </a:p>
        </p:txBody>
      </p:sp>
    </p:spTree>
    <p:extLst>
      <p:ext uri="{BB962C8B-B14F-4D97-AF65-F5344CB8AC3E}">
        <p14:creationId xmlns:p14="http://schemas.microsoft.com/office/powerpoint/2010/main" val="1516514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3424D-EB0B-3C7A-8F58-D9A13E7CE118}"/>
              </a:ext>
            </a:extLst>
          </p:cNvPr>
          <p:cNvSpPr>
            <a:spLocks noGrp="1"/>
          </p:cNvSpPr>
          <p:nvPr>
            <p:ph type="title"/>
          </p:nvPr>
        </p:nvSpPr>
        <p:spPr>
          <a:xfrm>
            <a:off x="838200" y="168525"/>
            <a:ext cx="4068643" cy="1325563"/>
          </a:xfrm>
        </p:spPr>
        <p:txBody>
          <a:bodyPr/>
          <a:lstStyle/>
          <a:p>
            <a:r>
              <a:rPr lang="en-US" dirty="0"/>
              <a:t>Data Overview</a:t>
            </a:r>
          </a:p>
        </p:txBody>
      </p:sp>
      <p:sp>
        <p:nvSpPr>
          <p:cNvPr id="3" name="Content Placeholder 2">
            <a:extLst>
              <a:ext uri="{FF2B5EF4-FFF2-40B4-BE49-F238E27FC236}">
                <a16:creationId xmlns:a16="http://schemas.microsoft.com/office/drawing/2014/main" id="{F6D8BA05-C450-D847-5B82-77CA753A0BF6}"/>
              </a:ext>
            </a:extLst>
          </p:cNvPr>
          <p:cNvSpPr>
            <a:spLocks noGrp="1"/>
          </p:cNvSpPr>
          <p:nvPr>
            <p:ph idx="1"/>
          </p:nvPr>
        </p:nvSpPr>
        <p:spPr>
          <a:xfrm>
            <a:off x="838200" y="1400624"/>
            <a:ext cx="5257800" cy="3010859"/>
          </a:xfrm>
        </p:spPr>
        <p:txBody>
          <a:bodyPr>
            <a:normAutofit/>
          </a:bodyPr>
          <a:lstStyle/>
          <a:p>
            <a:pPr marL="0" indent="0">
              <a:buNone/>
            </a:pPr>
            <a:r>
              <a:rPr lang="en-US" sz="2000" i="1" dirty="0">
                <a:solidFill>
                  <a:schemeClr val="accent1"/>
                </a:solidFill>
              </a:rPr>
              <a:t>ADNI data for clustering: </a:t>
            </a:r>
          </a:p>
          <a:p>
            <a:pPr marL="0" indent="0">
              <a:buNone/>
            </a:pPr>
            <a:r>
              <a:rPr lang="en-US" sz="2000" dirty="0"/>
              <a:t>patient ID, visit time (in months), metabolomics abundance</a:t>
            </a:r>
            <a:br>
              <a:rPr lang="en-US" sz="2000" dirty="0"/>
            </a:br>
            <a:endParaRPr lang="en-US" sz="2000" dirty="0"/>
          </a:p>
          <a:p>
            <a:pPr marL="0" indent="0">
              <a:buFont typeface="Arial" panose="020B0604020202020204" pitchFamily="34" charset="0"/>
              <a:buNone/>
            </a:pPr>
            <a:r>
              <a:rPr lang="en-US" sz="2000" i="1" dirty="0">
                <a:solidFill>
                  <a:schemeClr val="accent1"/>
                </a:solidFill>
              </a:rPr>
              <a:t>Other variables used in analysis: </a:t>
            </a:r>
          </a:p>
          <a:p>
            <a:pPr marL="0" indent="0">
              <a:buFont typeface="Arial" panose="020B0604020202020204" pitchFamily="34" charset="0"/>
              <a:buNone/>
            </a:pPr>
            <a:r>
              <a:rPr lang="en-US" sz="2000" dirty="0"/>
              <a:t>age, gender, years of education, </a:t>
            </a:r>
          </a:p>
          <a:p>
            <a:pPr marL="0" indent="0">
              <a:buFont typeface="Arial" panose="020B0604020202020204" pitchFamily="34" charset="0"/>
              <a:buNone/>
            </a:pPr>
            <a:r>
              <a:rPr lang="en-US" sz="2000" dirty="0"/>
              <a:t>CDRSB, ADAS11, ADAS13, MMSE, DX</a:t>
            </a:r>
          </a:p>
          <a:p>
            <a:pPr marL="0" indent="0">
              <a:buNone/>
            </a:pPr>
            <a:endParaRPr lang="en-US" sz="2000" dirty="0"/>
          </a:p>
          <a:p>
            <a:pPr marL="0" indent="0">
              <a:buNone/>
            </a:pPr>
            <a:endParaRPr lang="en-US" dirty="0"/>
          </a:p>
        </p:txBody>
      </p:sp>
      <p:grpSp>
        <p:nvGrpSpPr>
          <p:cNvPr id="44" name="Group 43">
            <a:extLst>
              <a:ext uri="{FF2B5EF4-FFF2-40B4-BE49-F238E27FC236}">
                <a16:creationId xmlns:a16="http://schemas.microsoft.com/office/drawing/2014/main" id="{57F58889-BDFE-30F5-9797-024B0260E2D0}"/>
              </a:ext>
            </a:extLst>
          </p:cNvPr>
          <p:cNvGrpSpPr/>
          <p:nvPr/>
        </p:nvGrpSpPr>
        <p:grpSpPr>
          <a:xfrm>
            <a:off x="7186423" y="770669"/>
            <a:ext cx="4600328" cy="5319234"/>
            <a:chOff x="7186423" y="796427"/>
            <a:chExt cx="4600328" cy="5319234"/>
          </a:xfrm>
        </p:grpSpPr>
        <p:sp>
          <p:nvSpPr>
            <p:cNvPr id="4" name="Rectangle 3">
              <a:extLst>
                <a:ext uri="{FF2B5EF4-FFF2-40B4-BE49-F238E27FC236}">
                  <a16:creationId xmlns:a16="http://schemas.microsoft.com/office/drawing/2014/main" id="{CB3D9C30-AA05-85BF-0BE7-BA2C4641F9FB}"/>
                </a:ext>
              </a:extLst>
            </p:cNvPr>
            <p:cNvSpPr/>
            <p:nvPr/>
          </p:nvSpPr>
          <p:spPr>
            <a:xfrm>
              <a:off x="7212181" y="796427"/>
              <a:ext cx="2377440" cy="7315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a:solidFill>
                    <a:schemeClr val="tx1"/>
                  </a:solidFill>
                  <a:latin typeface="Arial" panose="020B0604020202020204" pitchFamily="34" charset="0"/>
                  <a:cs typeface="Arial" panose="020B0604020202020204" pitchFamily="34" charset="0"/>
                </a:rPr>
                <a:t>1524 patients, 13 time points, 4841 rows in ADNI data</a:t>
              </a:r>
            </a:p>
          </p:txBody>
        </p:sp>
        <p:cxnSp>
          <p:nvCxnSpPr>
            <p:cNvPr id="5" name="Straight Arrow Connector 4">
              <a:extLst>
                <a:ext uri="{FF2B5EF4-FFF2-40B4-BE49-F238E27FC236}">
                  <a16:creationId xmlns:a16="http://schemas.microsoft.com/office/drawing/2014/main" id="{00C5961D-5CDD-FEC1-AD16-17C8C112C14A}"/>
                </a:ext>
              </a:extLst>
            </p:cNvPr>
            <p:cNvCxnSpPr>
              <a:cxnSpLocks/>
            </p:cNvCxnSpPr>
            <p:nvPr/>
          </p:nvCxnSpPr>
          <p:spPr>
            <a:xfrm>
              <a:off x="8345517" y="1533037"/>
              <a:ext cx="0" cy="548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1E72A71E-EC9A-8DF4-DAC9-EE3869C687C8}"/>
                </a:ext>
              </a:extLst>
            </p:cNvPr>
            <p:cNvSpPr/>
            <p:nvPr/>
          </p:nvSpPr>
          <p:spPr>
            <a:xfrm>
              <a:off x="9300700" y="2822864"/>
              <a:ext cx="2468880" cy="7315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a:solidFill>
                    <a:schemeClr val="tx1"/>
                  </a:solidFill>
                  <a:latin typeface="Arial" panose="020B0604020202020204" pitchFamily="34" charset="0"/>
                  <a:cs typeface="Arial" panose="020B0604020202020204" pitchFamily="34" charset="0"/>
                </a:rPr>
                <a:t>Excluded: </a:t>
              </a:r>
            </a:p>
            <a:p>
              <a:r>
                <a:rPr lang="en-US" sz="1400" dirty="0">
                  <a:solidFill>
                    <a:schemeClr val="tx1"/>
                  </a:solidFill>
                  <a:latin typeface="Arial" panose="020B0604020202020204" pitchFamily="34" charset="0"/>
                  <a:cs typeface="Arial" panose="020B0604020202020204" pitchFamily="34" charset="0"/>
                </a:rPr>
                <a:t>follow-up visits &gt;= 48 months </a:t>
              </a:r>
            </a:p>
            <a:p>
              <a:r>
                <a:rPr lang="en-US" sz="1400" dirty="0">
                  <a:solidFill>
                    <a:schemeClr val="tx1"/>
                  </a:solidFill>
                  <a:latin typeface="Arial" panose="020B0604020202020204" pitchFamily="34" charset="0"/>
                  <a:cs typeface="Arial" panose="020B0604020202020204" pitchFamily="34" charset="0"/>
                </a:rPr>
                <a:t>n= 600</a:t>
              </a:r>
              <a:endParaRPr lang="en-US" sz="1400" dirty="0">
                <a:solidFill>
                  <a:srgbClr val="FF0000"/>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37FC9FFB-65DC-178A-861B-6FD8C3971975}"/>
                </a:ext>
              </a:extLst>
            </p:cNvPr>
            <p:cNvSpPr/>
            <p:nvPr/>
          </p:nvSpPr>
          <p:spPr>
            <a:xfrm>
              <a:off x="7186423" y="3641112"/>
              <a:ext cx="2377440"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a:solidFill>
                    <a:schemeClr val="tx1"/>
                  </a:solidFill>
                  <a:latin typeface="Arial" panose="020B0604020202020204" pitchFamily="34" charset="0"/>
                  <a:cs typeface="Arial" panose="020B0604020202020204" pitchFamily="34" charset="0"/>
                </a:rPr>
                <a:t>1524 patients, 6 time points, 4241 rows with follow-up visits &lt; 48 months </a:t>
              </a:r>
            </a:p>
          </p:txBody>
        </p:sp>
        <p:cxnSp>
          <p:nvCxnSpPr>
            <p:cNvPr id="9" name="Straight Arrow Connector 8">
              <a:extLst>
                <a:ext uri="{FF2B5EF4-FFF2-40B4-BE49-F238E27FC236}">
                  <a16:creationId xmlns:a16="http://schemas.microsoft.com/office/drawing/2014/main" id="{56DFC552-5993-4098-3A1B-215CB09999CE}"/>
                </a:ext>
              </a:extLst>
            </p:cNvPr>
            <p:cNvCxnSpPr>
              <a:cxnSpLocks/>
            </p:cNvCxnSpPr>
            <p:nvPr/>
          </p:nvCxnSpPr>
          <p:spPr>
            <a:xfrm>
              <a:off x="8371274" y="2722592"/>
              <a:ext cx="0" cy="91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7402FD63-EDD3-FBDF-A60A-62DFFAC1C2F8}"/>
                </a:ext>
              </a:extLst>
            </p:cNvPr>
            <p:cNvCxnSpPr>
              <a:cxnSpLocks/>
            </p:cNvCxnSpPr>
            <p:nvPr/>
          </p:nvCxnSpPr>
          <p:spPr>
            <a:xfrm>
              <a:off x="8371273" y="3184087"/>
              <a:ext cx="9144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7ADCF1AB-5CDA-7518-A348-05F2D912E1A3}"/>
                </a:ext>
              </a:extLst>
            </p:cNvPr>
            <p:cNvSpPr/>
            <p:nvPr/>
          </p:nvSpPr>
          <p:spPr>
            <a:xfrm>
              <a:off x="9317871" y="4628643"/>
              <a:ext cx="2468880" cy="7315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a:solidFill>
                    <a:schemeClr val="tx1"/>
                  </a:solidFill>
                  <a:latin typeface="Arial" panose="020B0604020202020204" pitchFamily="34" charset="0"/>
                  <a:cs typeface="Arial" panose="020B0604020202020204" pitchFamily="34" charset="0"/>
                </a:rPr>
                <a:t>Excluded: </a:t>
              </a:r>
              <a:br>
                <a:rPr lang="en-US" sz="1400" dirty="0">
                  <a:solidFill>
                    <a:schemeClr val="tx1"/>
                  </a:solidFill>
                  <a:latin typeface="Arial" panose="020B0604020202020204" pitchFamily="34" charset="0"/>
                  <a:cs typeface="Arial" panose="020B0604020202020204" pitchFamily="34" charset="0"/>
                </a:rPr>
              </a:br>
              <a:r>
                <a:rPr lang="en-US" sz="1400" dirty="0">
                  <a:solidFill>
                    <a:schemeClr val="tx1"/>
                  </a:solidFill>
                  <a:latin typeface="Arial" panose="020B0604020202020204" pitchFamily="34" charset="0"/>
                  <a:cs typeface="Arial" panose="020B0604020202020204" pitchFamily="34" charset="0"/>
                </a:rPr>
                <a:t>patients with only 1 visit </a:t>
              </a:r>
            </a:p>
            <a:p>
              <a:r>
                <a:rPr lang="en-US" sz="1400" dirty="0">
                  <a:solidFill>
                    <a:schemeClr val="tx1"/>
                  </a:solidFill>
                  <a:latin typeface="Arial" panose="020B0604020202020204" pitchFamily="34" charset="0"/>
                  <a:cs typeface="Arial" panose="020B0604020202020204" pitchFamily="34" charset="0"/>
                </a:rPr>
                <a:t>n=65</a:t>
              </a:r>
              <a:endParaRPr lang="en-US" sz="1400" dirty="0">
                <a:solidFill>
                  <a:srgbClr val="FF0000"/>
                </a:solidFill>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C7F216AA-100E-9E0C-8201-D069CF95CCF5}"/>
                </a:ext>
              </a:extLst>
            </p:cNvPr>
            <p:cNvSpPr/>
            <p:nvPr/>
          </p:nvSpPr>
          <p:spPr>
            <a:xfrm>
              <a:off x="7212181" y="2088690"/>
              <a:ext cx="2377440"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400" b="0" i="0" dirty="0">
                  <a:solidFill>
                    <a:schemeClr val="tx1"/>
                  </a:solidFill>
                  <a:effectLst/>
                  <a:latin typeface="Arial" panose="020B0604020202020204" pitchFamily="34" charset="0"/>
                  <a:cs typeface="Arial" panose="020B0604020202020204" pitchFamily="34" charset="0"/>
                </a:rPr>
                <a:t>Manually imputed incomplete follow-up time for 37 patients</a:t>
              </a:r>
            </a:p>
          </p:txBody>
        </p:sp>
        <p:sp>
          <p:nvSpPr>
            <p:cNvPr id="24" name="Rectangle 23">
              <a:extLst>
                <a:ext uri="{FF2B5EF4-FFF2-40B4-BE49-F238E27FC236}">
                  <a16:creationId xmlns:a16="http://schemas.microsoft.com/office/drawing/2014/main" id="{D47C1C20-99CB-3D2E-3B45-234AD423FC93}"/>
                </a:ext>
              </a:extLst>
            </p:cNvPr>
            <p:cNvSpPr/>
            <p:nvPr/>
          </p:nvSpPr>
          <p:spPr>
            <a:xfrm>
              <a:off x="7250818" y="5475581"/>
              <a:ext cx="2377440"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a:solidFill>
                    <a:schemeClr val="tx1"/>
                  </a:solidFill>
                  <a:latin typeface="Arial" panose="020B0604020202020204" pitchFamily="34" charset="0"/>
                  <a:cs typeface="Arial" panose="020B0604020202020204" pitchFamily="34" charset="0"/>
                </a:rPr>
                <a:t>1458 patients, 6 time points, 4176 rows </a:t>
              </a:r>
              <a:br>
                <a:rPr lang="en-US" sz="1400" dirty="0">
                  <a:solidFill>
                    <a:schemeClr val="tx1"/>
                  </a:solidFill>
                  <a:latin typeface="Arial" panose="020B0604020202020204" pitchFamily="34" charset="0"/>
                  <a:cs typeface="Arial" panose="020B0604020202020204" pitchFamily="34" charset="0"/>
                </a:rPr>
              </a:br>
              <a:r>
                <a:rPr lang="en-US" sz="1400" dirty="0">
                  <a:solidFill>
                    <a:schemeClr val="tx1"/>
                  </a:solidFill>
                  <a:latin typeface="Arial" panose="020B0604020202020204" pitchFamily="34" charset="0"/>
                  <a:cs typeface="Arial" panose="020B0604020202020204" pitchFamily="34" charset="0"/>
                </a:rPr>
                <a:t>final data for analysis</a:t>
              </a:r>
              <a:r>
                <a:rPr lang="en-US" sz="1400" u="sng" dirty="0">
                  <a:solidFill>
                    <a:schemeClr val="tx1"/>
                  </a:solidFill>
                  <a:latin typeface="Arial" panose="020B0604020202020204" pitchFamily="34" charset="0"/>
                  <a:cs typeface="Arial" panose="020B0604020202020204" pitchFamily="34" charset="0"/>
                </a:rPr>
                <a:t> </a:t>
              </a:r>
            </a:p>
          </p:txBody>
        </p:sp>
        <p:cxnSp>
          <p:nvCxnSpPr>
            <p:cNvPr id="38" name="Straight Arrow Connector 37">
              <a:extLst>
                <a:ext uri="{FF2B5EF4-FFF2-40B4-BE49-F238E27FC236}">
                  <a16:creationId xmlns:a16="http://schemas.microsoft.com/office/drawing/2014/main" id="{52E0C3DF-801E-883C-8228-A37D20D0A019}"/>
                </a:ext>
              </a:extLst>
            </p:cNvPr>
            <p:cNvCxnSpPr>
              <a:cxnSpLocks/>
            </p:cNvCxnSpPr>
            <p:nvPr/>
          </p:nvCxnSpPr>
          <p:spPr>
            <a:xfrm>
              <a:off x="8382006" y="4549249"/>
              <a:ext cx="0" cy="91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1413F6E9-D96C-AB86-6E08-178CDE405514}"/>
                </a:ext>
              </a:extLst>
            </p:cNvPr>
            <p:cNvCxnSpPr>
              <a:cxnSpLocks/>
            </p:cNvCxnSpPr>
            <p:nvPr/>
          </p:nvCxnSpPr>
          <p:spPr>
            <a:xfrm>
              <a:off x="8382005" y="4972107"/>
              <a:ext cx="9144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aphicFrame>
        <p:nvGraphicFramePr>
          <p:cNvPr id="40" name="Table 39">
            <a:extLst>
              <a:ext uri="{FF2B5EF4-FFF2-40B4-BE49-F238E27FC236}">
                <a16:creationId xmlns:a16="http://schemas.microsoft.com/office/drawing/2014/main" id="{7C784EA2-9F5C-D873-EEE6-6D26055404A4}"/>
              </a:ext>
            </a:extLst>
          </p:cNvPr>
          <p:cNvGraphicFramePr>
            <a:graphicFrameLocks noGrp="1"/>
          </p:cNvGraphicFramePr>
          <p:nvPr>
            <p:extLst>
              <p:ext uri="{D42A27DB-BD31-4B8C-83A1-F6EECF244321}">
                <p14:modId xmlns:p14="http://schemas.microsoft.com/office/powerpoint/2010/main" val="1269285185"/>
              </p:ext>
            </p:extLst>
          </p:nvPr>
        </p:nvGraphicFramePr>
        <p:xfrm>
          <a:off x="952500" y="5185080"/>
          <a:ext cx="5261793" cy="731520"/>
        </p:xfrm>
        <a:graphic>
          <a:graphicData uri="http://schemas.openxmlformats.org/drawingml/2006/table">
            <a:tbl>
              <a:tblPr firstRow="1" bandRow="1">
                <a:tableStyleId>{C083E6E3-FA7D-4D7B-A595-EF9225AFEA82}</a:tableStyleId>
              </a:tblPr>
              <a:tblGrid>
                <a:gridCol w="955484">
                  <a:extLst>
                    <a:ext uri="{9D8B030D-6E8A-4147-A177-3AD203B41FA5}">
                      <a16:colId xmlns:a16="http://schemas.microsoft.com/office/drawing/2014/main" val="1133682719"/>
                    </a:ext>
                  </a:extLst>
                </a:gridCol>
                <a:gridCol w="840571">
                  <a:extLst>
                    <a:ext uri="{9D8B030D-6E8A-4147-A177-3AD203B41FA5}">
                      <a16:colId xmlns:a16="http://schemas.microsoft.com/office/drawing/2014/main" val="3852318326"/>
                    </a:ext>
                  </a:extLst>
                </a:gridCol>
                <a:gridCol w="659214">
                  <a:extLst>
                    <a:ext uri="{9D8B030D-6E8A-4147-A177-3AD203B41FA5}">
                      <a16:colId xmlns:a16="http://schemas.microsoft.com/office/drawing/2014/main" val="3214210038"/>
                    </a:ext>
                  </a:extLst>
                </a:gridCol>
                <a:gridCol w="659836">
                  <a:extLst>
                    <a:ext uri="{9D8B030D-6E8A-4147-A177-3AD203B41FA5}">
                      <a16:colId xmlns:a16="http://schemas.microsoft.com/office/drawing/2014/main" val="1175232308"/>
                    </a:ext>
                  </a:extLst>
                </a:gridCol>
                <a:gridCol w="672456">
                  <a:extLst>
                    <a:ext uri="{9D8B030D-6E8A-4147-A177-3AD203B41FA5}">
                      <a16:colId xmlns:a16="http://schemas.microsoft.com/office/drawing/2014/main" val="594872607"/>
                    </a:ext>
                  </a:extLst>
                </a:gridCol>
                <a:gridCol w="775911">
                  <a:extLst>
                    <a:ext uri="{9D8B030D-6E8A-4147-A177-3AD203B41FA5}">
                      <a16:colId xmlns:a16="http://schemas.microsoft.com/office/drawing/2014/main" val="1632701535"/>
                    </a:ext>
                  </a:extLst>
                </a:gridCol>
                <a:gridCol w="698321">
                  <a:extLst>
                    <a:ext uri="{9D8B030D-6E8A-4147-A177-3AD203B41FA5}">
                      <a16:colId xmlns:a16="http://schemas.microsoft.com/office/drawing/2014/main" val="1324042814"/>
                    </a:ext>
                  </a:extLst>
                </a:gridCol>
              </a:tblGrid>
              <a:tr h="365760">
                <a:tc>
                  <a:txBody>
                    <a:bodyPr/>
                    <a:lstStyle/>
                    <a:p>
                      <a:pPr algn="ctr"/>
                      <a:r>
                        <a:rPr lang="en-US" sz="1600" b="0" dirty="0">
                          <a:latin typeface="Arial" panose="020B0604020202020204" pitchFamily="34" charset="0"/>
                          <a:cs typeface="Arial" panose="020B0604020202020204" pitchFamily="34" charset="0"/>
                        </a:rPr>
                        <a:t>Months</a:t>
                      </a:r>
                    </a:p>
                  </a:txBody>
                  <a:tcPr/>
                </a:tc>
                <a:tc>
                  <a:txBody>
                    <a:bodyPr/>
                    <a:lstStyle/>
                    <a:p>
                      <a:pPr algn="ctr"/>
                      <a:r>
                        <a:rPr lang="en-US" sz="1600" b="0" dirty="0">
                          <a:latin typeface="Arial" panose="020B0604020202020204" pitchFamily="34" charset="0"/>
                          <a:cs typeface="Arial" panose="020B0604020202020204" pitchFamily="34" charset="0"/>
                        </a:rPr>
                        <a:t>0</a:t>
                      </a:r>
                    </a:p>
                  </a:txBody>
                  <a:tcPr/>
                </a:tc>
                <a:tc>
                  <a:txBody>
                    <a:bodyPr/>
                    <a:lstStyle/>
                    <a:p>
                      <a:pPr algn="ctr"/>
                      <a:r>
                        <a:rPr lang="en-US" sz="1600" b="0" dirty="0">
                          <a:latin typeface="Arial" panose="020B0604020202020204" pitchFamily="34" charset="0"/>
                          <a:cs typeface="Arial" panose="020B0604020202020204" pitchFamily="34" charset="0"/>
                        </a:rPr>
                        <a:t>6</a:t>
                      </a:r>
                    </a:p>
                  </a:txBody>
                  <a:tcPr/>
                </a:tc>
                <a:tc>
                  <a:txBody>
                    <a:bodyPr/>
                    <a:lstStyle/>
                    <a:p>
                      <a:pPr algn="ctr"/>
                      <a:r>
                        <a:rPr lang="en-US" sz="1600" b="0" dirty="0">
                          <a:latin typeface="Arial" panose="020B0604020202020204" pitchFamily="34" charset="0"/>
                          <a:cs typeface="Arial" panose="020B0604020202020204" pitchFamily="34" charset="0"/>
                        </a:rPr>
                        <a:t>12</a:t>
                      </a:r>
                    </a:p>
                  </a:txBody>
                  <a:tcPr/>
                </a:tc>
                <a:tc>
                  <a:txBody>
                    <a:bodyPr/>
                    <a:lstStyle/>
                    <a:p>
                      <a:pPr algn="ctr"/>
                      <a:r>
                        <a:rPr lang="en-US" sz="1600" b="0" dirty="0">
                          <a:latin typeface="Arial" panose="020B0604020202020204" pitchFamily="34" charset="0"/>
                          <a:cs typeface="Arial" panose="020B0604020202020204" pitchFamily="34" charset="0"/>
                        </a:rPr>
                        <a:t>18</a:t>
                      </a:r>
                    </a:p>
                  </a:txBody>
                  <a:tcPr/>
                </a:tc>
                <a:tc>
                  <a:txBody>
                    <a:bodyPr/>
                    <a:lstStyle/>
                    <a:p>
                      <a:pPr algn="ctr"/>
                      <a:r>
                        <a:rPr lang="en-US" sz="1600" b="0" dirty="0">
                          <a:latin typeface="Arial" panose="020B0604020202020204" pitchFamily="34" charset="0"/>
                          <a:cs typeface="Arial" panose="020B0604020202020204" pitchFamily="34" charset="0"/>
                        </a:rPr>
                        <a:t>24</a:t>
                      </a:r>
                    </a:p>
                  </a:txBody>
                  <a:tcPr/>
                </a:tc>
                <a:tc>
                  <a:txBody>
                    <a:bodyPr/>
                    <a:lstStyle/>
                    <a:p>
                      <a:pPr algn="ctr"/>
                      <a:r>
                        <a:rPr lang="en-US" sz="1600" b="0" dirty="0">
                          <a:latin typeface="Arial" panose="020B0604020202020204" pitchFamily="34" charset="0"/>
                          <a:cs typeface="Arial" panose="020B0604020202020204" pitchFamily="34" charset="0"/>
                        </a:rPr>
                        <a:t>36</a:t>
                      </a:r>
                    </a:p>
                  </a:txBody>
                  <a:tcPr/>
                </a:tc>
                <a:extLst>
                  <a:ext uri="{0D108BD9-81ED-4DB2-BD59-A6C34878D82A}">
                    <a16:rowId xmlns:a16="http://schemas.microsoft.com/office/drawing/2014/main" val="2969331964"/>
                  </a:ext>
                </a:extLst>
              </a:tr>
              <a:tr h="365760">
                <a:tc>
                  <a:txBody>
                    <a:bodyPr/>
                    <a:lstStyle/>
                    <a:p>
                      <a:pPr algn="ctr"/>
                      <a:r>
                        <a:rPr lang="en-US" sz="1600" dirty="0">
                          <a:latin typeface="Arial" panose="020B0604020202020204" pitchFamily="34" charset="0"/>
                          <a:cs typeface="Arial" panose="020B0604020202020204" pitchFamily="34" charset="0"/>
                        </a:rPr>
                        <a:t>Count</a:t>
                      </a:r>
                    </a:p>
                  </a:txBody>
                  <a:tcPr/>
                </a:tc>
                <a:tc>
                  <a:txBody>
                    <a:bodyPr/>
                    <a:lstStyle/>
                    <a:p>
                      <a:pPr algn="ctr"/>
                      <a:r>
                        <a:rPr lang="en-US" sz="1600" dirty="0">
                          <a:latin typeface="Arial" panose="020B0604020202020204" pitchFamily="34" charset="0"/>
                          <a:cs typeface="Arial" panose="020B0604020202020204" pitchFamily="34" charset="0"/>
                        </a:rPr>
                        <a:t>1418</a:t>
                      </a:r>
                    </a:p>
                  </a:txBody>
                  <a:tcPr/>
                </a:tc>
                <a:tc>
                  <a:txBody>
                    <a:bodyPr/>
                    <a:lstStyle/>
                    <a:p>
                      <a:pPr algn="ctr"/>
                      <a:r>
                        <a:rPr lang="en-US" sz="1600" dirty="0">
                          <a:latin typeface="Arial" panose="020B0604020202020204" pitchFamily="34" charset="0"/>
                          <a:cs typeface="Arial" panose="020B0604020202020204" pitchFamily="34" charset="0"/>
                        </a:rPr>
                        <a:t>158</a:t>
                      </a:r>
                    </a:p>
                  </a:txBody>
                  <a:tcPr/>
                </a:tc>
                <a:tc>
                  <a:txBody>
                    <a:bodyPr/>
                    <a:lstStyle/>
                    <a:p>
                      <a:pPr algn="ctr"/>
                      <a:r>
                        <a:rPr lang="en-US" sz="1600" dirty="0">
                          <a:latin typeface="Arial" panose="020B0604020202020204" pitchFamily="34" charset="0"/>
                          <a:cs typeface="Arial" panose="020B0604020202020204" pitchFamily="34" charset="0"/>
                        </a:rPr>
                        <a:t>1220</a:t>
                      </a:r>
                    </a:p>
                  </a:txBody>
                  <a:tcPr/>
                </a:tc>
                <a:tc>
                  <a:txBody>
                    <a:bodyPr/>
                    <a:lstStyle/>
                    <a:p>
                      <a:pPr algn="ctr"/>
                      <a:r>
                        <a:rPr lang="en-US" sz="1600" dirty="0">
                          <a:latin typeface="Arial" panose="020B0604020202020204" pitchFamily="34" charset="0"/>
                          <a:cs typeface="Arial" panose="020B0604020202020204" pitchFamily="34" charset="0"/>
                        </a:rPr>
                        <a:t>101</a:t>
                      </a:r>
                    </a:p>
                  </a:txBody>
                  <a:tcPr/>
                </a:tc>
                <a:tc>
                  <a:txBody>
                    <a:bodyPr/>
                    <a:lstStyle/>
                    <a:p>
                      <a:pPr algn="ctr"/>
                      <a:r>
                        <a:rPr lang="en-US" sz="1600" dirty="0">
                          <a:latin typeface="Arial" panose="020B0604020202020204" pitchFamily="34" charset="0"/>
                          <a:cs typeface="Arial" panose="020B0604020202020204" pitchFamily="34" charset="0"/>
                        </a:rPr>
                        <a:t>1118</a:t>
                      </a:r>
                    </a:p>
                  </a:txBody>
                  <a:tcPr/>
                </a:tc>
                <a:tc>
                  <a:txBody>
                    <a:bodyPr/>
                    <a:lstStyle/>
                    <a:p>
                      <a:pPr algn="ctr"/>
                      <a:r>
                        <a:rPr lang="en-US" sz="1600" dirty="0">
                          <a:latin typeface="Arial" panose="020B0604020202020204" pitchFamily="34" charset="0"/>
                          <a:cs typeface="Arial" panose="020B0604020202020204" pitchFamily="34" charset="0"/>
                        </a:rPr>
                        <a:t>226</a:t>
                      </a:r>
                    </a:p>
                  </a:txBody>
                  <a:tcPr/>
                </a:tc>
                <a:extLst>
                  <a:ext uri="{0D108BD9-81ED-4DB2-BD59-A6C34878D82A}">
                    <a16:rowId xmlns:a16="http://schemas.microsoft.com/office/drawing/2014/main" val="1832967053"/>
                  </a:ext>
                </a:extLst>
              </a:tr>
            </a:tbl>
          </a:graphicData>
        </a:graphic>
      </p:graphicFrame>
      <p:sp>
        <p:nvSpPr>
          <p:cNvPr id="42" name="TextBox 41">
            <a:extLst>
              <a:ext uri="{FF2B5EF4-FFF2-40B4-BE49-F238E27FC236}">
                <a16:creationId xmlns:a16="http://schemas.microsoft.com/office/drawing/2014/main" id="{69BA7E2B-6282-E233-245D-C73B6350BEE8}"/>
              </a:ext>
            </a:extLst>
          </p:cNvPr>
          <p:cNvSpPr txBox="1"/>
          <p:nvPr/>
        </p:nvSpPr>
        <p:spPr>
          <a:xfrm>
            <a:off x="913863" y="4841508"/>
            <a:ext cx="5029200" cy="338554"/>
          </a:xfrm>
          <a:prstGeom prst="rect">
            <a:avLst/>
          </a:prstGeom>
          <a:noFill/>
        </p:spPr>
        <p:txBody>
          <a:bodyPr wrap="square">
            <a:spAutoFit/>
          </a:bodyPr>
          <a:lstStyle/>
          <a:p>
            <a:pPr marL="0" indent="0">
              <a:buNone/>
            </a:pPr>
            <a:r>
              <a:rPr lang="en-US" sz="1600" dirty="0">
                <a:latin typeface="Arial" panose="020B0604020202020204" pitchFamily="34" charset="0"/>
                <a:cs typeface="Arial" panose="020B0604020202020204" pitchFamily="34" charset="0"/>
              </a:rPr>
              <a:t>Table of follow-up visit time (in months)</a:t>
            </a:r>
          </a:p>
        </p:txBody>
      </p:sp>
      <p:sp>
        <p:nvSpPr>
          <p:cNvPr id="6" name="TextBox 5">
            <a:extLst>
              <a:ext uri="{FF2B5EF4-FFF2-40B4-BE49-F238E27FC236}">
                <a16:creationId xmlns:a16="http://schemas.microsoft.com/office/drawing/2014/main" id="{58966A1D-A06E-FF95-4AAB-D7BD01151956}"/>
              </a:ext>
            </a:extLst>
          </p:cNvPr>
          <p:cNvSpPr txBox="1"/>
          <p:nvPr/>
        </p:nvSpPr>
        <p:spPr>
          <a:xfrm>
            <a:off x="7186423" y="6285599"/>
            <a:ext cx="5029200" cy="307777"/>
          </a:xfrm>
          <a:prstGeom prst="rect">
            <a:avLst/>
          </a:prstGeom>
          <a:noFill/>
        </p:spPr>
        <p:txBody>
          <a:bodyPr wrap="square">
            <a:spAutoFit/>
          </a:bodyPr>
          <a:lstStyle/>
          <a:p>
            <a:pPr marL="0" indent="0">
              <a:buNone/>
            </a:pPr>
            <a:r>
              <a:rPr lang="en-US" sz="1400" dirty="0">
                <a:latin typeface="Arial" panose="020B0604020202020204" pitchFamily="34" charset="0"/>
                <a:cs typeface="Arial" panose="020B0604020202020204" pitchFamily="34" charset="0"/>
              </a:rPr>
              <a:t>Flowchart of data pre-processing </a:t>
            </a:r>
          </a:p>
        </p:txBody>
      </p:sp>
    </p:spTree>
    <p:extLst>
      <p:ext uri="{BB962C8B-B14F-4D97-AF65-F5344CB8AC3E}">
        <p14:creationId xmlns:p14="http://schemas.microsoft.com/office/powerpoint/2010/main" val="4158261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3424D-EB0B-3C7A-8F58-D9A13E7CE118}"/>
              </a:ext>
            </a:extLst>
          </p:cNvPr>
          <p:cNvSpPr>
            <a:spLocks noGrp="1"/>
          </p:cNvSpPr>
          <p:nvPr>
            <p:ph type="title"/>
          </p:nvPr>
        </p:nvSpPr>
        <p:spPr>
          <a:xfrm>
            <a:off x="838200" y="168525"/>
            <a:ext cx="4068643" cy="1325563"/>
          </a:xfrm>
        </p:spPr>
        <p:txBody>
          <a:bodyPr>
            <a:normAutofit/>
          </a:bodyPr>
          <a:lstStyle/>
          <a:p>
            <a:r>
              <a:rPr lang="en-US" dirty="0"/>
              <a:t>Data Overview</a:t>
            </a:r>
          </a:p>
        </p:txBody>
      </p:sp>
      <p:sp>
        <p:nvSpPr>
          <p:cNvPr id="3" name="Content Placeholder 2">
            <a:extLst>
              <a:ext uri="{FF2B5EF4-FFF2-40B4-BE49-F238E27FC236}">
                <a16:creationId xmlns:a16="http://schemas.microsoft.com/office/drawing/2014/main" id="{F6D8BA05-C450-D847-5B82-77CA753A0BF6}"/>
              </a:ext>
            </a:extLst>
          </p:cNvPr>
          <p:cNvSpPr>
            <a:spLocks noGrp="1"/>
          </p:cNvSpPr>
          <p:nvPr>
            <p:ph idx="1"/>
          </p:nvPr>
        </p:nvSpPr>
        <p:spPr>
          <a:xfrm>
            <a:off x="1209539" y="1969757"/>
            <a:ext cx="5562585" cy="354587"/>
          </a:xfrm>
        </p:spPr>
        <p:txBody>
          <a:bodyPr>
            <a:normAutofit fontScale="85000" lnSpcReduction="10000"/>
          </a:bodyPr>
          <a:lstStyle/>
          <a:p>
            <a:pPr marL="0" indent="0">
              <a:buNone/>
            </a:pPr>
            <a:r>
              <a:rPr lang="en-US" sz="2000" i="1" dirty="0">
                <a:solidFill>
                  <a:schemeClr val="accent1"/>
                </a:solidFill>
                <a:latin typeface="Arial" panose="020B0604020202020204" pitchFamily="34" charset="0"/>
                <a:cs typeface="Arial" panose="020B0604020202020204" pitchFamily="34" charset="0"/>
              </a:rPr>
              <a:t>Baseline characteristics and cognitive performance </a:t>
            </a:r>
          </a:p>
        </p:txBody>
      </p:sp>
      <p:graphicFrame>
        <p:nvGraphicFramePr>
          <p:cNvPr id="6" name="Table 5">
            <a:extLst>
              <a:ext uri="{FF2B5EF4-FFF2-40B4-BE49-F238E27FC236}">
                <a16:creationId xmlns:a16="http://schemas.microsoft.com/office/drawing/2014/main" id="{E8BFB6D8-9CDE-2931-C5CE-4A9E63BFCD7F}"/>
              </a:ext>
            </a:extLst>
          </p:cNvPr>
          <p:cNvGraphicFramePr>
            <a:graphicFrameLocks noGrp="1"/>
          </p:cNvGraphicFramePr>
          <p:nvPr>
            <p:extLst>
              <p:ext uri="{D42A27DB-BD31-4B8C-83A1-F6EECF244321}">
                <p14:modId xmlns:p14="http://schemas.microsoft.com/office/powerpoint/2010/main" val="2445766360"/>
              </p:ext>
            </p:extLst>
          </p:nvPr>
        </p:nvGraphicFramePr>
        <p:xfrm>
          <a:off x="1209539" y="2324344"/>
          <a:ext cx="9853412" cy="2956560"/>
        </p:xfrm>
        <a:graphic>
          <a:graphicData uri="http://schemas.openxmlformats.org/drawingml/2006/table">
            <a:tbl>
              <a:tblPr firstRow="1" bandRow="1">
                <a:tableStyleId>{C083E6E3-FA7D-4D7B-A595-EF9225AFEA82}</a:tableStyleId>
              </a:tblPr>
              <a:tblGrid>
                <a:gridCol w="2541923">
                  <a:extLst>
                    <a:ext uri="{9D8B030D-6E8A-4147-A177-3AD203B41FA5}">
                      <a16:colId xmlns:a16="http://schemas.microsoft.com/office/drawing/2014/main" val="3852318326"/>
                    </a:ext>
                  </a:extLst>
                </a:gridCol>
                <a:gridCol w="2191853">
                  <a:extLst>
                    <a:ext uri="{9D8B030D-6E8A-4147-A177-3AD203B41FA5}">
                      <a16:colId xmlns:a16="http://schemas.microsoft.com/office/drawing/2014/main" val="3214210038"/>
                    </a:ext>
                  </a:extLst>
                </a:gridCol>
                <a:gridCol w="2366887">
                  <a:extLst>
                    <a:ext uri="{9D8B030D-6E8A-4147-A177-3AD203B41FA5}">
                      <a16:colId xmlns:a16="http://schemas.microsoft.com/office/drawing/2014/main" val="1175232308"/>
                    </a:ext>
                  </a:extLst>
                </a:gridCol>
                <a:gridCol w="2752749">
                  <a:extLst>
                    <a:ext uri="{9D8B030D-6E8A-4147-A177-3AD203B41FA5}">
                      <a16:colId xmlns:a16="http://schemas.microsoft.com/office/drawing/2014/main" val="594872607"/>
                    </a:ext>
                  </a:extLst>
                </a:gridCol>
              </a:tblGrid>
              <a:tr h="2576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Characteristics</a:t>
                      </a:r>
                    </a:p>
                  </a:txBody>
                  <a:tcPr/>
                </a:tc>
                <a:tc>
                  <a:txBody>
                    <a:bodyPr/>
                    <a:lstStyle/>
                    <a:p>
                      <a:pPr algn="ctr"/>
                      <a:r>
                        <a:rPr lang="en-US" sz="1400" dirty="0">
                          <a:latin typeface="Arial" panose="020B0604020202020204" pitchFamily="34" charset="0"/>
                          <a:cs typeface="Arial" panose="020B0604020202020204" pitchFamily="34" charset="0"/>
                        </a:rPr>
                        <a:t>CN 443, 30.4%</a:t>
                      </a:r>
                    </a:p>
                  </a:txBody>
                  <a:tcPr/>
                </a:tc>
                <a:tc>
                  <a:txBody>
                    <a:bodyPr/>
                    <a:lstStyle/>
                    <a:p>
                      <a:pPr algn="ctr"/>
                      <a:r>
                        <a:rPr lang="en-US" sz="1400" dirty="0">
                          <a:latin typeface="Arial" panose="020B0604020202020204" pitchFamily="34" charset="0"/>
                          <a:cs typeface="Arial" panose="020B0604020202020204" pitchFamily="34" charset="0"/>
                        </a:rPr>
                        <a:t>MCI 757, 51.9%</a:t>
                      </a:r>
                    </a:p>
                  </a:txBody>
                  <a:tcPr/>
                </a:tc>
                <a:tc>
                  <a:txBody>
                    <a:bodyPr/>
                    <a:lstStyle/>
                    <a:p>
                      <a:pPr algn="ctr"/>
                      <a:r>
                        <a:rPr lang="en-US" sz="1400" dirty="0">
                          <a:latin typeface="Arial" panose="020B0604020202020204" pitchFamily="34" charset="0"/>
                          <a:cs typeface="Arial" panose="020B0604020202020204" pitchFamily="34" charset="0"/>
                        </a:rPr>
                        <a:t>Dementia 258, 17.7%</a:t>
                      </a:r>
                    </a:p>
                  </a:txBody>
                  <a:tcPr/>
                </a:tc>
                <a:extLst>
                  <a:ext uri="{0D108BD9-81ED-4DB2-BD59-A6C34878D82A}">
                    <a16:rowId xmlns:a16="http://schemas.microsoft.com/office/drawing/2014/main" val="2969331964"/>
                  </a:ext>
                </a:extLst>
              </a:tr>
              <a:tr h="257659">
                <a:tc>
                  <a:txBody>
                    <a:bodyPr/>
                    <a:lstStyle/>
                    <a:p>
                      <a:pPr algn="l"/>
                      <a:r>
                        <a:rPr lang="en-US" sz="1400" dirty="0">
                          <a:latin typeface="Arial" panose="020B0604020202020204" pitchFamily="34" charset="0"/>
                          <a:cs typeface="Arial" panose="020B0604020202020204" pitchFamily="34" charset="0"/>
                        </a:rPr>
                        <a:t>Age mean(SD)</a:t>
                      </a:r>
                    </a:p>
                  </a:txBody>
                  <a:tcPr/>
                </a:tc>
                <a:tc>
                  <a:txBody>
                    <a:bodyPr/>
                    <a:lstStyle/>
                    <a:p>
                      <a:pPr algn="ctr"/>
                      <a:r>
                        <a:rPr lang="en-US" sz="1400" dirty="0">
                          <a:latin typeface="Arial" panose="020B0604020202020204" pitchFamily="34" charset="0"/>
                          <a:cs typeface="Arial" panose="020B0604020202020204" pitchFamily="34" charset="0"/>
                        </a:rPr>
                        <a:t>74.2 (5.95) </a:t>
                      </a:r>
                    </a:p>
                  </a:txBody>
                  <a:tcPr anchor="b"/>
                </a:tc>
                <a:tc>
                  <a:txBody>
                    <a:bodyPr/>
                    <a:lstStyle/>
                    <a:p>
                      <a:pPr algn="ctr"/>
                      <a:r>
                        <a:rPr lang="en-US" sz="1400" dirty="0">
                          <a:latin typeface="Arial" panose="020B0604020202020204" pitchFamily="34" charset="0"/>
                          <a:cs typeface="Arial" panose="020B0604020202020204" pitchFamily="34" charset="0"/>
                        </a:rPr>
                        <a:t>72.8 (7.43)</a:t>
                      </a:r>
                    </a:p>
                  </a:txBody>
                  <a:tcPr anchor="b"/>
                </a:tc>
                <a:tc>
                  <a:txBody>
                    <a:bodyPr/>
                    <a:lstStyle/>
                    <a:p>
                      <a:pPr algn="ctr"/>
                      <a:r>
                        <a:rPr lang="en-US" sz="1400" dirty="0">
                          <a:latin typeface="Arial" panose="020B0604020202020204" pitchFamily="34" charset="0"/>
                          <a:cs typeface="Arial" panose="020B0604020202020204" pitchFamily="34" charset="0"/>
                        </a:rPr>
                        <a:t>75.2 (7.60)</a:t>
                      </a:r>
                    </a:p>
                  </a:txBody>
                  <a:tcPr anchor="b"/>
                </a:tc>
                <a:extLst>
                  <a:ext uri="{0D108BD9-81ED-4DB2-BD59-A6C34878D82A}">
                    <a16:rowId xmlns:a16="http://schemas.microsoft.com/office/drawing/2014/main" val="1832967053"/>
                  </a:ext>
                </a:extLst>
              </a:tr>
              <a:tr h="257659">
                <a:tc>
                  <a:txBody>
                    <a:bodyPr/>
                    <a:lstStyle/>
                    <a:p>
                      <a:pPr algn="l"/>
                      <a:r>
                        <a:rPr lang="en-US" sz="1400" dirty="0">
                          <a:latin typeface="Arial" panose="020B0604020202020204" pitchFamily="34" charset="0"/>
                          <a:cs typeface="Arial" panose="020B0604020202020204" pitchFamily="34" charset="0"/>
                        </a:rPr>
                        <a:t>Gender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Female N(%)</a:t>
                      </a:r>
                    </a:p>
                  </a:txBody>
                  <a:tcPr/>
                </a:tc>
                <a:tc>
                  <a:txBody>
                    <a:bodyPr/>
                    <a:lstStyle/>
                    <a:p>
                      <a:pPr algn="ctr"/>
                      <a:r>
                        <a:rPr lang="en-US" sz="1400" dirty="0">
                          <a:latin typeface="Arial" panose="020B0604020202020204" pitchFamily="34" charset="0"/>
                          <a:cs typeface="Arial" panose="020B0604020202020204" pitchFamily="34" charset="0"/>
                        </a:rPr>
                        <a:t>226 (51.0)</a:t>
                      </a:r>
                    </a:p>
                  </a:txBody>
                  <a:tcPr anchor="b"/>
                </a:tc>
                <a:tc>
                  <a:txBody>
                    <a:bodyPr/>
                    <a:lstStyle/>
                    <a:p>
                      <a:pPr algn="ctr"/>
                      <a:r>
                        <a:rPr lang="en-US" sz="1400" dirty="0">
                          <a:latin typeface="Arial" panose="020B0604020202020204" pitchFamily="34" charset="0"/>
                          <a:cs typeface="Arial" panose="020B0604020202020204" pitchFamily="34" charset="0"/>
                        </a:rPr>
                        <a:t>312 (41.2)</a:t>
                      </a:r>
                    </a:p>
                  </a:txBody>
                  <a:tcPr anchor="b"/>
                </a:tc>
                <a:tc>
                  <a:txBody>
                    <a:bodyPr/>
                    <a:lstStyle/>
                    <a:p>
                      <a:pPr algn="ctr"/>
                      <a:r>
                        <a:rPr lang="en-US" sz="1400" dirty="0">
                          <a:latin typeface="Arial" panose="020B0604020202020204" pitchFamily="34" charset="0"/>
                          <a:cs typeface="Arial" panose="020B0604020202020204" pitchFamily="34" charset="0"/>
                        </a:rPr>
                        <a:t>111 (43.0)</a:t>
                      </a:r>
                    </a:p>
                  </a:txBody>
                  <a:tcPr anchor="b"/>
                </a:tc>
                <a:extLst>
                  <a:ext uri="{0D108BD9-81ED-4DB2-BD59-A6C34878D82A}">
                    <a16:rowId xmlns:a16="http://schemas.microsoft.com/office/drawing/2014/main" val="4148305570"/>
                  </a:ext>
                </a:extLst>
              </a:tr>
              <a:tr h="257659">
                <a:tc>
                  <a:txBody>
                    <a:bodyPr/>
                    <a:lstStyle/>
                    <a:p>
                      <a:pPr algn="l"/>
                      <a:r>
                        <a:rPr lang="en-US" sz="1400" dirty="0">
                          <a:latin typeface="Arial" panose="020B0604020202020204" pitchFamily="34" charset="0"/>
                          <a:cs typeface="Arial" panose="020B0604020202020204" pitchFamily="34" charset="0"/>
                        </a:rPr>
                        <a:t>        Male N(%)</a:t>
                      </a:r>
                    </a:p>
                  </a:txBody>
                  <a:tcPr/>
                </a:tc>
                <a:tc>
                  <a:txBody>
                    <a:bodyPr/>
                    <a:lstStyle/>
                    <a:p>
                      <a:pPr algn="ctr"/>
                      <a:r>
                        <a:rPr lang="en-US" sz="1400" dirty="0">
                          <a:latin typeface="Arial" panose="020B0604020202020204" pitchFamily="34" charset="0"/>
                          <a:cs typeface="Arial" panose="020B0604020202020204" pitchFamily="34" charset="0"/>
                        </a:rPr>
                        <a:t>217 (49.0)</a:t>
                      </a:r>
                    </a:p>
                  </a:txBody>
                  <a:tcPr anchor="b"/>
                </a:tc>
                <a:tc>
                  <a:txBody>
                    <a:bodyPr/>
                    <a:lstStyle/>
                    <a:p>
                      <a:pPr algn="ctr"/>
                      <a:r>
                        <a:rPr lang="en-US" sz="1400" dirty="0">
                          <a:latin typeface="Arial" panose="020B0604020202020204" pitchFamily="34" charset="0"/>
                          <a:cs typeface="Arial" panose="020B0604020202020204" pitchFamily="34" charset="0"/>
                        </a:rPr>
                        <a:t>445 (58.8)</a:t>
                      </a:r>
                    </a:p>
                  </a:txBody>
                  <a:tcPr anchor="b"/>
                </a:tc>
                <a:tc>
                  <a:txBody>
                    <a:bodyPr/>
                    <a:lstStyle/>
                    <a:p>
                      <a:pPr algn="ctr"/>
                      <a:r>
                        <a:rPr lang="en-US" sz="1400" dirty="0">
                          <a:latin typeface="Arial" panose="020B0604020202020204" pitchFamily="34" charset="0"/>
                          <a:cs typeface="Arial" panose="020B0604020202020204" pitchFamily="34" charset="0"/>
                        </a:rPr>
                        <a:t>147 (57.0)</a:t>
                      </a:r>
                    </a:p>
                  </a:txBody>
                  <a:tcPr anchor="b"/>
                </a:tc>
                <a:extLst>
                  <a:ext uri="{0D108BD9-81ED-4DB2-BD59-A6C34878D82A}">
                    <a16:rowId xmlns:a16="http://schemas.microsoft.com/office/drawing/2014/main" val="1311531146"/>
                  </a:ext>
                </a:extLst>
              </a:tr>
              <a:tr h="257659">
                <a:tc>
                  <a:txBody>
                    <a:bodyPr/>
                    <a:lstStyle/>
                    <a:p>
                      <a:pPr algn="l"/>
                      <a:r>
                        <a:rPr lang="en-US" sz="1400" dirty="0">
                          <a:latin typeface="Arial" panose="020B0604020202020204" pitchFamily="34" charset="0"/>
                          <a:cs typeface="Arial" panose="020B0604020202020204" pitchFamily="34" charset="0"/>
                        </a:rPr>
                        <a:t>Years of education mean(SD)</a:t>
                      </a:r>
                    </a:p>
                  </a:txBody>
                  <a:tcPr/>
                </a:tc>
                <a:tc>
                  <a:txBody>
                    <a:bodyPr/>
                    <a:lstStyle/>
                    <a:p>
                      <a:pPr algn="ctr"/>
                      <a:r>
                        <a:rPr lang="en-US" sz="1400" dirty="0">
                          <a:latin typeface="Arial" panose="020B0604020202020204" pitchFamily="34" charset="0"/>
                          <a:cs typeface="Arial" panose="020B0604020202020204" pitchFamily="34" charset="0"/>
                        </a:rPr>
                        <a:t>16.4 (2.67)</a:t>
                      </a:r>
                    </a:p>
                  </a:txBody>
                  <a:tcPr anchor="b"/>
                </a:tc>
                <a:tc>
                  <a:txBody>
                    <a:bodyPr/>
                    <a:lstStyle/>
                    <a:p>
                      <a:pPr algn="ctr"/>
                      <a:r>
                        <a:rPr lang="en-US" sz="1400" dirty="0">
                          <a:latin typeface="Arial" panose="020B0604020202020204" pitchFamily="34" charset="0"/>
                          <a:cs typeface="Arial" panose="020B0604020202020204" pitchFamily="34" charset="0"/>
                        </a:rPr>
                        <a:t>16.0 (2.79)</a:t>
                      </a:r>
                    </a:p>
                  </a:txBody>
                  <a:tcPr anchor="b"/>
                </a:tc>
                <a:tc>
                  <a:txBody>
                    <a:bodyPr/>
                    <a:lstStyle/>
                    <a:p>
                      <a:pPr algn="ctr"/>
                      <a:r>
                        <a:rPr lang="en-US" sz="1400" dirty="0">
                          <a:latin typeface="Arial" panose="020B0604020202020204" pitchFamily="34" charset="0"/>
                          <a:cs typeface="Arial" panose="020B0604020202020204" pitchFamily="34" charset="0"/>
                        </a:rPr>
                        <a:t>15.2 (2.94)</a:t>
                      </a:r>
                    </a:p>
                  </a:txBody>
                  <a:tcPr anchor="b"/>
                </a:tc>
                <a:extLst>
                  <a:ext uri="{0D108BD9-81ED-4DB2-BD59-A6C34878D82A}">
                    <a16:rowId xmlns:a16="http://schemas.microsoft.com/office/drawing/2014/main" val="506628566"/>
                  </a:ext>
                </a:extLst>
              </a:tr>
              <a:tr h="289497">
                <a:tc>
                  <a:txBody>
                    <a:bodyPr/>
                    <a:lstStyle/>
                    <a:p>
                      <a:pPr algn="l"/>
                      <a:r>
                        <a:rPr lang="en-US" sz="1400" dirty="0">
                          <a:latin typeface="Arial" panose="020B0604020202020204" pitchFamily="34" charset="0"/>
                          <a:cs typeface="Arial" panose="020B0604020202020204" pitchFamily="34" charset="0"/>
                        </a:rPr>
                        <a:t>CDRSB mean(SD)</a:t>
                      </a:r>
                    </a:p>
                  </a:txBody>
                  <a:tcPr/>
                </a:tc>
                <a:tc>
                  <a:txBody>
                    <a:bodyPr/>
                    <a:lstStyle/>
                    <a:p>
                      <a:pPr algn="ctr"/>
                      <a:r>
                        <a:rPr lang="en-US" sz="1400" dirty="0">
                          <a:latin typeface="Arial" panose="020B0604020202020204" pitchFamily="34" charset="0"/>
                          <a:cs typeface="Arial" panose="020B0604020202020204" pitchFamily="34" charset="0"/>
                        </a:rPr>
                        <a:t>0.04 (0.14)</a:t>
                      </a:r>
                    </a:p>
                  </a:txBody>
                  <a:tcPr anchor="b"/>
                </a:tc>
                <a:tc>
                  <a:txBody>
                    <a:bodyPr/>
                    <a:lstStyle/>
                    <a:p>
                      <a:pPr algn="ctr"/>
                      <a:r>
                        <a:rPr lang="en-US" sz="1400" dirty="0">
                          <a:latin typeface="Arial" panose="020B0604020202020204" pitchFamily="34" charset="0"/>
                          <a:cs typeface="Arial" panose="020B0604020202020204" pitchFamily="34" charset="0"/>
                        </a:rPr>
                        <a:t>1.53 (0.90)</a:t>
                      </a:r>
                    </a:p>
                  </a:txBody>
                  <a:tcPr anchor="b"/>
                </a:tc>
                <a:tc>
                  <a:txBody>
                    <a:bodyPr/>
                    <a:lstStyle/>
                    <a:p>
                      <a:pPr algn="ctr"/>
                      <a:r>
                        <a:rPr lang="en-US" sz="1400" dirty="0">
                          <a:latin typeface="Arial" panose="020B0604020202020204" pitchFamily="34" charset="0"/>
                          <a:cs typeface="Arial" panose="020B0604020202020204" pitchFamily="34" charset="0"/>
                        </a:rPr>
                        <a:t>4.30 (1.62) </a:t>
                      </a:r>
                    </a:p>
                  </a:txBody>
                  <a:tcPr anchor="b"/>
                </a:tc>
                <a:extLst>
                  <a:ext uri="{0D108BD9-81ED-4DB2-BD59-A6C34878D82A}">
                    <a16:rowId xmlns:a16="http://schemas.microsoft.com/office/drawing/2014/main" val="1276737238"/>
                  </a:ext>
                </a:extLst>
              </a:tr>
              <a:tr h="257659">
                <a:tc>
                  <a:txBody>
                    <a:bodyPr/>
                    <a:lstStyle/>
                    <a:p>
                      <a:pPr algn="l"/>
                      <a:r>
                        <a:rPr lang="en-US" sz="1400" dirty="0">
                          <a:latin typeface="Arial" panose="020B0604020202020204" pitchFamily="34" charset="0"/>
                          <a:cs typeface="Arial" panose="020B0604020202020204" pitchFamily="34" charset="0"/>
                        </a:rPr>
                        <a:t>ADAS11 mean(SD)</a:t>
                      </a:r>
                    </a:p>
                  </a:txBody>
                  <a:tcPr/>
                </a:tc>
                <a:tc>
                  <a:txBody>
                    <a:bodyPr/>
                    <a:lstStyle/>
                    <a:p>
                      <a:pPr algn="ctr"/>
                      <a:r>
                        <a:rPr lang="en-US" sz="1400" dirty="0">
                          <a:latin typeface="Arial" panose="020B0604020202020204" pitchFamily="34" charset="0"/>
                          <a:cs typeface="Arial" panose="020B0604020202020204" pitchFamily="34" charset="0"/>
                        </a:rPr>
                        <a:t>5.79 (2.87) </a:t>
                      </a:r>
                    </a:p>
                  </a:txBody>
                  <a:tcPr anchor="b"/>
                </a:tc>
                <a:tc>
                  <a:txBody>
                    <a:bodyPr/>
                    <a:lstStyle/>
                    <a:p>
                      <a:pPr algn="ctr"/>
                      <a:r>
                        <a:rPr lang="en-US" sz="1400" dirty="0">
                          <a:latin typeface="Arial" panose="020B0604020202020204" pitchFamily="34" charset="0"/>
                          <a:cs typeface="Arial" panose="020B0604020202020204" pitchFamily="34" charset="0"/>
                        </a:rPr>
                        <a:t>10.2 (4.56)</a:t>
                      </a:r>
                    </a:p>
                  </a:txBody>
                  <a:tcPr anchor="b"/>
                </a:tc>
                <a:tc>
                  <a:txBody>
                    <a:bodyPr/>
                    <a:lstStyle/>
                    <a:p>
                      <a:pPr algn="ctr"/>
                      <a:r>
                        <a:rPr lang="en-US" sz="1400" dirty="0">
                          <a:latin typeface="Arial" panose="020B0604020202020204" pitchFamily="34" charset="0"/>
                          <a:cs typeface="Arial" panose="020B0604020202020204" pitchFamily="34" charset="0"/>
                        </a:rPr>
                        <a:t>18.9 (6.45)</a:t>
                      </a:r>
                    </a:p>
                  </a:txBody>
                  <a:tcPr anchor="b"/>
                </a:tc>
                <a:extLst>
                  <a:ext uri="{0D108BD9-81ED-4DB2-BD59-A6C34878D82A}">
                    <a16:rowId xmlns:a16="http://schemas.microsoft.com/office/drawing/2014/main" val="4237480878"/>
                  </a:ext>
                </a:extLst>
              </a:tr>
              <a:tr h="257659">
                <a:tc>
                  <a:txBody>
                    <a:bodyPr/>
                    <a:lstStyle/>
                    <a:p>
                      <a:pPr algn="l"/>
                      <a:r>
                        <a:rPr lang="en-US" sz="1400" dirty="0">
                          <a:latin typeface="Arial" panose="020B0604020202020204" pitchFamily="34" charset="0"/>
                          <a:cs typeface="Arial" panose="020B0604020202020204" pitchFamily="34" charset="0"/>
                        </a:rPr>
                        <a:t>ADAS13 mean(SD)</a:t>
                      </a:r>
                    </a:p>
                  </a:txBody>
                  <a:tcPr/>
                </a:tc>
                <a:tc>
                  <a:txBody>
                    <a:bodyPr/>
                    <a:lstStyle/>
                    <a:p>
                      <a:pPr algn="ctr"/>
                      <a:r>
                        <a:rPr lang="en-US" sz="1400" dirty="0">
                          <a:latin typeface="Arial" panose="020B0604020202020204" pitchFamily="34" charset="0"/>
                          <a:cs typeface="Arial" panose="020B0604020202020204" pitchFamily="34" charset="0"/>
                        </a:rPr>
                        <a:t>9.00 (4.27)</a:t>
                      </a:r>
                    </a:p>
                  </a:txBody>
                  <a:tcPr anchor="b"/>
                </a:tc>
                <a:tc>
                  <a:txBody>
                    <a:bodyPr/>
                    <a:lstStyle/>
                    <a:p>
                      <a:pPr algn="ctr"/>
                      <a:r>
                        <a:rPr lang="en-US" sz="1400" dirty="0">
                          <a:latin typeface="Arial" panose="020B0604020202020204" pitchFamily="34" charset="0"/>
                          <a:cs typeface="Arial" panose="020B0604020202020204" pitchFamily="34" charset="0"/>
                        </a:rPr>
                        <a:t>29.1 (7.72) </a:t>
                      </a:r>
                    </a:p>
                  </a:txBody>
                  <a:tcPr anchor="b"/>
                </a:tc>
                <a:tc>
                  <a:txBody>
                    <a:bodyPr/>
                    <a:lstStyle/>
                    <a:p>
                      <a:pPr algn="ctr"/>
                      <a:r>
                        <a:rPr lang="en-US" sz="1400" dirty="0">
                          <a:latin typeface="Arial" panose="020B0604020202020204" pitchFamily="34" charset="0"/>
                          <a:cs typeface="Arial" panose="020B0604020202020204" pitchFamily="34" charset="0"/>
                        </a:rPr>
                        <a:t>29.1 (7.72) </a:t>
                      </a:r>
                    </a:p>
                  </a:txBody>
                  <a:tcPr anchor="b"/>
                </a:tc>
                <a:extLst>
                  <a:ext uri="{0D108BD9-81ED-4DB2-BD59-A6C34878D82A}">
                    <a16:rowId xmlns:a16="http://schemas.microsoft.com/office/drawing/2014/main" val="1829113647"/>
                  </a:ext>
                </a:extLst>
              </a:tr>
              <a:tr h="257659">
                <a:tc>
                  <a:txBody>
                    <a:bodyPr/>
                    <a:lstStyle/>
                    <a:p>
                      <a:pPr algn="l"/>
                      <a:r>
                        <a:rPr lang="en-US" sz="1400" dirty="0">
                          <a:latin typeface="Arial" panose="020B0604020202020204" pitchFamily="34" charset="0"/>
                          <a:cs typeface="Arial" panose="020B0604020202020204" pitchFamily="34" charset="0"/>
                        </a:rPr>
                        <a:t>MMSE mean(SD)</a:t>
                      </a:r>
                    </a:p>
                  </a:txBody>
                  <a:tcPr/>
                </a:tc>
                <a:tc>
                  <a:txBody>
                    <a:bodyPr/>
                    <a:lstStyle/>
                    <a:p>
                      <a:pPr algn="ctr"/>
                      <a:r>
                        <a:rPr lang="en-US" sz="1400" dirty="0">
                          <a:latin typeface="Arial" panose="020B0604020202020204" pitchFamily="34" charset="0"/>
                          <a:cs typeface="Arial" panose="020B0604020202020204" pitchFamily="34" charset="0"/>
                        </a:rPr>
                        <a:t>29.0 (1.14)</a:t>
                      </a:r>
                    </a:p>
                  </a:txBody>
                  <a:tcPr anchor="b"/>
                </a:tc>
                <a:tc>
                  <a:txBody>
                    <a:bodyPr/>
                    <a:lstStyle/>
                    <a:p>
                      <a:pPr algn="ctr"/>
                      <a:r>
                        <a:rPr lang="en-US" sz="1400" dirty="0">
                          <a:latin typeface="Arial" panose="020B0604020202020204" pitchFamily="34" charset="0"/>
                          <a:cs typeface="Arial" panose="020B0604020202020204" pitchFamily="34" charset="0"/>
                        </a:rPr>
                        <a:t>27.6 (1.81)</a:t>
                      </a:r>
                    </a:p>
                  </a:txBody>
                  <a:tcPr anchor="b"/>
                </a:tc>
                <a:tc>
                  <a:txBody>
                    <a:bodyPr/>
                    <a:lstStyle/>
                    <a:p>
                      <a:pPr algn="ctr"/>
                      <a:r>
                        <a:rPr lang="en-US" sz="1400" dirty="0">
                          <a:latin typeface="Arial" panose="020B0604020202020204" pitchFamily="34" charset="0"/>
                          <a:cs typeface="Arial" panose="020B0604020202020204" pitchFamily="34" charset="0"/>
                        </a:rPr>
                        <a:t>23.4 (1.98)</a:t>
                      </a:r>
                    </a:p>
                  </a:txBody>
                  <a:tcPr anchor="b"/>
                </a:tc>
                <a:extLst>
                  <a:ext uri="{0D108BD9-81ED-4DB2-BD59-A6C34878D82A}">
                    <a16:rowId xmlns:a16="http://schemas.microsoft.com/office/drawing/2014/main" val="2110341068"/>
                  </a:ext>
                </a:extLst>
              </a:tr>
            </a:tbl>
          </a:graphicData>
        </a:graphic>
      </p:graphicFrame>
    </p:spTree>
    <p:extLst>
      <p:ext uri="{BB962C8B-B14F-4D97-AF65-F5344CB8AC3E}">
        <p14:creationId xmlns:p14="http://schemas.microsoft.com/office/powerpoint/2010/main" val="2068547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99E93-0B12-5DA0-472A-97C5DBC3C59D}"/>
              </a:ext>
            </a:extLst>
          </p:cNvPr>
          <p:cNvSpPr>
            <a:spLocks noGrp="1"/>
          </p:cNvSpPr>
          <p:nvPr>
            <p:ph type="title"/>
          </p:nvPr>
        </p:nvSpPr>
        <p:spPr/>
        <p:txBody>
          <a:bodyPr/>
          <a:lstStyle/>
          <a:p>
            <a:r>
              <a:rPr lang="en-US" dirty="0"/>
              <a:t>Generalized Estimating Equations (GEE)</a:t>
            </a:r>
          </a:p>
        </p:txBody>
      </p:sp>
      <p:sp>
        <p:nvSpPr>
          <p:cNvPr id="3" name="Content Placeholder 2">
            <a:extLst>
              <a:ext uri="{FF2B5EF4-FFF2-40B4-BE49-F238E27FC236}">
                <a16:creationId xmlns:a16="http://schemas.microsoft.com/office/drawing/2014/main" id="{73875557-F439-C784-B86C-264AC86F8F0E}"/>
              </a:ext>
            </a:extLst>
          </p:cNvPr>
          <p:cNvSpPr>
            <a:spLocks noGrp="1"/>
          </p:cNvSpPr>
          <p:nvPr>
            <p:ph idx="1"/>
          </p:nvPr>
        </p:nvSpPr>
        <p:spPr/>
        <p:txBody>
          <a:bodyPr>
            <a:normAutofit/>
          </a:bodyPr>
          <a:lstStyle/>
          <a:p>
            <a:pPr>
              <a:lnSpc>
                <a:spcPct val="100000"/>
              </a:lnSpc>
            </a:pPr>
            <a:r>
              <a:rPr lang="en-US" dirty="0"/>
              <a:t>Adjusting for Age, Gender, Years of Education to control for confounding effects :</a:t>
            </a:r>
          </a:p>
          <a:p>
            <a:pPr marL="457200" lvl="1" indent="0">
              <a:lnSpc>
                <a:spcPct val="100000"/>
              </a:lnSpc>
              <a:buNone/>
            </a:pPr>
            <a:r>
              <a:rPr lang="en-US" dirty="0"/>
              <a:t>Time-Variant Factor (Age): </a:t>
            </a:r>
          </a:p>
          <a:p>
            <a:pPr marL="914400" lvl="2" indent="0">
              <a:lnSpc>
                <a:spcPct val="100000"/>
              </a:lnSpc>
              <a:buNone/>
            </a:pPr>
            <a:r>
              <a:rPr lang="en-US" sz="2400" dirty="0"/>
              <a:t>Age in this dataset does not change over time but coded to be time variant. </a:t>
            </a:r>
          </a:p>
          <a:p>
            <a:pPr marL="457200" lvl="1" indent="0">
              <a:lnSpc>
                <a:spcPct val="100000"/>
              </a:lnSpc>
              <a:buNone/>
            </a:pPr>
            <a:r>
              <a:rPr lang="en-US" dirty="0"/>
              <a:t>Time-Invariant Factors (Gender, Years of Education): </a:t>
            </a:r>
          </a:p>
          <a:p>
            <a:pPr marL="914400" lvl="2" indent="0">
              <a:lnSpc>
                <a:spcPct val="100000"/>
              </a:lnSpc>
              <a:buNone/>
            </a:pPr>
            <a:r>
              <a:rPr lang="en-US" sz="2400" dirty="0"/>
              <a:t>may significantly influence metabolomics abundance</a:t>
            </a:r>
          </a:p>
          <a:p>
            <a:pPr>
              <a:lnSpc>
                <a:spcPct val="100000"/>
              </a:lnSpc>
            </a:pPr>
            <a:r>
              <a:rPr lang="en-US" dirty="0"/>
              <a:t>Metabolomics Abundance ~ Age + Gender + Years of Education</a:t>
            </a:r>
          </a:p>
          <a:p>
            <a:pPr>
              <a:lnSpc>
                <a:spcPct val="100000"/>
              </a:lnSpc>
            </a:pPr>
            <a:r>
              <a:rPr lang="en-US" dirty="0"/>
              <a:t>The residuals from GEE models are used for clustering. </a:t>
            </a:r>
          </a:p>
        </p:txBody>
      </p:sp>
    </p:spTree>
    <p:extLst>
      <p:ext uri="{BB962C8B-B14F-4D97-AF65-F5344CB8AC3E}">
        <p14:creationId xmlns:p14="http://schemas.microsoft.com/office/powerpoint/2010/main" val="4239382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68BDB-28DF-4120-D766-FF197C57C74D}"/>
              </a:ext>
            </a:extLst>
          </p:cNvPr>
          <p:cNvSpPr>
            <a:spLocks noGrp="1"/>
          </p:cNvSpPr>
          <p:nvPr>
            <p:ph type="title"/>
          </p:nvPr>
        </p:nvSpPr>
        <p:spPr>
          <a:xfrm>
            <a:off x="838200" y="300731"/>
            <a:ext cx="10515600" cy="987156"/>
          </a:xfrm>
        </p:spPr>
        <p:txBody>
          <a:bodyPr>
            <a:normAutofit/>
          </a:bodyPr>
          <a:lstStyle/>
          <a:p>
            <a:r>
              <a:rPr lang="en-US" sz="4000" dirty="0"/>
              <a:t>K-Means for Joint Longitudinal Data</a:t>
            </a:r>
          </a:p>
        </p:txBody>
      </p:sp>
      <p:sp>
        <p:nvSpPr>
          <p:cNvPr id="3" name="Content Placeholder 2">
            <a:extLst>
              <a:ext uri="{FF2B5EF4-FFF2-40B4-BE49-F238E27FC236}">
                <a16:creationId xmlns:a16="http://schemas.microsoft.com/office/drawing/2014/main" id="{A363916C-7C34-03FF-0095-F503D6E23687}"/>
              </a:ext>
            </a:extLst>
          </p:cNvPr>
          <p:cNvSpPr>
            <a:spLocks noGrp="1"/>
          </p:cNvSpPr>
          <p:nvPr>
            <p:ph idx="1"/>
          </p:nvPr>
        </p:nvSpPr>
        <p:spPr>
          <a:xfrm>
            <a:off x="838200" y="1300768"/>
            <a:ext cx="10515600" cy="5576551"/>
          </a:xfrm>
        </p:spPr>
        <p:txBody>
          <a:bodyPr>
            <a:normAutofit fontScale="92500"/>
          </a:bodyPr>
          <a:lstStyle/>
          <a:p>
            <a:pPr marL="0" indent="0">
              <a:lnSpc>
                <a:spcPct val="120000"/>
              </a:lnSpc>
              <a:spcBef>
                <a:spcPts val="600"/>
              </a:spcBef>
              <a:buNone/>
            </a:pPr>
            <a:r>
              <a:rPr lang="en-US" sz="1800" b="1" dirty="0">
                <a:effectLst/>
              </a:rPr>
              <a:t>Traditional k-means clustering</a:t>
            </a:r>
          </a:p>
          <a:p>
            <a:pPr>
              <a:lnSpc>
                <a:spcPct val="120000"/>
              </a:lnSpc>
              <a:spcBef>
                <a:spcPts val="600"/>
              </a:spcBef>
            </a:pPr>
            <a:r>
              <a:rPr lang="en-US" sz="1800" dirty="0"/>
              <a:t>P</a:t>
            </a:r>
            <a:r>
              <a:rPr lang="en-US" sz="1800" dirty="0">
                <a:effectLst/>
              </a:rPr>
              <a:t>artition a dataset into 'k' clusters in which each observation belongs to the cluster with the nearest mean.  </a:t>
            </a:r>
          </a:p>
          <a:p>
            <a:pPr>
              <a:lnSpc>
                <a:spcPct val="120000"/>
              </a:lnSpc>
              <a:spcBef>
                <a:spcPts val="600"/>
              </a:spcBef>
            </a:pPr>
            <a:r>
              <a:rPr lang="en-US" sz="1800" dirty="0">
                <a:effectLst/>
              </a:rPr>
              <a:t>This mean is typically a point in a multidimensional space. </a:t>
            </a:r>
          </a:p>
          <a:p>
            <a:pPr marL="0" lvl="1" indent="0">
              <a:lnSpc>
                <a:spcPct val="120000"/>
              </a:lnSpc>
              <a:spcBef>
                <a:spcPts val="600"/>
              </a:spcBef>
              <a:buNone/>
            </a:pPr>
            <a:r>
              <a:rPr lang="en-US" sz="1800" b="1" dirty="0"/>
              <a:t>Longitudinal data</a:t>
            </a:r>
          </a:p>
          <a:p>
            <a:pPr>
              <a:lnSpc>
                <a:spcPct val="120000"/>
              </a:lnSpc>
              <a:spcBef>
                <a:spcPts val="600"/>
              </a:spcBef>
            </a:pPr>
            <a:r>
              <a:rPr lang="en-US" sz="1800" dirty="0"/>
              <a:t>M</a:t>
            </a:r>
            <a:r>
              <a:rPr lang="en-US" sz="1800" dirty="0">
                <a:effectLst/>
              </a:rPr>
              <a:t>easurements are taken over multiple time points for each subject.</a:t>
            </a:r>
          </a:p>
          <a:p>
            <a:pPr marL="0" indent="0">
              <a:lnSpc>
                <a:spcPct val="120000"/>
              </a:lnSpc>
              <a:spcBef>
                <a:spcPts val="600"/>
              </a:spcBef>
              <a:buNone/>
            </a:pPr>
            <a:r>
              <a:rPr lang="en-US" sz="1800" b="1" dirty="0">
                <a:solidFill>
                  <a:schemeClr val="accent1"/>
                </a:solidFill>
                <a:effectLst/>
              </a:rPr>
              <a:t>Implementation with `kml3d`</a:t>
            </a:r>
          </a:p>
          <a:p>
            <a:pPr marL="274320" indent="-457200">
              <a:lnSpc>
                <a:spcPct val="120000"/>
              </a:lnSpc>
              <a:spcBef>
                <a:spcPts val="600"/>
              </a:spcBef>
              <a:buNone/>
            </a:pPr>
            <a:r>
              <a:rPr lang="en-US" sz="1800" b="1" dirty="0">
                <a:solidFill>
                  <a:schemeClr val="accent1"/>
                </a:solidFill>
              </a:rPr>
              <a:t>Trajectories as Features</a:t>
            </a:r>
            <a:r>
              <a:rPr lang="en-US" sz="1800" dirty="0">
                <a:solidFill>
                  <a:schemeClr val="accent1"/>
                </a:solidFill>
                <a:effectLst/>
              </a:rPr>
              <a:t>: </a:t>
            </a:r>
            <a:r>
              <a:rPr lang="en-US" sz="1800" dirty="0">
                <a:effectLst/>
              </a:rPr>
              <a:t>Each individual's data is considered as </a:t>
            </a:r>
            <a:r>
              <a:rPr lang="en-US" sz="1800" u="sng" dirty="0">
                <a:effectLst/>
              </a:rPr>
              <a:t>a trajectory over time</a:t>
            </a:r>
            <a:r>
              <a:rPr lang="en-US" sz="1800" dirty="0">
                <a:effectLst/>
              </a:rPr>
              <a:t>, rather than as a single point in multidimensional space. </a:t>
            </a:r>
          </a:p>
          <a:p>
            <a:pPr marL="274320" indent="-457200">
              <a:lnSpc>
                <a:spcPct val="120000"/>
              </a:lnSpc>
              <a:spcBef>
                <a:spcPts val="600"/>
              </a:spcBef>
              <a:buNone/>
            </a:pPr>
            <a:r>
              <a:rPr lang="en-US" sz="1800" b="1" dirty="0">
                <a:solidFill>
                  <a:schemeClr val="accent1"/>
                </a:solidFill>
                <a:effectLst/>
              </a:rPr>
              <a:t>Cluster Centroids</a:t>
            </a:r>
            <a:r>
              <a:rPr lang="en-US" sz="1800" dirty="0">
                <a:solidFill>
                  <a:schemeClr val="accent1"/>
                </a:solidFill>
                <a:effectLst/>
              </a:rPr>
              <a:t>: </a:t>
            </a:r>
            <a:r>
              <a:rPr lang="en-US" sz="1800" dirty="0">
                <a:effectLst/>
              </a:rPr>
              <a:t>The centroid of a cluster in longitudinal k-means is also a trajectory, representing the average path taken by all trajectories in that cluster.</a:t>
            </a:r>
          </a:p>
          <a:p>
            <a:pPr marL="274320" indent="-457200">
              <a:lnSpc>
                <a:spcPct val="120000"/>
              </a:lnSpc>
              <a:spcBef>
                <a:spcPts val="600"/>
              </a:spcBef>
              <a:buNone/>
            </a:pPr>
            <a:r>
              <a:rPr lang="en-US" sz="1800" b="1" dirty="0">
                <a:solidFill>
                  <a:schemeClr val="accent1"/>
                </a:solidFill>
                <a:effectLst/>
              </a:rPr>
              <a:t>Distance Measures</a:t>
            </a:r>
            <a:r>
              <a:rPr lang="en-US" sz="1800" dirty="0">
                <a:effectLst/>
              </a:rPr>
              <a:t>: The distance measure used to assign trajectories to clusters must account for the temporal nature of the data. This often involves measures that can handle time series data, like dynamic time warping.</a:t>
            </a:r>
          </a:p>
          <a:p>
            <a:pPr marL="274320" indent="-457200">
              <a:lnSpc>
                <a:spcPct val="120000"/>
              </a:lnSpc>
              <a:spcBef>
                <a:spcPts val="600"/>
              </a:spcBef>
              <a:buNone/>
            </a:pPr>
            <a:r>
              <a:rPr lang="en-US" sz="1800" b="1" dirty="0">
                <a:solidFill>
                  <a:schemeClr val="accent1"/>
                </a:solidFill>
                <a:effectLst/>
              </a:rPr>
              <a:t>Handling Missing Data and Time Points</a:t>
            </a:r>
            <a:r>
              <a:rPr lang="en-US" sz="1800" dirty="0">
                <a:solidFill>
                  <a:schemeClr val="accent1"/>
                </a:solidFill>
                <a:effectLst/>
              </a:rPr>
              <a:t>: </a:t>
            </a:r>
            <a:r>
              <a:rPr lang="en-US" sz="1800" dirty="0">
                <a:effectLst/>
              </a:rPr>
              <a:t>Longitudinal data often has missing values or differing time points across individuals. kml3d is designed to handle such irregularities, making it suitable for real-world longitudinal datasets.</a:t>
            </a:r>
            <a:endParaRPr lang="en-US" sz="1800" dirty="0"/>
          </a:p>
        </p:txBody>
      </p:sp>
    </p:spTree>
    <p:extLst>
      <p:ext uri="{BB962C8B-B14F-4D97-AF65-F5344CB8AC3E}">
        <p14:creationId xmlns:p14="http://schemas.microsoft.com/office/powerpoint/2010/main" val="3595686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5D0D9-3F38-6798-629E-ECC3DD8E6B7A}"/>
              </a:ext>
            </a:extLst>
          </p:cNvPr>
          <p:cNvSpPr>
            <a:spLocks noGrp="1"/>
          </p:cNvSpPr>
          <p:nvPr>
            <p:ph type="title"/>
          </p:nvPr>
        </p:nvSpPr>
        <p:spPr>
          <a:xfrm>
            <a:off x="378691" y="93976"/>
            <a:ext cx="5549949" cy="1325563"/>
          </a:xfrm>
        </p:spPr>
        <p:txBody>
          <a:bodyPr>
            <a:normAutofit/>
          </a:bodyPr>
          <a:lstStyle/>
          <a:p>
            <a:r>
              <a:rPr lang="en-US" sz="4000" i="0" dirty="0">
                <a:effectLst/>
              </a:rPr>
              <a:t>Clustering Results</a:t>
            </a:r>
            <a:endParaRPr lang="en-US" sz="4000" dirty="0"/>
          </a:p>
        </p:txBody>
      </p:sp>
      <p:sp>
        <p:nvSpPr>
          <p:cNvPr id="3" name="Content Placeholder 2">
            <a:extLst>
              <a:ext uri="{FF2B5EF4-FFF2-40B4-BE49-F238E27FC236}">
                <a16:creationId xmlns:a16="http://schemas.microsoft.com/office/drawing/2014/main" id="{2A3B42CB-EC94-F35A-C47C-E568C14EDC28}"/>
              </a:ext>
            </a:extLst>
          </p:cNvPr>
          <p:cNvSpPr>
            <a:spLocks noGrp="1"/>
          </p:cNvSpPr>
          <p:nvPr>
            <p:ph idx="1"/>
          </p:nvPr>
        </p:nvSpPr>
        <p:spPr>
          <a:xfrm>
            <a:off x="5803851" y="254247"/>
            <a:ext cx="6009458" cy="1427431"/>
          </a:xfrm>
        </p:spPr>
        <p:txBody>
          <a:bodyPr>
            <a:normAutofit/>
          </a:bodyPr>
          <a:lstStyle/>
          <a:p>
            <a:r>
              <a:rPr lang="en-US" sz="2200" dirty="0"/>
              <a:t>Best clustering: 2 clusters (64%, 36%)</a:t>
            </a:r>
          </a:p>
          <a:p>
            <a:r>
              <a:rPr lang="en-US" sz="2200" dirty="0"/>
              <a:t>Cluster 2 consistently shows a higher percentage of dementia across all time points when compared to Cluster 1</a:t>
            </a:r>
          </a:p>
        </p:txBody>
      </p:sp>
      <p:pic>
        <p:nvPicPr>
          <p:cNvPr id="4" name="Content Placeholder 3" descr="A graph of a number of colored bars&#10;&#10;Description automatically generated with medium confidence">
            <a:extLst>
              <a:ext uri="{FF2B5EF4-FFF2-40B4-BE49-F238E27FC236}">
                <a16:creationId xmlns:a16="http://schemas.microsoft.com/office/drawing/2014/main" id="{741E9712-C5FF-3AD6-7532-ED10282E7F19}"/>
              </a:ext>
            </a:extLst>
          </p:cNvPr>
          <p:cNvPicPr>
            <a:picLocks noChangeAspect="1"/>
          </p:cNvPicPr>
          <p:nvPr/>
        </p:nvPicPr>
        <p:blipFill>
          <a:blip r:embed="rId3"/>
          <a:stretch>
            <a:fillRect/>
          </a:stretch>
        </p:blipFill>
        <p:spPr>
          <a:xfrm>
            <a:off x="253902" y="1186184"/>
            <a:ext cx="5549949" cy="5577840"/>
          </a:xfrm>
          <a:prstGeom prst="rect">
            <a:avLst/>
          </a:prstGeom>
        </p:spPr>
      </p:pic>
      <p:sp>
        <p:nvSpPr>
          <p:cNvPr id="6" name="TextBox 5">
            <a:extLst>
              <a:ext uri="{FF2B5EF4-FFF2-40B4-BE49-F238E27FC236}">
                <a16:creationId xmlns:a16="http://schemas.microsoft.com/office/drawing/2014/main" id="{C30FCBCD-BE87-586E-3000-8A661574EEF2}"/>
              </a:ext>
            </a:extLst>
          </p:cNvPr>
          <p:cNvSpPr txBox="1"/>
          <p:nvPr/>
        </p:nvSpPr>
        <p:spPr>
          <a:xfrm>
            <a:off x="564101" y="3868908"/>
            <a:ext cx="5549949" cy="707886"/>
          </a:xfrm>
          <a:prstGeom prst="rect">
            <a:avLst/>
          </a:prstGeom>
          <a:noFill/>
        </p:spPr>
        <p:txBody>
          <a:bodyPr wrap="square">
            <a:spAutoFit/>
          </a:bodyPr>
          <a:lstStyle/>
          <a:p>
            <a:endParaRPr lang="en-US" sz="2000"/>
          </a:p>
          <a:p>
            <a:endParaRPr lang="en-US" sz="2000" dirty="0"/>
          </a:p>
        </p:txBody>
      </p:sp>
      <p:pic>
        <p:nvPicPr>
          <p:cNvPr id="7" name="Picture 6">
            <a:extLst>
              <a:ext uri="{FF2B5EF4-FFF2-40B4-BE49-F238E27FC236}">
                <a16:creationId xmlns:a16="http://schemas.microsoft.com/office/drawing/2014/main" id="{1756A410-0D46-C582-511B-6A181837E1C5}"/>
              </a:ext>
            </a:extLst>
          </p:cNvPr>
          <p:cNvPicPr>
            <a:picLocks noChangeAspect="1"/>
          </p:cNvPicPr>
          <p:nvPr/>
        </p:nvPicPr>
        <p:blipFill>
          <a:blip r:embed="rId4"/>
          <a:stretch>
            <a:fillRect/>
          </a:stretch>
        </p:blipFill>
        <p:spPr>
          <a:xfrm>
            <a:off x="5803851" y="1752730"/>
            <a:ext cx="6009458" cy="4940242"/>
          </a:xfrm>
          <a:prstGeom prst="rect">
            <a:avLst/>
          </a:prstGeom>
        </p:spPr>
      </p:pic>
    </p:spTree>
    <p:extLst>
      <p:ext uri="{BB962C8B-B14F-4D97-AF65-F5344CB8AC3E}">
        <p14:creationId xmlns:p14="http://schemas.microsoft.com/office/powerpoint/2010/main" val="190727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FBFA6-8C4D-C5F8-5A63-EF85E83C6397}"/>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2D7CE1AC-8973-D3A8-E5CF-DE922E53FB5F}"/>
              </a:ext>
            </a:extLst>
          </p:cNvPr>
          <p:cNvPicPr>
            <a:picLocks noGrp="1" noChangeAspect="1"/>
          </p:cNvPicPr>
          <p:nvPr>
            <p:ph idx="1"/>
          </p:nvPr>
        </p:nvPicPr>
        <p:blipFill>
          <a:blip r:embed="rId3"/>
          <a:stretch>
            <a:fillRect/>
          </a:stretch>
        </p:blipFill>
        <p:spPr>
          <a:xfrm>
            <a:off x="6059391" y="536443"/>
            <a:ext cx="5959199" cy="5943600"/>
          </a:xfrm>
          <a:prstGeom prst="rect">
            <a:avLst/>
          </a:prstGeom>
        </p:spPr>
      </p:pic>
      <p:pic>
        <p:nvPicPr>
          <p:cNvPr id="6" name="Picture 5">
            <a:extLst>
              <a:ext uri="{FF2B5EF4-FFF2-40B4-BE49-F238E27FC236}">
                <a16:creationId xmlns:a16="http://schemas.microsoft.com/office/drawing/2014/main" id="{A778F392-D71F-79EA-8FA0-22907E4883D3}"/>
              </a:ext>
            </a:extLst>
          </p:cNvPr>
          <p:cNvPicPr>
            <a:picLocks noChangeAspect="1"/>
          </p:cNvPicPr>
          <p:nvPr/>
        </p:nvPicPr>
        <p:blipFill>
          <a:blip r:embed="rId4"/>
          <a:stretch>
            <a:fillRect/>
          </a:stretch>
        </p:blipFill>
        <p:spPr>
          <a:xfrm>
            <a:off x="126629" y="538658"/>
            <a:ext cx="5943600" cy="5943600"/>
          </a:xfrm>
          <a:prstGeom prst="rect">
            <a:avLst/>
          </a:prstGeom>
        </p:spPr>
      </p:pic>
    </p:spTree>
    <p:extLst>
      <p:ext uri="{BB962C8B-B14F-4D97-AF65-F5344CB8AC3E}">
        <p14:creationId xmlns:p14="http://schemas.microsoft.com/office/powerpoint/2010/main" val="1597349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CBFDC2E8-42C9-1B72-00AD-76817C8D5F48}"/>
              </a:ext>
            </a:extLst>
          </p:cNvPr>
          <p:cNvSpPr>
            <a:spLocks noGrp="1"/>
          </p:cNvSpPr>
          <p:nvPr>
            <p:ph idx="1"/>
          </p:nvPr>
        </p:nvSpPr>
        <p:spPr>
          <a:xfrm>
            <a:off x="1052945" y="21344"/>
            <a:ext cx="10312634" cy="1680519"/>
          </a:xfrm>
        </p:spPr>
        <p:txBody>
          <a:bodyPr anchor="ctr">
            <a:normAutofit/>
          </a:bodyPr>
          <a:lstStyle/>
          <a:p>
            <a:r>
              <a:rPr lang="en-US" sz="2000" dirty="0"/>
              <a:t>Cluster 2 has higher </a:t>
            </a:r>
            <a:r>
              <a:rPr lang="en-US" sz="2000" b="0" i="0" dirty="0">
                <a:effectLst/>
                <a:latin typeface="Calibri" panose="020F0502020204030204" pitchFamily="34" charset="0"/>
                <a:cs typeface="Calibri" panose="020F0502020204030204" pitchFamily="34" charset="0"/>
              </a:rPr>
              <a:t>scores on </a:t>
            </a:r>
            <a:r>
              <a:rPr lang="en-US" sz="2000" dirty="0"/>
              <a:t>ADAS11, ADAS13, CDRSB, and lower </a:t>
            </a:r>
            <a:r>
              <a:rPr lang="en-US" sz="2000" b="0" i="0" dirty="0">
                <a:effectLst/>
                <a:latin typeface="Calibri" panose="020F0502020204030204" pitchFamily="34" charset="0"/>
                <a:cs typeface="Calibri" panose="020F0502020204030204" pitchFamily="34" charset="0"/>
              </a:rPr>
              <a:t>scores on </a:t>
            </a:r>
            <a:r>
              <a:rPr lang="en-US" sz="2000" dirty="0"/>
              <a:t>MMSE</a:t>
            </a:r>
          </a:p>
          <a:p>
            <a:r>
              <a:rPr lang="en-US" sz="2000" dirty="0"/>
              <a:t>Significant p-values in Chi-sq test for all measurements  </a:t>
            </a:r>
          </a:p>
        </p:txBody>
      </p:sp>
      <p:pic>
        <p:nvPicPr>
          <p:cNvPr id="4" name="Content Placeholder 3" descr="A screenshot of a graph&#10;&#10;Description automatically generated">
            <a:extLst>
              <a:ext uri="{FF2B5EF4-FFF2-40B4-BE49-F238E27FC236}">
                <a16:creationId xmlns:a16="http://schemas.microsoft.com/office/drawing/2014/main" id="{16A80649-3392-A19B-197F-622F637A4D9C}"/>
              </a:ext>
            </a:extLst>
          </p:cNvPr>
          <p:cNvPicPr>
            <a:picLocks noChangeAspect="1"/>
          </p:cNvPicPr>
          <p:nvPr/>
        </p:nvPicPr>
        <p:blipFill>
          <a:blip r:embed="rId3"/>
          <a:stretch>
            <a:fillRect/>
          </a:stretch>
        </p:blipFill>
        <p:spPr>
          <a:xfrm>
            <a:off x="826420" y="1446037"/>
            <a:ext cx="5620325" cy="4805379"/>
          </a:xfrm>
          <a:prstGeom prst="rect">
            <a:avLst/>
          </a:prstGeom>
        </p:spPr>
      </p:pic>
      <p:graphicFrame>
        <p:nvGraphicFramePr>
          <p:cNvPr id="5" name="Table 4">
            <a:extLst>
              <a:ext uri="{FF2B5EF4-FFF2-40B4-BE49-F238E27FC236}">
                <a16:creationId xmlns:a16="http://schemas.microsoft.com/office/drawing/2014/main" id="{3E207CC7-022B-B32A-5995-B2866BE1A50F}"/>
              </a:ext>
            </a:extLst>
          </p:cNvPr>
          <p:cNvGraphicFramePr>
            <a:graphicFrameLocks noGrp="1"/>
          </p:cNvGraphicFramePr>
          <p:nvPr>
            <p:extLst>
              <p:ext uri="{D42A27DB-BD31-4B8C-83A1-F6EECF244321}">
                <p14:modId xmlns:p14="http://schemas.microsoft.com/office/powerpoint/2010/main" val="1708967946"/>
              </p:ext>
            </p:extLst>
          </p:nvPr>
        </p:nvGraphicFramePr>
        <p:xfrm>
          <a:off x="6696364" y="2389800"/>
          <a:ext cx="5138512" cy="2405907"/>
        </p:xfrm>
        <a:graphic>
          <a:graphicData uri="http://schemas.openxmlformats.org/drawingml/2006/table">
            <a:tbl>
              <a:tblPr firstRow="1" bandRow="1">
                <a:noFill/>
              </a:tblPr>
              <a:tblGrid>
                <a:gridCol w="1209963">
                  <a:extLst>
                    <a:ext uri="{9D8B030D-6E8A-4147-A177-3AD203B41FA5}">
                      <a16:colId xmlns:a16="http://schemas.microsoft.com/office/drawing/2014/main" val="2566768624"/>
                    </a:ext>
                  </a:extLst>
                </a:gridCol>
                <a:gridCol w="1191491">
                  <a:extLst>
                    <a:ext uri="{9D8B030D-6E8A-4147-A177-3AD203B41FA5}">
                      <a16:colId xmlns:a16="http://schemas.microsoft.com/office/drawing/2014/main" val="3298418762"/>
                    </a:ext>
                  </a:extLst>
                </a:gridCol>
                <a:gridCol w="1200727">
                  <a:extLst>
                    <a:ext uri="{9D8B030D-6E8A-4147-A177-3AD203B41FA5}">
                      <a16:colId xmlns:a16="http://schemas.microsoft.com/office/drawing/2014/main" val="1877107371"/>
                    </a:ext>
                  </a:extLst>
                </a:gridCol>
                <a:gridCol w="840510">
                  <a:extLst>
                    <a:ext uri="{9D8B030D-6E8A-4147-A177-3AD203B41FA5}">
                      <a16:colId xmlns:a16="http://schemas.microsoft.com/office/drawing/2014/main" val="2575582994"/>
                    </a:ext>
                  </a:extLst>
                </a:gridCol>
                <a:gridCol w="695821">
                  <a:extLst>
                    <a:ext uri="{9D8B030D-6E8A-4147-A177-3AD203B41FA5}">
                      <a16:colId xmlns:a16="http://schemas.microsoft.com/office/drawing/2014/main" val="4168943845"/>
                    </a:ext>
                  </a:extLst>
                </a:gridCol>
              </a:tblGrid>
              <a:tr h="564922">
                <a:tc>
                  <a:txBody>
                    <a:bodyPr/>
                    <a:lstStyle/>
                    <a:p>
                      <a:pPr fontAlgn="b"/>
                      <a:r>
                        <a:rPr lang="en-US" sz="1300" b="0" cap="none" spc="0" dirty="0">
                          <a:solidFill>
                            <a:schemeClr val="tx1"/>
                          </a:solidFill>
                          <a:effectLst/>
                        </a:rPr>
                        <a:t>Diagnosis Stage</a:t>
                      </a:r>
                    </a:p>
                  </a:txBody>
                  <a:tcPr marL="83416" marR="83416" marT="58391" marB="58391" anchor="b">
                    <a:lnL w="12700" cmpd="sng">
                      <a:noFill/>
                    </a:lnL>
                    <a:lnR w="12700" cmpd="sng">
                      <a:noFill/>
                    </a:lnR>
                    <a:lnT w="28575" cap="flat" cmpd="sng" algn="ctr">
                      <a:solidFill>
                        <a:schemeClr val="tx1"/>
                      </a:solidFill>
                      <a:prstDash val="solid"/>
                    </a:lnT>
                    <a:lnB w="38100" cmpd="sng">
                      <a:noFill/>
                    </a:lnB>
                    <a:noFill/>
                  </a:tcPr>
                </a:tc>
                <a:tc>
                  <a:txBody>
                    <a:bodyPr/>
                    <a:lstStyle/>
                    <a:p>
                      <a:pPr fontAlgn="b"/>
                      <a:r>
                        <a:rPr lang="en-US" sz="1300" b="0" cap="none" spc="0" dirty="0">
                          <a:solidFill>
                            <a:schemeClr val="tx1"/>
                          </a:solidFill>
                          <a:effectLst/>
                        </a:rPr>
                        <a:t>ADAS11</a:t>
                      </a:r>
                    </a:p>
                  </a:txBody>
                  <a:tcPr marL="83416" marR="83416" marT="58391" marB="58391" anchor="b">
                    <a:lnL w="12700" cmpd="sng">
                      <a:noFill/>
                    </a:lnL>
                    <a:lnR w="12700" cmpd="sng">
                      <a:noFill/>
                    </a:lnR>
                    <a:lnT w="28575" cap="flat" cmpd="sng" algn="ctr">
                      <a:solidFill>
                        <a:schemeClr val="tx1"/>
                      </a:solidFill>
                      <a:prstDash val="solid"/>
                    </a:lnT>
                    <a:lnB w="38100" cmpd="sng">
                      <a:noFill/>
                    </a:lnB>
                    <a:noFill/>
                  </a:tcPr>
                </a:tc>
                <a:tc>
                  <a:txBody>
                    <a:bodyPr/>
                    <a:lstStyle/>
                    <a:p>
                      <a:pPr fontAlgn="b"/>
                      <a:r>
                        <a:rPr lang="en-US" sz="1300" b="0" cap="none" spc="0" dirty="0">
                          <a:solidFill>
                            <a:schemeClr val="tx1"/>
                          </a:solidFill>
                          <a:effectLst/>
                        </a:rPr>
                        <a:t>ADAS13</a:t>
                      </a:r>
                    </a:p>
                  </a:txBody>
                  <a:tcPr marL="83416" marR="83416" marT="58391" marB="58391" anchor="b">
                    <a:lnL w="12700" cmpd="sng">
                      <a:noFill/>
                    </a:lnL>
                    <a:lnR w="12700" cmpd="sng">
                      <a:noFill/>
                    </a:lnR>
                    <a:lnT w="28575" cap="flat" cmpd="sng" algn="ctr">
                      <a:solidFill>
                        <a:schemeClr val="tx1"/>
                      </a:solidFill>
                      <a:prstDash val="solid"/>
                    </a:lnT>
                    <a:lnB w="38100" cmpd="sng">
                      <a:noFill/>
                    </a:lnB>
                    <a:noFill/>
                  </a:tcPr>
                </a:tc>
                <a:tc>
                  <a:txBody>
                    <a:bodyPr/>
                    <a:lstStyle/>
                    <a:p>
                      <a:pPr fontAlgn="b"/>
                      <a:r>
                        <a:rPr lang="en-US" sz="1300" b="0" cap="none" spc="0" dirty="0">
                          <a:solidFill>
                            <a:schemeClr val="tx1"/>
                          </a:solidFill>
                          <a:effectLst/>
                        </a:rPr>
                        <a:t>CDRSB</a:t>
                      </a:r>
                    </a:p>
                  </a:txBody>
                  <a:tcPr marL="83416" marR="83416" marT="58391" marB="58391" anchor="b">
                    <a:lnL w="12700" cmpd="sng">
                      <a:noFill/>
                    </a:lnL>
                    <a:lnR w="12700" cmpd="sng">
                      <a:noFill/>
                    </a:lnR>
                    <a:lnT w="28575" cap="flat" cmpd="sng" algn="ctr">
                      <a:solidFill>
                        <a:schemeClr val="tx1"/>
                      </a:solidFill>
                      <a:prstDash val="solid"/>
                    </a:lnT>
                    <a:lnB w="38100" cmpd="sng">
                      <a:noFill/>
                    </a:lnB>
                    <a:noFill/>
                  </a:tcPr>
                </a:tc>
                <a:tc>
                  <a:txBody>
                    <a:bodyPr/>
                    <a:lstStyle/>
                    <a:p>
                      <a:pPr fontAlgn="b"/>
                      <a:r>
                        <a:rPr lang="en-US" sz="1300" b="0" cap="none" spc="0" dirty="0">
                          <a:solidFill>
                            <a:schemeClr val="tx1"/>
                          </a:solidFill>
                          <a:effectLst/>
                        </a:rPr>
                        <a:t>MMSE</a:t>
                      </a:r>
                    </a:p>
                  </a:txBody>
                  <a:tcPr marL="83416" marR="83416" marT="58391" marB="58391" anchor="b">
                    <a:lnL w="12700" cmpd="sng">
                      <a:noFill/>
                    </a:lnL>
                    <a:lnR w="12700" cmpd="sng">
                      <a:noFill/>
                    </a:lnR>
                    <a:lnT w="28575" cap="flat" cmpd="sng" algn="ctr">
                      <a:solidFill>
                        <a:schemeClr val="tx1"/>
                      </a:solidFill>
                      <a:prstDash val="solid"/>
                    </a:lnT>
                    <a:lnB w="38100" cmpd="sng">
                      <a:noFill/>
                    </a:lnB>
                    <a:noFill/>
                  </a:tcPr>
                </a:tc>
                <a:extLst>
                  <a:ext uri="{0D108BD9-81ED-4DB2-BD59-A6C34878D82A}">
                    <a16:rowId xmlns:a16="http://schemas.microsoft.com/office/drawing/2014/main" val="1640563243"/>
                  </a:ext>
                </a:extLst>
              </a:tr>
              <a:tr h="768759">
                <a:tc>
                  <a:txBody>
                    <a:bodyPr/>
                    <a:lstStyle/>
                    <a:p>
                      <a:pPr fontAlgn="base"/>
                      <a:r>
                        <a:rPr lang="en-US" sz="1300" cap="none" spc="0" dirty="0">
                          <a:solidFill>
                            <a:schemeClr val="tx1"/>
                          </a:solidFill>
                          <a:effectLst/>
                        </a:rPr>
                        <a:t>Cognitively Normal (CN)</a:t>
                      </a:r>
                    </a:p>
                  </a:txBody>
                  <a:tcPr marL="83416" marR="83416" marT="58391" marB="58391" anchor="ctr">
                    <a:lnL w="28575" cap="flat" cmpd="sng" algn="ctr">
                      <a:noFill/>
                      <a:prstDash val="solid"/>
                    </a:lnL>
                    <a:lnR w="12700" cmpd="sng">
                      <a:noFill/>
                      <a:prstDash val="solid"/>
                    </a:lnR>
                    <a:lnT w="38100" cmpd="sng">
                      <a:noFill/>
                    </a:lnT>
                    <a:lnB w="12700" cap="flat" cmpd="sng" algn="ctr">
                      <a:noFill/>
                      <a:prstDash val="solid"/>
                    </a:lnB>
                    <a:noFill/>
                  </a:tcPr>
                </a:tc>
                <a:tc rowSpan="3">
                  <a:txBody>
                    <a:bodyPr/>
                    <a:lstStyle/>
                    <a:p>
                      <a:pPr fontAlgn="base"/>
                      <a:r>
                        <a:rPr lang="en-US" sz="1400" cap="none" spc="0" dirty="0">
                          <a:solidFill>
                            <a:schemeClr val="tx1"/>
                          </a:solidFill>
                        </a:rPr>
                        <a:t>Higher score is worse performance. </a:t>
                      </a:r>
                      <a:endParaRPr lang="en-US" sz="1400" cap="none" spc="0" dirty="0">
                        <a:solidFill>
                          <a:schemeClr val="tx1"/>
                        </a:solidFill>
                        <a:effectLst/>
                      </a:endParaRPr>
                    </a:p>
                  </a:txBody>
                  <a:tcPr marL="83416" marR="83416" marT="58391" marB="58391" anchor="ctr">
                    <a:lnL w="12700" cmpd="sng">
                      <a:noFill/>
                      <a:prstDash val="solid"/>
                    </a:lnL>
                    <a:lnR w="12700" cmpd="sng">
                      <a:noFill/>
                      <a:prstDash val="solid"/>
                    </a:lnR>
                    <a:lnT w="38100" cmpd="sng">
                      <a:noFill/>
                    </a:lnT>
                    <a:lnB w="28575" cap="flat" cmpd="sng" algn="ctr">
                      <a:noFill/>
                      <a:prstDash val="solid"/>
                    </a:lnB>
                    <a:noFill/>
                  </a:tcPr>
                </a:tc>
                <a:tc rowSpan="3">
                  <a:txBody>
                    <a:bodyPr/>
                    <a:lstStyle/>
                    <a:p>
                      <a:pPr fontAlgn="base"/>
                      <a:r>
                        <a:rPr lang="en-US" sz="1400" cap="none" spc="0" dirty="0">
                          <a:solidFill>
                            <a:schemeClr val="tx1"/>
                          </a:solidFill>
                        </a:rPr>
                        <a:t>Higher score is worse performance.</a:t>
                      </a:r>
                      <a:endParaRPr lang="en-US" sz="1400" cap="none" spc="0" dirty="0">
                        <a:solidFill>
                          <a:schemeClr val="tx1"/>
                        </a:solidFill>
                        <a:effectLst/>
                      </a:endParaRPr>
                    </a:p>
                  </a:txBody>
                  <a:tcPr marL="83416" marR="83416" marT="58391" marB="58391" anchor="ctr">
                    <a:lnL w="12700" cmpd="sng">
                      <a:noFill/>
                      <a:prstDash val="solid"/>
                    </a:lnL>
                    <a:lnR w="12700" cmpd="sng">
                      <a:noFill/>
                      <a:prstDash val="solid"/>
                    </a:lnR>
                    <a:lnT w="38100" cmpd="sng">
                      <a:noFill/>
                    </a:lnT>
                    <a:lnB w="28575" cap="flat" cmpd="sng" algn="ctr">
                      <a:noFill/>
                      <a:prstDash val="solid"/>
                    </a:lnB>
                    <a:noFill/>
                  </a:tcPr>
                </a:tc>
                <a:tc>
                  <a:txBody>
                    <a:bodyPr/>
                    <a:lstStyle/>
                    <a:p>
                      <a:pPr fontAlgn="base"/>
                      <a:r>
                        <a:rPr lang="en-US" sz="1400" cap="none" spc="0" dirty="0">
                          <a:solidFill>
                            <a:schemeClr val="tx1"/>
                          </a:solidFill>
                          <a:effectLst/>
                        </a:rPr>
                        <a:t>0 – 1.0</a:t>
                      </a:r>
                    </a:p>
                  </a:txBody>
                  <a:tcPr marL="83416" marR="83416" marT="58391" marB="58391" anchor="ctr">
                    <a:lnL w="12700" cmpd="sng">
                      <a:noFill/>
                      <a:prstDash val="solid"/>
                    </a:lnL>
                    <a:lnR w="12700" cmpd="sng">
                      <a:noFill/>
                      <a:prstDash val="solid"/>
                    </a:lnR>
                    <a:lnT w="38100" cmpd="sng">
                      <a:noFill/>
                    </a:lnT>
                    <a:lnB w="12700" cap="flat" cmpd="sng" algn="ctr">
                      <a:noFill/>
                      <a:prstDash val="solid"/>
                    </a:lnB>
                    <a:noFill/>
                  </a:tcPr>
                </a:tc>
                <a:tc>
                  <a:txBody>
                    <a:bodyPr/>
                    <a:lstStyle/>
                    <a:p>
                      <a:pPr fontAlgn="base"/>
                      <a:r>
                        <a:rPr lang="en-US" sz="1400" cap="none" spc="0" dirty="0">
                          <a:solidFill>
                            <a:schemeClr val="tx1"/>
                          </a:solidFill>
                          <a:effectLst/>
                        </a:rPr>
                        <a:t>27 - 30</a:t>
                      </a:r>
                    </a:p>
                  </a:txBody>
                  <a:tcPr marL="83416" marR="83416" marT="58391" marB="58391" anchor="ctr">
                    <a:lnL w="12700" cmpd="sng">
                      <a:noFill/>
                      <a:prstDash val="solid"/>
                    </a:lnL>
                    <a:lnR w="28575" cap="flat" cmpd="sng" algn="ctr">
                      <a:noFill/>
                      <a:prstDash val="solid"/>
                    </a:lnR>
                    <a:lnT w="38100" cmpd="sng">
                      <a:noFill/>
                    </a:lnT>
                    <a:lnB w="12700" cap="flat" cmpd="sng" algn="ctr">
                      <a:noFill/>
                      <a:prstDash val="solid"/>
                    </a:lnB>
                    <a:noFill/>
                  </a:tcPr>
                </a:tc>
                <a:extLst>
                  <a:ext uri="{0D108BD9-81ED-4DB2-BD59-A6C34878D82A}">
                    <a16:rowId xmlns:a16="http://schemas.microsoft.com/office/drawing/2014/main" val="290931462"/>
                  </a:ext>
                </a:extLst>
              </a:tr>
              <a:tr h="681400">
                <a:tc>
                  <a:txBody>
                    <a:bodyPr/>
                    <a:lstStyle/>
                    <a:p>
                      <a:pPr fontAlgn="base"/>
                      <a:r>
                        <a:rPr lang="en-US" sz="1300" cap="none" spc="0" dirty="0">
                          <a:solidFill>
                            <a:schemeClr val="tx1"/>
                          </a:solidFill>
                          <a:effectLst/>
                        </a:rPr>
                        <a:t>Mild Cognitive Impairment (MCI)</a:t>
                      </a:r>
                    </a:p>
                  </a:txBody>
                  <a:tcPr marL="83416" marR="83416" marT="58391" marB="58391"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vMerge="1">
                  <a:txBody>
                    <a:bodyPr/>
                    <a:lstStyle/>
                    <a:p>
                      <a:pPr fontAlgn="base"/>
                      <a:r>
                        <a:rPr lang="en-US" sz="1600">
                          <a:effectLst/>
                        </a:rPr>
                        <a:t>9 - 18</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vMerge="1">
                  <a:txBody>
                    <a:bodyPr/>
                    <a:lstStyle/>
                    <a:p>
                      <a:pPr fontAlgn="base"/>
                      <a:r>
                        <a:rPr lang="en-US" sz="1600">
                          <a:effectLst/>
                        </a:rPr>
                        <a:t>13 - 21</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400" cap="none" spc="0" dirty="0">
                          <a:solidFill>
                            <a:schemeClr val="tx1"/>
                          </a:solidFill>
                          <a:effectLst/>
                        </a:rPr>
                        <a:t>1.0 – 2.5</a:t>
                      </a:r>
                    </a:p>
                  </a:txBody>
                  <a:tcPr marL="83416" marR="83416" marT="58391" marB="58391"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fontAlgn="base"/>
                      <a:r>
                        <a:rPr lang="en-US" sz="1400" cap="none" spc="0" dirty="0">
                          <a:solidFill>
                            <a:schemeClr val="tx1"/>
                          </a:solidFill>
                          <a:effectLst/>
                        </a:rPr>
                        <a:t>20 - 26</a:t>
                      </a:r>
                    </a:p>
                  </a:txBody>
                  <a:tcPr marL="83416" marR="83416" marT="58391" marB="58391"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379362780"/>
                  </a:ext>
                </a:extLst>
              </a:tr>
              <a:tr h="361084">
                <a:tc>
                  <a:txBody>
                    <a:bodyPr/>
                    <a:lstStyle/>
                    <a:p>
                      <a:pPr fontAlgn="base"/>
                      <a:r>
                        <a:rPr lang="en-US" sz="1300" cap="none" spc="0" dirty="0">
                          <a:solidFill>
                            <a:schemeClr val="tx1"/>
                          </a:solidFill>
                          <a:effectLst/>
                        </a:rPr>
                        <a:t>Dementia</a:t>
                      </a:r>
                    </a:p>
                  </a:txBody>
                  <a:tcPr marL="83416" marR="83416" marT="58391" marB="58391" anchor="ctr">
                    <a:lnL w="28575" cap="flat" cmpd="sng" algn="ctr">
                      <a:noFill/>
                      <a:prstDash val="solid"/>
                    </a:lnL>
                    <a:lnR w="12700" cmpd="sng">
                      <a:noFill/>
                      <a:prstDash val="solid"/>
                    </a:lnR>
                    <a:lnT w="12700" cmpd="sng">
                      <a:noFill/>
                      <a:prstDash val="solid"/>
                    </a:lnT>
                    <a:lnB w="28575" cap="flat" cmpd="sng" algn="ctr">
                      <a:noFill/>
                      <a:prstDash val="solid"/>
                    </a:lnB>
                    <a:noFill/>
                  </a:tcPr>
                </a:tc>
                <a:tc vMerge="1">
                  <a:txBody>
                    <a:bodyPr/>
                    <a:lstStyle/>
                    <a:p>
                      <a:pPr fontAlgn="base"/>
                      <a:r>
                        <a:rPr lang="en-US" sz="1600">
                          <a:effectLst/>
                        </a:rPr>
                        <a:t>&gt; 18</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vMerge="1">
                  <a:txBody>
                    <a:bodyPr/>
                    <a:lstStyle/>
                    <a:p>
                      <a:pPr fontAlgn="base"/>
                      <a:r>
                        <a:rPr lang="en-US" sz="1600">
                          <a:effectLst/>
                        </a:rPr>
                        <a:t>&gt; 21</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n-US" sz="1400" cap="none" spc="0" dirty="0">
                          <a:solidFill>
                            <a:schemeClr val="tx1"/>
                          </a:solidFill>
                          <a:effectLst/>
                        </a:rPr>
                        <a:t>&gt; 2.5</a:t>
                      </a:r>
                    </a:p>
                  </a:txBody>
                  <a:tcPr marL="83416" marR="83416" marT="58391" marB="58391" anchor="ctr">
                    <a:lnL w="12700" cmpd="sng">
                      <a:noFill/>
                      <a:prstDash val="solid"/>
                    </a:lnL>
                    <a:lnR w="12700" cmpd="sng">
                      <a:noFill/>
                      <a:prstDash val="solid"/>
                    </a:lnR>
                    <a:lnT w="12700" cmpd="sng">
                      <a:noFill/>
                      <a:prstDash val="solid"/>
                    </a:lnT>
                    <a:lnB w="28575" cap="flat" cmpd="sng" algn="ctr">
                      <a:noFill/>
                      <a:prstDash val="solid"/>
                    </a:lnB>
                    <a:noFill/>
                  </a:tcPr>
                </a:tc>
                <a:tc>
                  <a:txBody>
                    <a:bodyPr/>
                    <a:lstStyle/>
                    <a:p>
                      <a:pPr fontAlgn="base"/>
                      <a:r>
                        <a:rPr lang="en-US" sz="1400" cap="none" spc="0" dirty="0">
                          <a:solidFill>
                            <a:schemeClr val="tx1"/>
                          </a:solidFill>
                          <a:effectLst/>
                        </a:rPr>
                        <a:t>&lt; 20</a:t>
                      </a:r>
                    </a:p>
                  </a:txBody>
                  <a:tcPr marL="83416" marR="83416" marT="58391" marB="58391" anchor="ctr">
                    <a:lnL w="12700" cmpd="sng">
                      <a:noFill/>
                      <a:prstDash val="solid"/>
                    </a:lnL>
                    <a:lnR w="28575" cap="flat" cmpd="sng" algn="ctr">
                      <a:noFill/>
                      <a:prstDash val="solid"/>
                    </a:lnR>
                    <a:lnT w="12700" cmpd="sng">
                      <a:noFill/>
                      <a:prstDash val="solid"/>
                    </a:lnT>
                    <a:lnB w="28575" cap="flat" cmpd="sng" algn="ctr">
                      <a:noFill/>
                      <a:prstDash val="solid"/>
                    </a:lnB>
                    <a:noFill/>
                  </a:tcPr>
                </a:tc>
                <a:extLst>
                  <a:ext uri="{0D108BD9-81ED-4DB2-BD59-A6C34878D82A}">
                    <a16:rowId xmlns:a16="http://schemas.microsoft.com/office/drawing/2014/main" val="966352519"/>
                  </a:ext>
                </a:extLst>
              </a:tr>
            </a:tbl>
          </a:graphicData>
        </a:graphic>
      </p:graphicFrame>
    </p:spTree>
    <p:extLst>
      <p:ext uri="{BB962C8B-B14F-4D97-AF65-F5344CB8AC3E}">
        <p14:creationId xmlns:p14="http://schemas.microsoft.com/office/powerpoint/2010/main" val="2875000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4575</TotalTime>
  <Words>1513</Words>
  <Application>Microsoft Macintosh PowerPoint</Application>
  <PresentationFormat>Widescreen</PresentationFormat>
  <Paragraphs>159</Paragraphs>
  <Slides>12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mayo-sans</vt:lpstr>
      <vt:lpstr>Söhne</vt:lpstr>
      <vt:lpstr>Arial</vt:lpstr>
      <vt:lpstr>Calibri</vt:lpstr>
      <vt:lpstr>Calibri Light</vt:lpstr>
      <vt:lpstr>Office Theme</vt:lpstr>
      <vt:lpstr>Clustering in Alzheimer’s Disease Neuroimaging Initiative Data</vt:lpstr>
      <vt:lpstr>Introduction</vt:lpstr>
      <vt:lpstr>Data Overview</vt:lpstr>
      <vt:lpstr>Data Overview</vt:lpstr>
      <vt:lpstr>Generalized Estimating Equations (GEE)</vt:lpstr>
      <vt:lpstr>K-Means for Joint Longitudinal Data</vt:lpstr>
      <vt:lpstr>Clustering Results</vt:lpstr>
      <vt:lpstr>PowerPoint Presentation</vt:lpstr>
      <vt:lpstr>PowerPoint Presentation</vt:lpstr>
      <vt:lpstr>Key Findings</vt:lpstr>
      <vt:lpstr>Challenges and Considerations </vt:lpstr>
      <vt:lpstr>Thank you for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 Yao</dc:creator>
  <cp:lastModifiedBy>Chen, Yao</cp:lastModifiedBy>
  <cp:revision>19</cp:revision>
  <dcterms:created xsi:type="dcterms:W3CDTF">2023-12-04T20:17:03Z</dcterms:created>
  <dcterms:modified xsi:type="dcterms:W3CDTF">2023-12-15T04:48:55Z</dcterms:modified>
</cp:coreProperties>
</file>