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7"/>
  </p:notesMasterIdLst>
  <p:sldIdLst>
    <p:sldId id="256" r:id="rId2"/>
    <p:sldId id="257" r:id="rId3"/>
    <p:sldId id="270" r:id="rId4"/>
    <p:sldId id="258" r:id="rId5"/>
    <p:sldId id="276" r:id="rId6"/>
    <p:sldId id="260" r:id="rId7"/>
    <p:sldId id="262" r:id="rId8"/>
    <p:sldId id="277" r:id="rId9"/>
    <p:sldId id="265" r:id="rId10"/>
    <p:sldId id="266" r:id="rId11"/>
    <p:sldId id="278" r:id="rId12"/>
    <p:sldId id="268" r:id="rId13"/>
    <p:sldId id="275"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716"/>
  </p:normalViewPr>
  <p:slideViewPr>
    <p:cSldViewPr snapToGrid="0" showGuides="1">
      <p:cViewPr>
        <p:scale>
          <a:sx n="110" d="100"/>
          <a:sy n="110" d="100"/>
        </p:scale>
        <p:origin x="-360" y="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1D3D8-4493-6E4B-9B05-FF61AF5CBF82}" type="datetimeFigureOut">
              <a:rPr lang="en-US" smtClean="0"/>
              <a:t>4/23/23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A917C-60F2-CB40-9BE6-90B47CB82527}" type="slidenum">
              <a:rPr lang="en-US" smtClean="0"/>
              <a:t>‹#›</a:t>
            </a:fld>
            <a:endParaRPr lang="en-US"/>
          </a:p>
        </p:txBody>
      </p:sp>
    </p:spTree>
    <p:extLst>
      <p:ext uri="{BB962C8B-B14F-4D97-AF65-F5344CB8AC3E}">
        <p14:creationId xmlns:p14="http://schemas.microsoft.com/office/powerpoint/2010/main" val="316551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This is the flow of today’s presentation. We will present a thorough overview of the method and its theoretical theorems. If you find it interesting, or helpful with your research, you are welcome to discuss the details in QA session and after class. </a:t>
            </a:r>
            <a:endParaRPr lang="en-US" sz="1800" dirty="0">
              <a:effectLst/>
              <a:latin typeface="Times New Roman" panose="02020603050405020304" pitchFamily="18" charset="0"/>
              <a:ea typeface="Times New Roman" panose="02020603050405020304" pitchFamily="18" charset="0"/>
            </a:endParaRPr>
          </a:p>
          <a:p>
            <a:pPr marL="0" marR="0" algn="l">
              <a:spcBef>
                <a:spcPts val="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 Penalized generalized estimating equations, or Penalized-GEE, is an innovative statistical approach to analyze high-dimensional longitudinal data.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 Traditional GEE models may not be able to handle the large number of covariates present in high-dimensional data, but the addition of penalty functions in Penalized-GEE can help address this issue.</a:t>
            </a:r>
            <a:endParaRPr lang="en-US" sz="1800" dirty="0">
              <a:effectLst/>
              <a:latin typeface="Times New Roman" panose="02020603050405020304" pitchFamily="18" charset="0"/>
              <a:ea typeface="Times New Roman" panose="02020603050405020304" pitchFamily="18" charset="0"/>
            </a:endParaRPr>
          </a:p>
          <a:p>
            <a:pPr marL="0" marR="0" algn="l">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 These penalty functions are mathematical functions that shrink the coefficients of irrelevant covariates, leading to more accurate and efficient results. </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 The theoretical properties of P-GEE are also impressive, as they are consistent and asymptotically normal under certain conditions.</a:t>
            </a:r>
            <a:endParaRPr lang="en-US" sz="1800" dirty="0">
              <a:effectLst/>
              <a:latin typeface="Times New Roman" panose="02020603050405020304" pitchFamily="18" charset="0"/>
              <a:ea typeface="Times New Roman" panose="02020603050405020304" pitchFamily="18" charset="0"/>
            </a:endParaRPr>
          </a:p>
          <a:p>
            <a:pPr marL="0" marR="0" algn="l">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rPr>
              <a:t>- To evaluate the effectiveness of P-GEE, Monte Carlo simulations and real-world dataset applications have been conducted. These studies have shown that P-GEE performs well in identifying relevant covariates and improving prediction accuracy.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2</a:t>
            </a:fld>
            <a:endParaRPr lang="en-US"/>
          </a:p>
        </p:txBody>
      </p:sp>
    </p:spTree>
    <p:extLst>
      <p:ext uri="{BB962C8B-B14F-4D97-AF65-F5344CB8AC3E}">
        <p14:creationId xmlns:p14="http://schemas.microsoft.com/office/powerpoint/2010/main" val="179921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Longitudinal data analysis poses several challenges, especially when dealing with high-dimensional data. This type of data involves repeated measurements on a large number of covariates over time, with the number of variables much larger than the number of observations.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And it is commonly seen in Large-scale long-term health studies, gene expression experiments…</a:t>
            </a:r>
            <a:endParaRPr lang="en-US" sz="1800" dirty="0">
              <a:effectLst/>
              <a:latin typeface="Times New Roman" panose="02020603050405020304" pitchFamily="18" charset="0"/>
              <a:ea typeface="Times New Roman" panose="02020603050405020304" pitchFamily="18" charset="0"/>
            </a:endParaRPr>
          </a:p>
          <a:p>
            <a:pPr marL="342900" marR="0" lvl="0" indent="-342900" algn="l">
              <a:spcBef>
                <a:spcPts val="1500"/>
              </a:spcBef>
              <a:spcAft>
                <a:spcPts val="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Traditional Generalized Estimating Equations, or GEE, may struggle in this setting with variable selection and parameter estimation due to the large number of covariates compared to the number of observations. This can lead to Overfitting: GEE models may overfit the high-dimensional data by including too many irrelevant covariates, which can result in poor generalization and low prediction accuracy. </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86A917C-60F2-CB40-9BE6-90B47CB82527}" type="slidenum">
              <a:rPr lang="en-US" smtClean="0"/>
              <a:t>3</a:t>
            </a:fld>
            <a:endParaRPr lang="en-US"/>
          </a:p>
        </p:txBody>
      </p:sp>
    </p:spTree>
    <p:extLst>
      <p:ext uri="{BB962C8B-B14F-4D97-AF65-F5344CB8AC3E}">
        <p14:creationId xmlns:p14="http://schemas.microsoft.com/office/powerpoint/2010/main" val="60959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Before introducing the penalized GEE method, let’s review the generalized estimating equations and here are some take-home messages: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GEE, is a statistical method used to analyze correlated data from longitudinal studies or clustered data.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GEE estimates the population-average or marginal effect of the predictors on the outcome variable, rather than the subject-specific effect.</a:t>
            </a:r>
            <a:endParaRPr lang="en-US" sz="1800" dirty="0">
              <a:effectLst/>
              <a:latin typeface="Times New Roman" panose="02020603050405020304" pitchFamily="18" charset="0"/>
              <a:ea typeface="Times New Roman" panose="02020603050405020304" pitchFamily="18" charset="0"/>
            </a:endParaRPr>
          </a:p>
          <a:p>
            <a:pPr marL="342900" marR="0" lvl="0" indent="-342900" algn="l">
              <a:spcBef>
                <a:spcPts val="150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To account for the correlation of within-subject data, GEE specifies a working correlation matrix structure, such as independence, AR(1), or exchangeable.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150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However, misspecification can be problematic and affect the efficiency of the parameter estimates. To fix this, GEE can be used with the Huber-White “sandwich estimator” for robustness.</a:t>
            </a:r>
            <a:endParaRPr lang="en-US" sz="1800" dirty="0">
              <a:effectLst/>
              <a:latin typeface="Times New Roman" panose="02020603050405020304" pitchFamily="18" charset="0"/>
              <a:ea typeface="Times New Roman" panose="02020603050405020304" pitchFamily="18" charset="0"/>
            </a:endParaRPr>
          </a:p>
          <a:p>
            <a:pPr marL="342900" marR="0" lvl="0" indent="-342900" algn="l">
              <a:spcBef>
                <a:spcPts val="1500"/>
              </a:spcBef>
              <a:spcAft>
                <a:spcPts val="150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Unlike likelihood-based methods, GEE is a quasi-likelihood method, which means only the first two moments, the mean and the covariance, matter. However, there is no readily available goodness-of-fit measure for GEE, making model selection unclear.</a:t>
            </a:r>
            <a:endParaRPr lang="en-US" sz="1800" dirty="0">
              <a:effectLst/>
              <a:latin typeface="Times New Roman" panose="02020603050405020304" pitchFamily="18" charset="0"/>
              <a:ea typeface="Times New Roman" panose="02020603050405020304" pitchFamily="18" charset="0"/>
            </a:endParaRPr>
          </a:p>
          <a:p>
            <a:pPr marL="342900" marR="0" lvl="0" indent="-342900" algn="l">
              <a:spcBef>
                <a:spcPts val="1500"/>
              </a:spcBef>
              <a:spcAft>
                <a:spcPts val="0"/>
              </a:spcAft>
              <a:buFont typeface="Segoe UI" panose="020B0502040204020203" pitchFamily="34" charset="0"/>
              <a:buChar char="-"/>
            </a:pPr>
            <a:r>
              <a:rPr lang="en-US" sz="1800" dirty="0">
                <a:solidFill>
                  <a:srgbClr val="374151"/>
                </a:solidFill>
                <a:effectLst/>
                <a:latin typeface="Segoe UI" panose="020B0502040204020203" pitchFamily="34" charset="0"/>
                <a:ea typeface="Times New Roman" panose="02020603050405020304" pitchFamily="18" charset="0"/>
              </a:rPr>
              <a:t>Overall, GEE is a powerful tool for analyzing longitudinal data.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4</a:t>
            </a:fld>
            <a:endParaRPr lang="en-US"/>
          </a:p>
        </p:txBody>
      </p:sp>
    </p:spTree>
    <p:extLst>
      <p:ext uri="{BB962C8B-B14F-4D97-AF65-F5344CB8AC3E}">
        <p14:creationId xmlns:p14="http://schemas.microsoft.com/office/powerpoint/2010/main" val="224317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Dr. Wang, the first and corresponding author of this methodology paper, also developed the asymptotic theory for GEE analysis when the number of covariates grows to infinity with the number of clusters.</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This also provided us theoretical background for dimension reduction by variable selection when we work with high-dimensional longitudinal data </a:t>
            </a: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5</a:t>
            </a:fld>
            <a:endParaRPr lang="en-US"/>
          </a:p>
        </p:txBody>
      </p:sp>
    </p:spTree>
    <p:extLst>
      <p:ext uri="{BB962C8B-B14F-4D97-AF65-F5344CB8AC3E}">
        <p14:creationId xmlns:p14="http://schemas.microsoft.com/office/powerpoint/2010/main" val="379794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1500"/>
              </a:spcBef>
              <a:spcAft>
                <a:spcPts val="0"/>
              </a:spcAft>
            </a:pPr>
            <a:r>
              <a:rPr lang="en-US" sz="1800" dirty="0">
                <a:solidFill>
                  <a:srgbClr val="374151"/>
                </a:solidFill>
                <a:effectLst/>
                <a:latin typeface="Segoe UI" panose="020B0502040204020203" pitchFamily="34" charset="0"/>
                <a:ea typeface="Times New Roman" panose="02020603050405020304" pitchFamily="18" charset="0"/>
              </a:rPr>
              <a:t>The Penalized GEE approach adds penalty functions to the GEE model, shrinking the coefficients of irrelevant covariates and producing more accurate and efficient results.</a:t>
            </a:r>
            <a:br>
              <a:rPr lang="en-US" sz="1800" dirty="0">
                <a:solidFill>
                  <a:srgbClr val="374151"/>
                </a:solidFill>
                <a:effectLst/>
                <a:latin typeface="Segoe UI" panose="020B0502040204020203" pitchFamily="34" charset="0"/>
                <a:ea typeface="Times New Roman" panose="02020603050405020304" pitchFamily="18" charset="0"/>
              </a:rPr>
            </a:br>
            <a:r>
              <a:rPr lang="en-US" sz="1800" dirty="0">
                <a:solidFill>
                  <a:srgbClr val="374151"/>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solidFill>
                  <a:srgbClr val="374151"/>
                </a:solidFill>
                <a:effectLst/>
                <a:latin typeface="Segoe UI" panose="020B0502040204020203" pitchFamily="34" charset="0"/>
                <a:ea typeface="Times New Roman" panose="02020603050405020304" pitchFamily="18" charset="0"/>
              </a:rPr>
              <a:t>Overall, P-GEE is a powerful tool that can help researchers better understand the dynamics of high-dimensional longitudinal data, and has the potential to advance research in fields such as genetics, epidemiology, and biomedical sciences.</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6</a:t>
            </a:fld>
            <a:endParaRPr lang="en-US"/>
          </a:p>
        </p:txBody>
      </p:sp>
    </p:spTree>
    <p:extLst>
      <p:ext uri="{BB962C8B-B14F-4D97-AF65-F5344CB8AC3E}">
        <p14:creationId xmlns:p14="http://schemas.microsoft.com/office/powerpoint/2010/main" val="89351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8</a:t>
            </a:fld>
            <a:endParaRPr lang="en-US"/>
          </a:p>
        </p:txBody>
      </p:sp>
    </p:spTree>
    <p:extLst>
      <p:ext uri="{BB962C8B-B14F-4D97-AF65-F5344CB8AC3E}">
        <p14:creationId xmlns:p14="http://schemas.microsoft.com/office/powerpoint/2010/main" val="287338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Three models : Penalized GEE (PGEE) with all zeros as initial beta values, unpenalized GEE with all zeros as initial beta values and the oracle GEE, which is the ideal model with the true beta values</a:t>
            </a:r>
          </a:p>
          <a:p>
            <a:pPr marL="342900" marR="0" lvl="0" indent="-34290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For each model, we also applied three working correlations structures: Independence, exchangeable and AR(1) </a:t>
            </a:r>
          </a:p>
          <a:p>
            <a:pPr marL="342900" marR="0" lvl="0" indent="-34290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First we need to select the tunning parameter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lambda_n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in penalty function by a forth fold cross validation. Note that this step actually took a long time to process, and my simulation only calculated the accuracy of 0.1, not 0.01 due to the limited time. </a:t>
            </a:r>
          </a:p>
          <a:p>
            <a:pPr marL="342900" marR="0" lvl="0" indent="-34290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DengXian" panose="02010600030101010101" pitchFamily="2" charset="-122"/>
                <a:cs typeface="Times New Roman" panose="02020603050405020304" pitchFamily="18" charset="0"/>
              </a:rPr>
              <a:t>Set up &amp; estimation </a:t>
            </a: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9</a:t>
            </a:fld>
            <a:endParaRPr lang="en-US"/>
          </a:p>
        </p:txBody>
      </p:sp>
    </p:spTree>
    <p:extLst>
      <p:ext uri="{BB962C8B-B14F-4D97-AF65-F5344CB8AC3E}">
        <p14:creationId xmlns:p14="http://schemas.microsoft.com/office/powerpoint/2010/main" val="185358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correlated normal responses are generated from this model, with 200 subjects, 4 timepoints, and 200 covariates.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generate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xij</a:t>
            </a:r>
            <a:r>
              <a:rPr lang="en-US" sz="1800" dirty="0">
                <a:effectLst/>
                <a:latin typeface="Calibri" panose="020F0502020204030204" pitchFamily="34" charset="0"/>
                <a:ea typeface="DengXian" panose="02010600030101010101" pitchFamily="2" charset="-122"/>
                <a:cs typeface="Times New Roman" panose="02020603050405020304" pitchFamily="18" charset="0"/>
              </a:rPr>
              <a:t> from the multivariate normal distribution with mean 0 and an AR(1) covariance matrix with marginal variance 1 and auto-correlation coefficient 0.5.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random errors are also generated from the multivariate normal distribution with marginal mean 0, marginal variance 1 and an exchangeable correlation matrix with parameter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consider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 0.5 and 0.8 to represent different strength of within cluster correlation</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results of Table on the right hand side, summarize the estimation accuracy and model selection properties of the penalized GEE, the unpenalized GEE and the oracle GEE for three different working correlation matrices and two different values of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observe that in terms of estimation accuracy the penalized GEE procedure performs closely to the oracle GEE, and significantly reduces the MSE of the unpenalized GEE estimator.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Using the true correlation structure (exchangeable) in penalized GEE gives the smallest MSE, with greater gain when the within cluster association is stronger.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Furthermore, we observe that the unpenalized GEE generally does not lead to a sparse model. The penalized GEE successfully selects all covariates with nonzero coefficients and has a fairly small number of false positives. </a:t>
            </a: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10</a:t>
            </a:fld>
            <a:endParaRPr lang="en-US"/>
          </a:p>
        </p:txBody>
      </p:sp>
    </p:spTree>
    <p:extLst>
      <p:ext uri="{BB962C8B-B14F-4D97-AF65-F5344CB8AC3E}">
        <p14:creationId xmlns:p14="http://schemas.microsoft.com/office/powerpoint/2010/main" val="311869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correlated normal responses are generated from this model, with 200 subjects, 4 timepoints, and 200 covariates.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generate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xij</a:t>
            </a:r>
            <a:r>
              <a:rPr lang="en-US" sz="1800" dirty="0">
                <a:effectLst/>
                <a:latin typeface="Calibri" panose="020F0502020204030204" pitchFamily="34" charset="0"/>
                <a:ea typeface="DengXian" panose="02010600030101010101" pitchFamily="2" charset="-122"/>
                <a:cs typeface="Times New Roman" panose="02020603050405020304" pitchFamily="18" charset="0"/>
              </a:rPr>
              <a:t> from the multivariate normal distribution with mean 0 and an AR(1) covariance matrix with marginal variance 1 and auto-correlation coefficient 0.5.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random errors are also generated from the multivariate normal distribution with marginal mean 0, marginal variance 1 and an exchangeable correlation matrix with parameter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consider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 0.5 and 0.8 to represent different strength of within cluster correlation</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results of Table on the right hand side, summarize the estimation accuracy and model selection properties of the penalized GEE, the unpenalized GEE and the oracle GEE for three different working correlation matrices and two different values of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ρ</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observe that in terms of estimation accuracy the penalized GEE procedure performs closely to the oracle GEE, and significantly reduces the MSE of the unpenalized GEE estimator.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Using the true correlation structure (exchangeable) in penalized GEE gives the smallest MSE, with greater gain when the within cluster association is stronger.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Furthermore, we observe that the unpenalized GEE generally does not lead to a sparse model. The penalized GEE successfully selects all covariates with nonzero coefficients and has a fairly small number of false positives. </a:t>
            </a:r>
          </a:p>
          <a:p>
            <a:endParaRPr lang="en-US" dirty="0"/>
          </a:p>
        </p:txBody>
      </p:sp>
      <p:sp>
        <p:nvSpPr>
          <p:cNvPr id="4" name="Slide Number Placeholder 3"/>
          <p:cNvSpPr>
            <a:spLocks noGrp="1"/>
          </p:cNvSpPr>
          <p:nvPr>
            <p:ph type="sldNum" sz="quarter" idx="5"/>
          </p:nvPr>
        </p:nvSpPr>
        <p:spPr/>
        <p:txBody>
          <a:bodyPr/>
          <a:lstStyle/>
          <a:p>
            <a:fld id="{086A917C-60F2-CB40-9BE6-90B47CB82527}" type="slidenum">
              <a:rPr lang="en-US" smtClean="0"/>
              <a:t>11</a:t>
            </a:fld>
            <a:endParaRPr lang="en-US"/>
          </a:p>
        </p:txBody>
      </p:sp>
    </p:spTree>
    <p:extLst>
      <p:ext uri="{BB962C8B-B14F-4D97-AF65-F5344CB8AC3E}">
        <p14:creationId xmlns:p14="http://schemas.microsoft.com/office/powerpoint/2010/main" val="34297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4/24/23</a:t>
            </a:r>
          </a:p>
        </p:txBody>
      </p:sp>
      <p:sp>
        <p:nvSpPr>
          <p:cNvPr id="5" name="Footer Placeholder 4"/>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188881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4/24/23</a:t>
            </a:r>
          </a:p>
        </p:txBody>
      </p:sp>
      <p:sp>
        <p:nvSpPr>
          <p:cNvPr id="5" name="Footer Placeholder 4"/>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390113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4/24/23</a:t>
            </a:r>
          </a:p>
        </p:txBody>
      </p:sp>
      <p:sp>
        <p:nvSpPr>
          <p:cNvPr id="5" name="Footer Placeholder 4"/>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75191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4/24/23</a:t>
            </a:r>
          </a:p>
        </p:txBody>
      </p:sp>
      <p:sp>
        <p:nvSpPr>
          <p:cNvPr id="5" name="Footer Placeholder 4"/>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347011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4/24/23</a:t>
            </a:r>
          </a:p>
        </p:txBody>
      </p:sp>
      <p:sp>
        <p:nvSpPr>
          <p:cNvPr id="5" name="Footer Placeholder 4"/>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208242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4/24/23</a:t>
            </a:r>
          </a:p>
        </p:txBody>
      </p:sp>
      <p:sp>
        <p:nvSpPr>
          <p:cNvPr id="6" name="Footer Placeholder 5"/>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7" name="Slide Number Placeholder 6"/>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170649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4/24/23</a:t>
            </a:r>
          </a:p>
        </p:txBody>
      </p:sp>
      <p:sp>
        <p:nvSpPr>
          <p:cNvPr id="8" name="Footer Placeholder 7"/>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9" name="Slide Number Placeholder 8"/>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160954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4/24/23</a:t>
            </a:r>
          </a:p>
        </p:txBody>
      </p:sp>
      <p:sp>
        <p:nvSpPr>
          <p:cNvPr id="4" name="Footer Placeholder 3"/>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5" name="Slide Number Placeholder 4"/>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91700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4/24/23</a:t>
            </a:r>
          </a:p>
        </p:txBody>
      </p:sp>
      <p:sp>
        <p:nvSpPr>
          <p:cNvPr id="3" name="Footer Placeholder 2"/>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4" name="Slide Number Placeholder 3"/>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251662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4/24/23</a:t>
            </a:r>
          </a:p>
        </p:txBody>
      </p:sp>
      <p:sp>
        <p:nvSpPr>
          <p:cNvPr id="6" name="Footer Placeholder 5"/>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7" name="Slide Number Placeholder 6"/>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203396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4/24/23</a:t>
            </a:r>
          </a:p>
        </p:txBody>
      </p:sp>
      <p:sp>
        <p:nvSpPr>
          <p:cNvPr id="6" name="Footer Placeholder 5"/>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7" name="Slide Number Placeholder 6"/>
          <p:cNvSpPr>
            <a:spLocks noGrp="1"/>
          </p:cNvSpPr>
          <p:nvPr>
            <p:ph type="sldNum" sz="quarter" idx="12"/>
          </p:nvPr>
        </p:nvSpPr>
        <p:spPr/>
        <p:txBody>
          <a:bodyPr/>
          <a:lstStyle/>
          <a:p>
            <a:fld id="{0061028E-EEB7-0B42-AD56-531BFA1DB581}" type="slidenum">
              <a:rPr lang="en-US" smtClean="0"/>
              <a:t>‹#›</a:t>
            </a:fld>
            <a:endParaRPr lang="en-US"/>
          </a:p>
        </p:txBody>
      </p:sp>
    </p:spTree>
    <p:extLst>
      <p:ext uri="{BB962C8B-B14F-4D97-AF65-F5344CB8AC3E}">
        <p14:creationId xmlns:p14="http://schemas.microsoft.com/office/powerpoint/2010/main" val="323817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4/24/23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Wang, L., Zhou, J. and Qu, A. (2012), Penalized Generalized Estimating Equations for High-Dimensional Longitudinal Data Analysis. Biometrics, 68: 353-360.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1028E-EEB7-0B42-AD56-531BFA1DB581}" type="slidenum">
              <a:rPr lang="en-US" smtClean="0"/>
              <a:t>‹#›</a:t>
            </a:fld>
            <a:endParaRPr lang="en-US"/>
          </a:p>
        </p:txBody>
      </p:sp>
    </p:spTree>
    <p:extLst>
      <p:ext uri="{BB962C8B-B14F-4D97-AF65-F5344CB8AC3E}">
        <p14:creationId xmlns:p14="http://schemas.microsoft.com/office/powerpoint/2010/main" val="237593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i.org/10.1111/j.1541-0420.2011.01678.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B5676-CC9C-6AB7-F270-3E0641E8649E}"/>
              </a:ext>
            </a:extLst>
          </p:cNvPr>
          <p:cNvSpPr>
            <a:spLocks noGrp="1"/>
          </p:cNvSpPr>
          <p:nvPr>
            <p:ph type="ctrTitle"/>
          </p:nvPr>
        </p:nvSpPr>
        <p:spPr>
          <a:xfrm>
            <a:off x="578651" y="1122363"/>
            <a:ext cx="11034695" cy="3174690"/>
          </a:xfrm>
        </p:spPr>
        <p:txBody>
          <a:bodyPr>
            <a:normAutofit/>
          </a:bodyPr>
          <a:lstStyle/>
          <a:p>
            <a:pPr algn="l"/>
            <a:r>
              <a:rPr lang="en-US" sz="6200" dirty="0"/>
              <a:t>Penalized Generalized Estimating Equations for High-Dimensional Longitudinal Data Analysis  </a:t>
            </a:r>
          </a:p>
        </p:txBody>
      </p:sp>
      <p:sp>
        <p:nvSpPr>
          <p:cNvPr id="3" name="Subtitle 2">
            <a:extLst>
              <a:ext uri="{FF2B5EF4-FFF2-40B4-BE49-F238E27FC236}">
                <a16:creationId xmlns:a16="http://schemas.microsoft.com/office/drawing/2014/main" id="{BAD595A4-10C1-D163-16EA-1F391FC20328}"/>
              </a:ext>
            </a:extLst>
          </p:cNvPr>
          <p:cNvSpPr>
            <a:spLocks noGrp="1"/>
          </p:cNvSpPr>
          <p:nvPr>
            <p:ph type="subTitle" idx="1"/>
          </p:nvPr>
        </p:nvSpPr>
        <p:spPr>
          <a:xfrm>
            <a:off x="578651" y="4723637"/>
            <a:ext cx="11034695" cy="1481396"/>
          </a:xfrm>
        </p:spPr>
        <p:txBody>
          <a:bodyPr>
            <a:normAutofit/>
          </a:bodyPr>
          <a:lstStyle/>
          <a:p>
            <a:pPr algn="l"/>
            <a:r>
              <a:rPr lang="en-US" sz="2600" dirty="0"/>
              <a:t>Authors: Lan Wang, </a:t>
            </a:r>
            <a:r>
              <a:rPr lang="en-US" sz="2600" dirty="0" err="1"/>
              <a:t>Jianhui</a:t>
            </a:r>
            <a:r>
              <a:rPr lang="en-US" sz="2600" dirty="0"/>
              <a:t> Zhou, Annie Qu</a:t>
            </a:r>
          </a:p>
          <a:p>
            <a:pPr algn="l"/>
            <a:r>
              <a:rPr lang="en-US" sz="2600" dirty="0"/>
              <a:t>DOI: </a:t>
            </a:r>
            <a:r>
              <a:rPr lang="en-US" sz="2600" b="0" i="0" dirty="0">
                <a:effectLst/>
                <a:latin typeface="Open Sans" panose="020F0502020204030204" pitchFamily="34" charset="0"/>
              </a:rPr>
              <a:t> </a:t>
            </a:r>
            <a:r>
              <a:rPr lang="en-US" sz="2600" i="0" u="none" strike="noStrike" dirty="0">
                <a:effectLst/>
                <a:latin typeface="Open Sans" panose="020F0502020204030204" pitchFamily="34" charset="0"/>
                <a:hlinkClick r:id="rId2"/>
              </a:rPr>
              <a:t>https://doi.org/10.1111/j.1541-0420.2011.01678.x</a:t>
            </a:r>
            <a:endParaRPr lang="en-US" sz="2600" dirty="0"/>
          </a:p>
          <a:p>
            <a:pPr algn="l"/>
            <a:r>
              <a:rPr lang="en-US" sz="2600" dirty="0"/>
              <a:t>Presented by: Yao Chen </a:t>
            </a:r>
          </a:p>
        </p:txBody>
      </p:sp>
      <p:sp>
        <p:nvSpPr>
          <p:cNvPr id="7" name="Rectangle 1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27397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8C93-2166-FF20-DB52-A683FD002670}"/>
              </a:ext>
            </a:extLst>
          </p:cNvPr>
          <p:cNvSpPr>
            <a:spLocks noGrp="1"/>
          </p:cNvSpPr>
          <p:nvPr>
            <p:ph type="title"/>
          </p:nvPr>
        </p:nvSpPr>
        <p:spPr>
          <a:xfrm>
            <a:off x="838200" y="92982"/>
            <a:ext cx="10515600" cy="1325563"/>
          </a:xfrm>
        </p:spPr>
        <p:txBody>
          <a:bodyPr/>
          <a:lstStyle/>
          <a:p>
            <a:r>
              <a:rPr lang="en-US" b="1" dirty="0">
                <a:solidFill>
                  <a:srgbClr val="0070C0"/>
                </a:solidFill>
              </a:rPr>
              <a:t>Monte Carlo Simulations </a:t>
            </a:r>
            <a:r>
              <a:rPr lang="en-US" dirty="0">
                <a:solidFill>
                  <a:srgbClr val="0070C0"/>
                </a:solidFill>
              </a:rPr>
              <a:t>– Results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4683AB-FEB1-9542-2955-8B95B0436F3A}"/>
                  </a:ext>
                </a:extLst>
              </p:cNvPr>
              <p:cNvSpPr>
                <a:spLocks noGrp="1"/>
              </p:cNvSpPr>
              <p:nvPr>
                <p:ph sz="half" idx="1"/>
              </p:nvPr>
            </p:nvSpPr>
            <p:spPr>
              <a:xfrm>
                <a:off x="576945" y="1248684"/>
                <a:ext cx="6464299" cy="4351338"/>
              </a:xfrm>
            </p:spPr>
            <p:txBody>
              <a:bodyPr>
                <a:normAutofit/>
              </a:bodyPr>
              <a:lstStyle/>
              <a:p>
                <a:pPr marL="0" indent="0">
                  <a:buNone/>
                </a:pPr>
                <a:r>
                  <a:rPr lang="en-US" sz="1800" dirty="0"/>
                  <a:t>Example 1 : correlated normal responses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=200</m:t>
                    </m:r>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=200</m:t>
                    </m:r>
                  </m:oMath>
                </a14:m>
                <a:r>
                  <a:rPr lang="en-US" sz="1800" dirty="0"/>
                  <a:t>) </a:t>
                </a: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𝑋</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𝑇</m:t>
                          </m:r>
                        </m:sup>
                      </m:sSubSup>
                      <m:r>
                        <a:rPr lang="en-US" sz="1800" b="0" i="1" smtClean="0">
                          <a:latin typeface="Cambria Math" panose="02040503050406030204" pitchFamily="18" charset="0"/>
                        </a:rPr>
                        <m:t>𝛽</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𝑖𝑗</m:t>
                          </m:r>
                        </m:sub>
                      </m:sSub>
                    </m:oMath>
                  </m:oMathPara>
                </a14:m>
                <a:endParaRPr lang="en-US" sz="1800" dirty="0"/>
              </a:p>
              <a:p>
                <a:pPr marL="0" indent="0">
                  <a:buNone/>
                </a:pPr>
                <a:r>
                  <a:rPr lang="en-US" sz="1800" dirty="0"/>
                  <a:t>The penalized GEE successfully reduces MSE, selects all covariates with nonzero coefficients and has a fairly small number of FPs.</a:t>
                </a:r>
              </a:p>
            </p:txBody>
          </p:sp>
        </mc:Choice>
        <mc:Fallback>
          <p:sp>
            <p:nvSpPr>
              <p:cNvPr id="3" name="Content Placeholder 2">
                <a:extLst>
                  <a:ext uri="{FF2B5EF4-FFF2-40B4-BE49-F238E27FC236}">
                    <a16:creationId xmlns:a16="http://schemas.microsoft.com/office/drawing/2014/main" id="{894683AB-FEB1-9542-2955-8B95B0436F3A}"/>
                  </a:ext>
                </a:extLst>
              </p:cNvPr>
              <p:cNvSpPr>
                <a:spLocks noGrp="1" noRot="1" noChangeAspect="1" noMove="1" noResize="1" noEditPoints="1" noAdjustHandles="1" noChangeArrowheads="1" noChangeShapeType="1" noTextEdit="1"/>
              </p:cNvSpPr>
              <p:nvPr>
                <p:ph sz="half" idx="1"/>
              </p:nvPr>
            </p:nvSpPr>
            <p:spPr>
              <a:xfrm>
                <a:off x="576945" y="1248684"/>
                <a:ext cx="6464299" cy="4351338"/>
              </a:xfrm>
              <a:blipFill>
                <a:blip r:embed="rId3"/>
                <a:stretch>
                  <a:fillRect l="-784" t="-1163"/>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158906F5-C74D-3A73-66A4-51789A7F2D77}"/>
              </a:ext>
            </a:extLst>
          </p:cNvPr>
          <p:cNvSpPr>
            <a:spLocks noGrp="1"/>
          </p:cNvSpPr>
          <p:nvPr>
            <p:ph type="dt" sz="half" idx="10"/>
          </p:nvPr>
        </p:nvSpPr>
        <p:spPr/>
        <p:txBody>
          <a:bodyPr/>
          <a:lstStyle/>
          <a:p>
            <a:r>
              <a:rPr lang="en-US"/>
              <a:t>4/24/23</a:t>
            </a:r>
          </a:p>
        </p:txBody>
      </p:sp>
      <p:sp>
        <p:nvSpPr>
          <p:cNvPr id="4" name="Footer Placeholder 3">
            <a:extLst>
              <a:ext uri="{FF2B5EF4-FFF2-40B4-BE49-F238E27FC236}">
                <a16:creationId xmlns:a16="http://schemas.microsoft.com/office/drawing/2014/main" id="{784B9246-E285-DF6D-E1BB-971DDE445118}"/>
              </a:ext>
            </a:extLst>
          </p:cNvPr>
          <p:cNvSpPr>
            <a:spLocks noGrp="1"/>
          </p:cNvSpPr>
          <p:nvPr>
            <p:ph type="ftr" sz="quarter" idx="11"/>
          </p:nvPr>
        </p:nvSpPr>
        <p:spPr>
          <a:xfrm>
            <a:off x="3139192" y="635635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931B4474-17B8-25E3-6055-EADCAAAE7113}"/>
              </a:ext>
            </a:extLst>
          </p:cNvPr>
          <p:cNvSpPr>
            <a:spLocks noGrp="1"/>
          </p:cNvSpPr>
          <p:nvPr>
            <p:ph type="sldNum" sz="quarter" idx="12"/>
          </p:nvPr>
        </p:nvSpPr>
        <p:spPr/>
        <p:txBody>
          <a:bodyPr/>
          <a:lstStyle/>
          <a:p>
            <a:fld id="{0061028E-EEB7-0B42-AD56-531BFA1DB581}" type="slidenum">
              <a:rPr lang="en-US" smtClean="0"/>
              <a:t>10</a:t>
            </a:fld>
            <a:endParaRPr lang="en-US"/>
          </a:p>
        </p:txBody>
      </p:sp>
      <p:pic>
        <p:nvPicPr>
          <p:cNvPr id="12" name="Content Placeholder 11">
            <a:extLst>
              <a:ext uri="{FF2B5EF4-FFF2-40B4-BE49-F238E27FC236}">
                <a16:creationId xmlns:a16="http://schemas.microsoft.com/office/drawing/2014/main" id="{5B583DFB-B248-74DB-C515-CCE57C82D5E0}"/>
              </a:ext>
            </a:extLst>
          </p:cNvPr>
          <p:cNvPicPr>
            <a:picLocks noGrp="1" noChangeAspect="1"/>
          </p:cNvPicPr>
          <p:nvPr>
            <p:ph sz="half" idx="2"/>
          </p:nvPr>
        </p:nvPicPr>
        <p:blipFill>
          <a:blip r:embed="rId4"/>
          <a:stretch>
            <a:fillRect/>
          </a:stretch>
        </p:blipFill>
        <p:spPr>
          <a:xfrm>
            <a:off x="7171869" y="1217728"/>
            <a:ext cx="4548605" cy="4198712"/>
          </a:xfrm>
          <a:prstGeom prst="rect">
            <a:avLst/>
          </a:prstGeom>
        </p:spPr>
      </p:pic>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0EFB3755-B968-3412-A344-CADF9B3A626E}"/>
                  </a:ext>
                </a:extLst>
              </p:cNvPr>
              <p:cNvGraphicFramePr>
                <a:graphicFrameLocks noGrp="1"/>
              </p:cNvGraphicFramePr>
              <p:nvPr>
                <p:extLst>
                  <p:ext uri="{D42A27DB-BD31-4B8C-83A1-F6EECF244321}">
                    <p14:modId xmlns:p14="http://schemas.microsoft.com/office/powerpoint/2010/main" val="4291619506"/>
                  </p:ext>
                </p:extLst>
              </p:nvPr>
            </p:nvGraphicFramePr>
            <p:xfrm>
              <a:off x="762071" y="2710547"/>
              <a:ext cx="5083558" cy="3081530"/>
            </p:xfrm>
            <a:graphic>
              <a:graphicData uri="http://schemas.openxmlformats.org/drawingml/2006/table">
                <a:tbl>
                  <a:tblPr firstRow="1" bandRow="1">
                    <a:tableStyleId>{EB344D84-9AFB-497E-A393-DC336BA19D2E}</a:tableStyleId>
                  </a:tblPr>
                  <a:tblGrid>
                    <a:gridCol w="1144461">
                      <a:extLst>
                        <a:ext uri="{9D8B030D-6E8A-4147-A177-3AD203B41FA5}">
                          <a16:colId xmlns:a16="http://schemas.microsoft.com/office/drawing/2014/main" val="552920998"/>
                        </a:ext>
                      </a:extLst>
                    </a:gridCol>
                    <a:gridCol w="809943">
                      <a:extLst>
                        <a:ext uri="{9D8B030D-6E8A-4147-A177-3AD203B41FA5}">
                          <a16:colId xmlns:a16="http://schemas.microsoft.com/office/drawing/2014/main" val="1252210065"/>
                        </a:ext>
                      </a:extLst>
                    </a:gridCol>
                    <a:gridCol w="538480">
                      <a:extLst>
                        <a:ext uri="{9D8B030D-6E8A-4147-A177-3AD203B41FA5}">
                          <a16:colId xmlns:a16="http://schemas.microsoft.com/office/drawing/2014/main" val="2505622779"/>
                        </a:ext>
                      </a:extLst>
                    </a:gridCol>
                    <a:gridCol w="538480">
                      <a:extLst>
                        <a:ext uri="{9D8B030D-6E8A-4147-A177-3AD203B41FA5}">
                          <a16:colId xmlns:a16="http://schemas.microsoft.com/office/drawing/2014/main" val="2053216410"/>
                        </a:ext>
                      </a:extLst>
                    </a:gridCol>
                    <a:gridCol w="770446">
                      <a:extLst>
                        <a:ext uri="{9D8B030D-6E8A-4147-A177-3AD203B41FA5}">
                          <a16:colId xmlns:a16="http://schemas.microsoft.com/office/drawing/2014/main" val="2258648818"/>
                        </a:ext>
                      </a:extLst>
                    </a:gridCol>
                    <a:gridCol w="538480">
                      <a:extLst>
                        <a:ext uri="{9D8B030D-6E8A-4147-A177-3AD203B41FA5}">
                          <a16:colId xmlns:a16="http://schemas.microsoft.com/office/drawing/2014/main" val="2919191219"/>
                        </a:ext>
                      </a:extLst>
                    </a:gridCol>
                    <a:gridCol w="743268">
                      <a:extLst>
                        <a:ext uri="{9D8B030D-6E8A-4147-A177-3AD203B41FA5}">
                          <a16:colId xmlns:a16="http://schemas.microsoft.com/office/drawing/2014/main" val="3979488228"/>
                        </a:ext>
                      </a:extLst>
                    </a:gridCol>
                  </a:tblGrid>
                  <a:tr h="335612">
                    <a:tc>
                      <a:txBody>
                        <a:bodyPr/>
                        <a:lstStyle/>
                        <a:p>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𝝆</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𝟓</m:t>
                                </m:r>
                              </m:oMath>
                            </m:oMathPara>
                          </a14:m>
                          <a:endParaRPr lang="en-US" sz="1600" dirty="0"/>
                        </a:p>
                      </a:txBody>
                      <a:tcPr/>
                    </a:tc>
                    <a:tc>
                      <a:txBody>
                        <a:bodyPr/>
                        <a:lstStyle/>
                        <a:p>
                          <a:r>
                            <a:rPr lang="en-US" sz="1600" dirty="0"/>
                            <a:t>MSE</a:t>
                          </a:r>
                        </a:p>
                      </a:txBody>
                      <a:tcPr/>
                    </a:tc>
                    <a:tc>
                      <a:txBody>
                        <a:bodyPr/>
                        <a:lstStyle/>
                        <a:p>
                          <a:r>
                            <a:rPr lang="en-US" sz="1600" dirty="0"/>
                            <a:t>U</a:t>
                          </a:r>
                        </a:p>
                      </a:txBody>
                      <a:tcPr/>
                    </a:tc>
                    <a:tc>
                      <a:txBody>
                        <a:bodyPr/>
                        <a:lstStyle/>
                        <a:p>
                          <a:r>
                            <a:rPr lang="en-US" sz="1600" dirty="0"/>
                            <a:t>O</a:t>
                          </a:r>
                        </a:p>
                      </a:txBody>
                      <a:tcPr/>
                    </a:tc>
                    <a:tc>
                      <a:txBody>
                        <a:bodyPr/>
                        <a:lstStyle/>
                        <a:p>
                          <a:r>
                            <a:rPr lang="en-US" sz="1600" dirty="0"/>
                            <a:t>EXACT</a:t>
                          </a:r>
                        </a:p>
                      </a:txBody>
                      <a:tcPr/>
                    </a:tc>
                    <a:tc>
                      <a:txBody>
                        <a:bodyPr/>
                        <a:lstStyle/>
                        <a:p>
                          <a:r>
                            <a:rPr lang="en-US" sz="1600" dirty="0"/>
                            <a:t>TP</a:t>
                          </a:r>
                        </a:p>
                      </a:txBody>
                      <a:tcPr/>
                    </a:tc>
                    <a:tc>
                      <a:txBody>
                        <a:bodyPr/>
                        <a:lstStyle/>
                        <a:p>
                          <a:r>
                            <a:rPr lang="en-US" sz="1600" dirty="0"/>
                            <a:t>FP</a:t>
                          </a:r>
                        </a:p>
                      </a:txBody>
                      <a:tcPr/>
                    </a:tc>
                    <a:extLst>
                      <a:ext uri="{0D108BD9-81ED-4DB2-BD59-A6C34878D82A}">
                        <a16:rowId xmlns:a16="http://schemas.microsoft.com/office/drawing/2014/main" val="3785354574"/>
                      </a:ext>
                    </a:extLst>
                  </a:tr>
                  <a:tr h="305102">
                    <a:tc>
                      <a:txBody>
                        <a:bodyPr/>
                        <a:lstStyle/>
                        <a:p>
                          <a:r>
                            <a:rPr lang="en-US" sz="1400" dirty="0" err="1"/>
                            <a:t>GEE.indep</a:t>
                          </a:r>
                          <a:endParaRPr lang="en-US" sz="1400" dirty="0"/>
                        </a:p>
                      </a:txBody>
                      <a:tcPr/>
                    </a:tc>
                    <a:tc>
                      <a:txBody>
                        <a:bodyPr/>
                        <a:lstStyle/>
                        <a:p>
                          <a:r>
                            <a:rPr lang="en-US" sz="1400" dirty="0"/>
                            <a:t>0.1916</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192.73</a:t>
                          </a:r>
                        </a:p>
                      </a:txBody>
                      <a:tcPr/>
                    </a:tc>
                    <a:extLst>
                      <a:ext uri="{0D108BD9-81ED-4DB2-BD59-A6C34878D82A}">
                        <a16:rowId xmlns:a16="http://schemas.microsoft.com/office/drawing/2014/main" val="3292335448"/>
                      </a:ext>
                    </a:extLst>
                  </a:tr>
                  <a:tr h="305102">
                    <a:tc>
                      <a:txBody>
                        <a:bodyPr/>
                        <a:lstStyle/>
                        <a:p>
                          <a:r>
                            <a:rPr lang="en-US" sz="1400" dirty="0" err="1"/>
                            <a:t>GEE.exch</a:t>
                          </a:r>
                          <a:endParaRPr lang="en-US" sz="1400" dirty="0"/>
                        </a:p>
                      </a:txBody>
                      <a:tcPr/>
                    </a:tc>
                    <a:tc>
                      <a:txBody>
                        <a:bodyPr/>
                        <a:lstStyle/>
                        <a:p>
                          <a:r>
                            <a:rPr lang="en-US" sz="1400" dirty="0"/>
                            <a:t>253.643</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195.83</a:t>
                          </a:r>
                        </a:p>
                      </a:txBody>
                      <a:tcPr/>
                    </a:tc>
                    <a:extLst>
                      <a:ext uri="{0D108BD9-81ED-4DB2-BD59-A6C34878D82A}">
                        <a16:rowId xmlns:a16="http://schemas.microsoft.com/office/drawing/2014/main" val="3203064133"/>
                      </a:ext>
                    </a:extLst>
                  </a:tr>
                  <a:tr h="305102">
                    <a:tc>
                      <a:txBody>
                        <a:bodyPr/>
                        <a:lstStyle/>
                        <a:p>
                          <a:r>
                            <a:rPr lang="en-US" sz="1400" dirty="0"/>
                            <a:t>GEE.ar1</a:t>
                          </a:r>
                        </a:p>
                      </a:txBody>
                      <a:tcPr/>
                    </a:tc>
                    <a:tc>
                      <a:txBody>
                        <a:bodyPr/>
                        <a:lstStyle/>
                        <a:p>
                          <a:r>
                            <a:rPr lang="en-US" sz="1400" dirty="0"/>
                            <a:t>0.1912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192.78</a:t>
                          </a:r>
                        </a:p>
                      </a:txBody>
                      <a:tcPr/>
                    </a:tc>
                    <a:extLst>
                      <a:ext uri="{0D108BD9-81ED-4DB2-BD59-A6C34878D82A}">
                        <a16:rowId xmlns:a16="http://schemas.microsoft.com/office/drawing/2014/main" val="4127380008"/>
                      </a:ext>
                    </a:extLst>
                  </a:tr>
                  <a:tr h="305102">
                    <a:tc>
                      <a:txBody>
                        <a:bodyPr/>
                        <a:lstStyle/>
                        <a:p>
                          <a:r>
                            <a:rPr lang="en-US" sz="1400" dirty="0" err="1"/>
                            <a:t>Oracle.indep</a:t>
                          </a:r>
                          <a:endParaRPr lang="en-US" sz="1400" dirty="0"/>
                        </a:p>
                      </a:txBody>
                      <a:tcPr/>
                    </a:tc>
                    <a:tc>
                      <a:txBody>
                        <a:bodyPr/>
                        <a:lstStyle/>
                        <a:p>
                          <a:r>
                            <a:rPr lang="en-US" sz="1400" dirty="0"/>
                            <a:t>0.1916</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627537491"/>
                      </a:ext>
                    </a:extLst>
                  </a:tr>
                  <a:tr h="305102">
                    <a:tc>
                      <a:txBody>
                        <a:bodyPr/>
                        <a:lstStyle/>
                        <a:p>
                          <a:r>
                            <a:rPr lang="en-US" sz="1400" dirty="0" err="1"/>
                            <a:t>Oracle.exch</a:t>
                          </a:r>
                          <a:endParaRPr lang="en-US" sz="1400" dirty="0"/>
                        </a:p>
                      </a:txBody>
                      <a:tcPr/>
                    </a:tc>
                    <a:tc>
                      <a:txBody>
                        <a:bodyPr/>
                        <a:lstStyle/>
                        <a:p>
                          <a:r>
                            <a:rPr lang="en-US" sz="1400" dirty="0"/>
                            <a:t>0.1909</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2707303892"/>
                      </a:ext>
                    </a:extLst>
                  </a:tr>
                  <a:tr h="305102">
                    <a:tc>
                      <a:txBody>
                        <a:bodyPr/>
                        <a:lstStyle/>
                        <a:p>
                          <a:r>
                            <a:rPr lang="en-US" sz="1400" dirty="0"/>
                            <a:t>Oracle.ar1</a:t>
                          </a:r>
                        </a:p>
                      </a:txBody>
                      <a:tcPr/>
                    </a:tc>
                    <a:tc>
                      <a:txBody>
                        <a:bodyPr/>
                        <a:lstStyle/>
                        <a:p>
                          <a:r>
                            <a:rPr lang="en-US" sz="1400" dirty="0"/>
                            <a:t>0.1912</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972988986"/>
                      </a:ext>
                    </a:extLst>
                  </a:tr>
                  <a:tr h="305102">
                    <a:tc>
                      <a:txBody>
                        <a:bodyPr/>
                        <a:lstStyle/>
                        <a:p>
                          <a:r>
                            <a:rPr lang="en-US" sz="1400" dirty="0" err="1"/>
                            <a:t>PGEE.indep</a:t>
                          </a:r>
                          <a:endParaRPr lang="en-US" sz="1400" dirty="0"/>
                        </a:p>
                      </a:txBody>
                      <a:tcPr/>
                    </a:tc>
                    <a:tc>
                      <a:txBody>
                        <a:bodyPr/>
                        <a:lstStyle/>
                        <a:p>
                          <a:r>
                            <a:rPr lang="en-US" sz="1400" dirty="0"/>
                            <a:t>0.1893</a:t>
                          </a:r>
                        </a:p>
                      </a:txBody>
                      <a:tcPr/>
                    </a:tc>
                    <a:tc>
                      <a:txBody>
                        <a:bodyPr/>
                        <a:lstStyle/>
                        <a:p>
                          <a:r>
                            <a:rPr lang="en-US" sz="1400" dirty="0"/>
                            <a:t>0</a:t>
                          </a:r>
                        </a:p>
                      </a:txBody>
                      <a:tcPr/>
                    </a:tc>
                    <a:tc>
                      <a:txBody>
                        <a:bodyPr/>
                        <a:lstStyle/>
                        <a:p>
                          <a:r>
                            <a:rPr lang="en-US" sz="1400" dirty="0"/>
                            <a:t>0.76</a:t>
                          </a:r>
                        </a:p>
                      </a:txBody>
                      <a:tcPr/>
                    </a:tc>
                    <a:tc>
                      <a:txBody>
                        <a:bodyPr/>
                        <a:lstStyle/>
                        <a:p>
                          <a:r>
                            <a:rPr lang="en-US" sz="1400" dirty="0"/>
                            <a:t>0.24</a:t>
                          </a:r>
                        </a:p>
                      </a:txBody>
                      <a:tcPr/>
                    </a:tc>
                    <a:tc>
                      <a:txBody>
                        <a:bodyPr/>
                        <a:lstStyle/>
                        <a:p>
                          <a:r>
                            <a:rPr lang="en-US" sz="1400" dirty="0"/>
                            <a:t>4</a:t>
                          </a:r>
                        </a:p>
                      </a:txBody>
                      <a:tcPr/>
                    </a:tc>
                    <a:tc>
                      <a:txBody>
                        <a:bodyPr/>
                        <a:lstStyle/>
                        <a:p>
                          <a:r>
                            <a:rPr lang="en-US" sz="1400" dirty="0"/>
                            <a:t>1.56</a:t>
                          </a:r>
                        </a:p>
                      </a:txBody>
                      <a:tcPr/>
                    </a:tc>
                    <a:extLst>
                      <a:ext uri="{0D108BD9-81ED-4DB2-BD59-A6C34878D82A}">
                        <a16:rowId xmlns:a16="http://schemas.microsoft.com/office/drawing/2014/main" val="1535448566"/>
                      </a:ext>
                    </a:extLst>
                  </a:tr>
                  <a:tr h="305102">
                    <a:tc>
                      <a:txBody>
                        <a:bodyPr/>
                        <a:lstStyle/>
                        <a:p>
                          <a:r>
                            <a:rPr lang="en-US" sz="1400" dirty="0" err="1"/>
                            <a:t>PGEE.exch</a:t>
                          </a:r>
                          <a:endParaRPr lang="en-US" sz="1400" dirty="0"/>
                        </a:p>
                      </a:txBody>
                      <a:tcPr/>
                    </a:tc>
                    <a:tc>
                      <a:txBody>
                        <a:bodyPr/>
                        <a:lstStyle/>
                        <a:p>
                          <a:r>
                            <a:rPr lang="en-US" sz="1400" dirty="0"/>
                            <a:t>4.5451</a:t>
                          </a:r>
                        </a:p>
                      </a:txBody>
                      <a:tcPr/>
                    </a:tc>
                    <a:tc>
                      <a:txBody>
                        <a:bodyPr/>
                        <a:lstStyle/>
                        <a:p>
                          <a:r>
                            <a:rPr lang="en-US" sz="1400" dirty="0"/>
                            <a:t>0.23</a:t>
                          </a:r>
                        </a:p>
                      </a:txBody>
                      <a:tcPr/>
                    </a:tc>
                    <a:tc>
                      <a:txBody>
                        <a:bodyPr/>
                        <a:lstStyle/>
                        <a:p>
                          <a:r>
                            <a:rPr lang="en-US" sz="1400" dirty="0"/>
                            <a:t>0</a:t>
                          </a:r>
                        </a:p>
                      </a:txBody>
                      <a:tcPr/>
                    </a:tc>
                    <a:tc>
                      <a:txBody>
                        <a:bodyPr/>
                        <a:lstStyle/>
                        <a:p>
                          <a:r>
                            <a:rPr lang="en-US" sz="1400" dirty="0"/>
                            <a:t>0.77</a:t>
                          </a:r>
                        </a:p>
                      </a:txBody>
                      <a:tcPr/>
                    </a:tc>
                    <a:tc>
                      <a:txBody>
                        <a:bodyPr/>
                        <a:lstStyle/>
                        <a:p>
                          <a:r>
                            <a:rPr lang="en-US" sz="1400" dirty="0"/>
                            <a:t>3.59</a:t>
                          </a:r>
                        </a:p>
                      </a:txBody>
                      <a:tcPr/>
                    </a:tc>
                    <a:tc>
                      <a:txBody>
                        <a:bodyPr/>
                        <a:lstStyle/>
                        <a:p>
                          <a:r>
                            <a:rPr lang="en-US" sz="1400" dirty="0"/>
                            <a:t>0</a:t>
                          </a:r>
                        </a:p>
                      </a:txBody>
                      <a:tcPr/>
                    </a:tc>
                    <a:extLst>
                      <a:ext uri="{0D108BD9-81ED-4DB2-BD59-A6C34878D82A}">
                        <a16:rowId xmlns:a16="http://schemas.microsoft.com/office/drawing/2014/main" val="958837839"/>
                      </a:ext>
                    </a:extLst>
                  </a:tr>
                  <a:tr h="305102">
                    <a:tc>
                      <a:txBody>
                        <a:bodyPr/>
                        <a:lstStyle/>
                        <a:p>
                          <a:r>
                            <a:rPr lang="en-US" sz="1400" dirty="0"/>
                            <a:t>PGEE.ar1</a:t>
                          </a:r>
                        </a:p>
                      </a:txBody>
                      <a:tcPr/>
                    </a:tc>
                    <a:tc>
                      <a:txBody>
                        <a:bodyPr/>
                        <a:lstStyle/>
                        <a:p>
                          <a:r>
                            <a:rPr lang="en-US" sz="1400" dirty="0"/>
                            <a:t>20.959</a:t>
                          </a:r>
                        </a:p>
                      </a:txBody>
                      <a:tcPr/>
                    </a:tc>
                    <a:tc>
                      <a:txBody>
                        <a:bodyPr/>
                        <a:lstStyle/>
                        <a:p>
                          <a:r>
                            <a:rPr lang="en-US" sz="1400" dirty="0"/>
                            <a:t>0.12</a:t>
                          </a:r>
                        </a:p>
                      </a:txBody>
                      <a:tcPr/>
                    </a:tc>
                    <a:tc>
                      <a:txBody>
                        <a:bodyPr/>
                        <a:lstStyle/>
                        <a:p>
                          <a:r>
                            <a:rPr lang="en-US" sz="1400" dirty="0"/>
                            <a:t>0.11</a:t>
                          </a:r>
                        </a:p>
                      </a:txBody>
                      <a:tcPr/>
                    </a:tc>
                    <a:tc>
                      <a:txBody>
                        <a:bodyPr/>
                        <a:lstStyle/>
                        <a:p>
                          <a:r>
                            <a:rPr lang="en-US" sz="1400" dirty="0"/>
                            <a:t>0.77</a:t>
                          </a:r>
                        </a:p>
                      </a:txBody>
                      <a:tcPr/>
                    </a:tc>
                    <a:tc>
                      <a:txBody>
                        <a:bodyPr/>
                        <a:lstStyle/>
                        <a:p>
                          <a:r>
                            <a:rPr lang="en-US" sz="1400" dirty="0"/>
                            <a:t>3.81</a:t>
                          </a:r>
                        </a:p>
                      </a:txBody>
                      <a:tcPr/>
                    </a:tc>
                    <a:tc>
                      <a:txBody>
                        <a:bodyPr/>
                        <a:lstStyle/>
                        <a:p>
                          <a:r>
                            <a:rPr lang="en-US" sz="1400" dirty="0"/>
                            <a:t>0.18</a:t>
                          </a:r>
                        </a:p>
                      </a:txBody>
                      <a:tcPr/>
                    </a:tc>
                    <a:extLst>
                      <a:ext uri="{0D108BD9-81ED-4DB2-BD59-A6C34878D82A}">
                        <a16:rowId xmlns:a16="http://schemas.microsoft.com/office/drawing/2014/main" val="1877092828"/>
                      </a:ext>
                    </a:extLst>
                  </a:tr>
                </a:tbl>
              </a:graphicData>
            </a:graphic>
          </p:graphicFrame>
        </mc:Choice>
        <mc:Fallback>
          <p:graphicFrame>
            <p:nvGraphicFramePr>
              <p:cNvPr id="7" name="Table 7">
                <a:extLst>
                  <a:ext uri="{FF2B5EF4-FFF2-40B4-BE49-F238E27FC236}">
                    <a16:creationId xmlns:a16="http://schemas.microsoft.com/office/drawing/2014/main" id="{0EFB3755-B968-3412-A344-CADF9B3A626E}"/>
                  </a:ext>
                </a:extLst>
              </p:cNvPr>
              <p:cNvGraphicFramePr>
                <a:graphicFrameLocks noGrp="1"/>
              </p:cNvGraphicFramePr>
              <p:nvPr>
                <p:extLst>
                  <p:ext uri="{D42A27DB-BD31-4B8C-83A1-F6EECF244321}">
                    <p14:modId xmlns:p14="http://schemas.microsoft.com/office/powerpoint/2010/main" val="4291619506"/>
                  </p:ext>
                </p:extLst>
              </p:nvPr>
            </p:nvGraphicFramePr>
            <p:xfrm>
              <a:off x="762071" y="2710547"/>
              <a:ext cx="5083558" cy="3081530"/>
            </p:xfrm>
            <a:graphic>
              <a:graphicData uri="http://schemas.openxmlformats.org/drawingml/2006/table">
                <a:tbl>
                  <a:tblPr firstRow="1" bandRow="1">
                    <a:tableStyleId>{EB344D84-9AFB-497E-A393-DC336BA19D2E}</a:tableStyleId>
                  </a:tblPr>
                  <a:tblGrid>
                    <a:gridCol w="1144461">
                      <a:extLst>
                        <a:ext uri="{9D8B030D-6E8A-4147-A177-3AD203B41FA5}">
                          <a16:colId xmlns:a16="http://schemas.microsoft.com/office/drawing/2014/main" val="552920998"/>
                        </a:ext>
                      </a:extLst>
                    </a:gridCol>
                    <a:gridCol w="809943">
                      <a:extLst>
                        <a:ext uri="{9D8B030D-6E8A-4147-A177-3AD203B41FA5}">
                          <a16:colId xmlns:a16="http://schemas.microsoft.com/office/drawing/2014/main" val="1252210065"/>
                        </a:ext>
                      </a:extLst>
                    </a:gridCol>
                    <a:gridCol w="538480">
                      <a:extLst>
                        <a:ext uri="{9D8B030D-6E8A-4147-A177-3AD203B41FA5}">
                          <a16:colId xmlns:a16="http://schemas.microsoft.com/office/drawing/2014/main" val="2505622779"/>
                        </a:ext>
                      </a:extLst>
                    </a:gridCol>
                    <a:gridCol w="538480">
                      <a:extLst>
                        <a:ext uri="{9D8B030D-6E8A-4147-A177-3AD203B41FA5}">
                          <a16:colId xmlns:a16="http://schemas.microsoft.com/office/drawing/2014/main" val="2053216410"/>
                        </a:ext>
                      </a:extLst>
                    </a:gridCol>
                    <a:gridCol w="770446">
                      <a:extLst>
                        <a:ext uri="{9D8B030D-6E8A-4147-A177-3AD203B41FA5}">
                          <a16:colId xmlns:a16="http://schemas.microsoft.com/office/drawing/2014/main" val="2258648818"/>
                        </a:ext>
                      </a:extLst>
                    </a:gridCol>
                    <a:gridCol w="538480">
                      <a:extLst>
                        <a:ext uri="{9D8B030D-6E8A-4147-A177-3AD203B41FA5}">
                          <a16:colId xmlns:a16="http://schemas.microsoft.com/office/drawing/2014/main" val="2919191219"/>
                        </a:ext>
                      </a:extLst>
                    </a:gridCol>
                    <a:gridCol w="743268">
                      <a:extLst>
                        <a:ext uri="{9D8B030D-6E8A-4147-A177-3AD203B41FA5}">
                          <a16:colId xmlns:a16="http://schemas.microsoft.com/office/drawing/2014/main" val="3979488228"/>
                        </a:ext>
                      </a:extLst>
                    </a:gridCol>
                  </a:tblGrid>
                  <a:tr h="335612">
                    <a:tc>
                      <a:txBody>
                        <a:bodyPr/>
                        <a:lstStyle/>
                        <a:p>
                          <a:endParaRPr lang="en-US"/>
                        </a:p>
                      </a:txBody>
                      <a:tcPr>
                        <a:blipFill>
                          <a:blip r:embed="rId5"/>
                          <a:stretch>
                            <a:fillRect t="-3704" r="-346667" b="-822222"/>
                          </a:stretch>
                        </a:blipFill>
                      </a:tcPr>
                    </a:tc>
                    <a:tc>
                      <a:txBody>
                        <a:bodyPr/>
                        <a:lstStyle/>
                        <a:p>
                          <a:r>
                            <a:rPr lang="en-US" sz="1600" dirty="0"/>
                            <a:t>MSE</a:t>
                          </a:r>
                        </a:p>
                      </a:txBody>
                      <a:tcPr/>
                    </a:tc>
                    <a:tc>
                      <a:txBody>
                        <a:bodyPr/>
                        <a:lstStyle/>
                        <a:p>
                          <a:r>
                            <a:rPr lang="en-US" sz="1600" dirty="0"/>
                            <a:t>U</a:t>
                          </a:r>
                        </a:p>
                      </a:txBody>
                      <a:tcPr/>
                    </a:tc>
                    <a:tc>
                      <a:txBody>
                        <a:bodyPr/>
                        <a:lstStyle/>
                        <a:p>
                          <a:r>
                            <a:rPr lang="en-US" sz="1600" dirty="0"/>
                            <a:t>O</a:t>
                          </a:r>
                        </a:p>
                      </a:txBody>
                      <a:tcPr/>
                    </a:tc>
                    <a:tc>
                      <a:txBody>
                        <a:bodyPr/>
                        <a:lstStyle/>
                        <a:p>
                          <a:r>
                            <a:rPr lang="en-US" sz="1600" dirty="0"/>
                            <a:t>EXACT</a:t>
                          </a:r>
                        </a:p>
                      </a:txBody>
                      <a:tcPr/>
                    </a:tc>
                    <a:tc>
                      <a:txBody>
                        <a:bodyPr/>
                        <a:lstStyle/>
                        <a:p>
                          <a:r>
                            <a:rPr lang="en-US" sz="1600" dirty="0"/>
                            <a:t>TP</a:t>
                          </a:r>
                        </a:p>
                      </a:txBody>
                      <a:tcPr/>
                    </a:tc>
                    <a:tc>
                      <a:txBody>
                        <a:bodyPr/>
                        <a:lstStyle/>
                        <a:p>
                          <a:r>
                            <a:rPr lang="en-US" sz="1600" dirty="0"/>
                            <a:t>FP</a:t>
                          </a:r>
                        </a:p>
                      </a:txBody>
                      <a:tcPr/>
                    </a:tc>
                    <a:extLst>
                      <a:ext uri="{0D108BD9-81ED-4DB2-BD59-A6C34878D82A}">
                        <a16:rowId xmlns:a16="http://schemas.microsoft.com/office/drawing/2014/main" val="3785354574"/>
                      </a:ext>
                    </a:extLst>
                  </a:tr>
                  <a:tr h="305102">
                    <a:tc>
                      <a:txBody>
                        <a:bodyPr/>
                        <a:lstStyle/>
                        <a:p>
                          <a:r>
                            <a:rPr lang="en-US" sz="1400" dirty="0" err="1"/>
                            <a:t>GEE.indep</a:t>
                          </a:r>
                          <a:endParaRPr lang="en-US" sz="1400" dirty="0"/>
                        </a:p>
                      </a:txBody>
                      <a:tcPr/>
                    </a:tc>
                    <a:tc>
                      <a:txBody>
                        <a:bodyPr/>
                        <a:lstStyle/>
                        <a:p>
                          <a:r>
                            <a:rPr lang="en-US" sz="1400" dirty="0"/>
                            <a:t>0.1916</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192.73</a:t>
                          </a:r>
                        </a:p>
                      </a:txBody>
                      <a:tcPr/>
                    </a:tc>
                    <a:extLst>
                      <a:ext uri="{0D108BD9-81ED-4DB2-BD59-A6C34878D82A}">
                        <a16:rowId xmlns:a16="http://schemas.microsoft.com/office/drawing/2014/main" val="3292335448"/>
                      </a:ext>
                    </a:extLst>
                  </a:tr>
                  <a:tr h="305102">
                    <a:tc>
                      <a:txBody>
                        <a:bodyPr/>
                        <a:lstStyle/>
                        <a:p>
                          <a:r>
                            <a:rPr lang="en-US" sz="1400" dirty="0" err="1"/>
                            <a:t>GEE.exch</a:t>
                          </a:r>
                          <a:endParaRPr lang="en-US" sz="1400" dirty="0"/>
                        </a:p>
                      </a:txBody>
                      <a:tcPr/>
                    </a:tc>
                    <a:tc>
                      <a:txBody>
                        <a:bodyPr/>
                        <a:lstStyle/>
                        <a:p>
                          <a:r>
                            <a:rPr lang="en-US" sz="1400" dirty="0"/>
                            <a:t>253.643</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195.83</a:t>
                          </a:r>
                        </a:p>
                      </a:txBody>
                      <a:tcPr/>
                    </a:tc>
                    <a:extLst>
                      <a:ext uri="{0D108BD9-81ED-4DB2-BD59-A6C34878D82A}">
                        <a16:rowId xmlns:a16="http://schemas.microsoft.com/office/drawing/2014/main" val="3203064133"/>
                      </a:ext>
                    </a:extLst>
                  </a:tr>
                  <a:tr h="305102">
                    <a:tc>
                      <a:txBody>
                        <a:bodyPr/>
                        <a:lstStyle/>
                        <a:p>
                          <a:r>
                            <a:rPr lang="en-US" sz="1400" dirty="0"/>
                            <a:t>GEE.ar1</a:t>
                          </a:r>
                        </a:p>
                      </a:txBody>
                      <a:tcPr/>
                    </a:tc>
                    <a:tc>
                      <a:txBody>
                        <a:bodyPr/>
                        <a:lstStyle/>
                        <a:p>
                          <a:r>
                            <a:rPr lang="en-US" sz="1400" dirty="0"/>
                            <a:t>0.1912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192.78</a:t>
                          </a:r>
                        </a:p>
                      </a:txBody>
                      <a:tcPr/>
                    </a:tc>
                    <a:extLst>
                      <a:ext uri="{0D108BD9-81ED-4DB2-BD59-A6C34878D82A}">
                        <a16:rowId xmlns:a16="http://schemas.microsoft.com/office/drawing/2014/main" val="4127380008"/>
                      </a:ext>
                    </a:extLst>
                  </a:tr>
                  <a:tr h="305102">
                    <a:tc>
                      <a:txBody>
                        <a:bodyPr/>
                        <a:lstStyle/>
                        <a:p>
                          <a:r>
                            <a:rPr lang="en-US" sz="1400" dirty="0" err="1"/>
                            <a:t>Oracle.indep</a:t>
                          </a:r>
                          <a:endParaRPr lang="en-US" sz="1400" dirty="0"/>
                        </a:p>
                      </a:txBody>
                      <a:tcPr/>
                    </a:tc>
                    <a:tc>
                      <a:txBody>
                        <a:bodyPr/>
                        <a:lstStyle/>
                        <a:p>
                          <a:r>
                            <a:rPr lang="en-US" sz="1400" dirty="0"/>
                            <a:t>0.1916</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627537491"/>
                      </a:ext>
                    </a:extLst>
                  </a:tr>
                  <a:tr h="305102">
                    <a:tc>
                      <a:txBody>
                        <a:bodyPr/>
                        <a:lstStyle/>
                        <a:p>
                          <a:r>
                            <a:rPr lang="en-US" sz="1400" dirty="0" err="1"/>
                            <a:t>Oracle.exch</a:t>
                          </a:r>
                          <a:endParaRPr lang="en-US" sz="1400" dirty="0"/>
                        </a:p>
                      </a:txBody>
                      <a:tcPr/>
                    </a:tc>
                    <a:tc>
                      <a:txBody>
                        <a:bodyPr/>
                        <a:lstStyle/>
                        <a:p>
                          <a:r>
                            <a:rPr lang="en-US" sz="1400" dirty="0"/>
                            <a:t>0.1909</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2707303892"/>
                      </a:ext>
                    </a:extLst>
                  </a:tr>
                  <a:tr h="305102">
                    <a:tc>
                      <a:txBody>
                        <a:bodyPr/>
                        <a:lstStyle/>
                        <a:p>
                          <a:r>
                            <a:rPr lang="en-US" sz="1400" dirty="0"/>
                            <a:t>Oracle.ar1</a:t>
                          </a:r>
                        </a:p>
                      </a:txBody>
                      <a:tcPr/>
                    </a:tc>
                    <a:tc>
                      <a:txBody>
                        <a:bodyPr/>
                        <a:lstStyle/>
                        <a:p>
                          <a:r>
                            <a:rPr lang="en-US" sz="1400" dirty="0"/>
                            <a:t>0.1912</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972988986"/>
                      </a:ext>
                    </a:extLst>
                  </a:tr>
                  <a:tr h="305102">
                    <a:tc>
                      <a:txBody>
                        <a:bodyPr/>
                        <a:lstStyle/>
                        <a:p>
                          <a:r>
                            <a:rPr lang="en-US" sz="1400" dirty="0" err="1"/>
                            <a:t>PGEE.indep</a:t>
                          </a:r>
                          <a:endParaRPr lang="en-US" sz="1400" dirty="0"/>
                        </a:p>
                      </a:txBody>
                      <a:tcPr/>
                    </a:tc>
                    <a:tc>
                      <a:txBody>
                        <a:bodyPr/>
                        <a:lstStyle/>
                        <a:p>
                          <a:r>
                            <a:rPr lang="en-US" sz="1400" dirty="0"/>
                            <a:t>0.1893</a:t>
                          </a:r>
                        </a:p>
                      </a:txBody>
                      <a:tcPr/>
                    </a:tc>
                    <a:tc>
                      <a:txBody>
                        <a:bodyPr/>
                        <a:lstStyle/>
                        <a:p>
                          <a:r>
                            <a:rPr lang="en-US" sz="1400" dirty="0"/>
                            <a:t>0</a:t>
                          </a:r>
                        </a:p>
                      </a:txBody>
                      <a:tcPr/>
                    </a:tc>
                    <a:tc>
                      <a:txBody>
                        <a:bodyPr/>
                        <a:lstStyle/>
                        <a:p>
                          <a:r>
                            <a:rPr lang="en-US" sz="1400" dirty="0"/>
                            <a:t>0.76</a:t>
                          </a:r>
                        </a:p>
                      </a:txBody>
                      <a:tcPr/>
                    </a:tc>
                    <a:tc>
                      <a:txBody>
                        <a:bodyPr/>
                        <a:lstStyle/>
                        <a:p>
                          <a:r>
                            <a:rPr lang="en-US" sz="1400" dirty="0"/>
                            <a:t>0.24</a:t>
                          </a:r>
                        </a:p>
                      </a:txBody>
                      <a:tcPr/>
                    </a:tc>
                    <a:tc>
                      <a:txBody>
                        <a:bodyPr/>
                        <a:lstStyle/>
                        <a:p>
                          <a:r>
                            <a:rPr lang="en-US" sz="1400" dirty="0"/>
                            <a:t>4</a:t>
                          </a:r>
                        </a:p>
                      </a:txBody>
                      <a:tcPr/>
                    </a:tc>
                    <a:tc>
                      <a:txBody>
                        <a:bodyPr/>
                        <a:lstStyle/>
                        <a:p>
                          <a:r>
                            <a:rPr lang="en-US" sz="1400" dirty="0"/>
                            <a:t>1.56</a:t>
                          </a:r>
                        </a:p>
                      </a:txBody>
                      <a:tcPr/>
                    </a:tc>
                    <a:extLst>
                      <a:ext uri="{0D108BD9-81ED-4DB2-BD59-A6C34878D82A}">
                        <a16:rowId xmlns:a16="http://schemas.microsoft.com/office/drawing/2014/main" val="1535448566"/>
                      </a:ext>
                    </a:extLst>
                  </a:tr>
                  <a:tr h="305102">
                    <a:tc>
                      <a:txBody>
                        <a:bodyPr/>
                        <a:lstStyle/>
                        <a:p>
                          <a:r>
                            <a:rPr lang="en-US" sz="1400" dirty="0" err="1"/>
                            <a:t>PGEE.exch</a:t>
                          </a:r>
                          <a:endParaRPr lang="en-US" sz="1400" dirty="0"/>
                        </a:p>
                      </a:txBody>
                      <a:tcPr/>
                    </a:tc>
                    <a:tc>
                      <a:txBody>
                        <a:bodyPr/>
                        <a:lstStyle/>
                        <a:p>
                          <a:r>
                            <a:rPr lang="en-US" sz="1400" dirty="0"/>
                            <a:t>4.5451</a:t>
                          </a:r>
                        </a:p>
                      </a:txBody>
                      <a:tcPr/>
                    </a:tc>
                    <a:tc>
                      <a:txBody>
                        <a:bodyPr/>
                        <a:lstStyle/>
                        <a:p>
                          <a:r>
                            <a:rPr lang="en-US" sz="1400" dirty="0"/>
                            <a:t>0.23</a:t>
                          </a:r>
                        </a:p>
                      </a:txBody>
                      <a:tcPr/>
                    </a:tc>
                    <a:tc>
                      <a:txBody>
                        <a:bodyPr/>
                        <a:lstStyle/>
                        <a:p>
                          <a:r>
                            <a:rPr lang="en-US" sz="1400" dirty="0"/>
                            <a:t>0</a:t>
                          </a:r>
                        </a:p>
                      </a:txBody>
                      <a:tcPr/>
                    </a:tc>
                    <a:tc>
                      <a:txBody>
                        <a:bodyPr/>
                        <a:lstStyle/>
                        <a:p>
                          <a:r>
                            <a:rPr lang="en-US" sz="1400" dirty="0"/>
                            <a:t>0.77</a:t>
                          </a:r>
                        </a:p>
                      </a:txBody>
                      <a:tcPr/>
                    </a:tc>
                    <a:tc>
                      <a:txBody>
                        <a:bodyPr/>
                        <a:lstStyle/>
                        <a:p>
                          <a:r>
                            <a:rPr lang="en-US" sz="1400" dirty="0"/>
                            <a:t>3.59</a:t>
                          </a:r>
                        </a:p>
                      </a:txBody>
                      <a:tcPr/>
                    </a:tc>
                    <a:tc>
                      <a:txBody>
                        <a:bodyPr/>
                        <a:lstStyle/>
                        <a:p>
                          <a:r>
                            <a:rPr lang="en-US" sz="1400" dirty="0"/>
                            <a:t>0</a:t>
                          </a:r>
                        </a:p>
                      </a:txBody>
                      <a:tcPr/>
                    </a:tc>
                    <a:extLst>
                      <a:ext uri="{0D108BD9-81ED-4DB2-BD59-A6C34878D82A}">
                        <a16:rowId xmlns:a16="http://schemas.microsoft.com/office/drawing/2014/main" val="958837839"/>
                      </a:ext>
                    </a:extLst>
                  </a:tr>
                  <a:tr h="305102">
                    <a:tc>
                      <a:txBody>
                        <a:bodyPr/>
                        <a:lstStyle/>
                        <a:p>
                          <a:r>
                            <a:rPr lang="en-US" sz="1400" dirty="0"/>
                            <a:t>PGEE.ar1</a:t>
                          </a:r>
                        </a:p>
                      </a:txBody>
                      <a:tcPr/>
                    </a:tc>
                    <a:tc>
                      <a:txBody>
                        <a:bodyPr/>
                        <a:lstStyle/>
                        <a:p>
                          <a:r>
                            <a:rPr lang="en-US" sz="1400" dirty="0"/>
                            <a:t>20.959</a:t>
                          </a:r>
                        </a:p>
                      </a:txBody>
                      <a:tcPr/>
                    </a:tc>
                    <a:tc>
                      <a:txBody>
                        <a:bodyPr/>
                        <a:lstStyle/>
                        <a:p>
                          <a:r>
                            <a:rPr lang="en-US" sz="1400" dirty="0"/>
                            <a:t>0.12</a:t>
                          </a:r>
                        </a:p>
                      </a:txBody>
                      <a:tcPr/>
                    </a:tc>
                    <a:tc>
                      <a:txBody>
                        <a:bodyPr/>
                        <a:lstStyle/>
                        <a:p>
                          <a:r>
                            <a:rPr lang="en-US" sz="1400" dirty="0"/>
                            <a:t>0.11</a:t>
                          </a:r>
                        </a:p>
                      </a:txBody>
                      <a:tcPr/>
                    </a:tc>
                    <a:tc>
                      <a:txBody>
                        <a:bodyPr/>
                        <a:lstStyle/>
                        <a:p>
                          <a:r>
                            <a:rPr lang="en-US" sz="1400" dirty="0"/>
                            <a:t>0.77</a:t>
                          </a:r>
                        </a:p>
                      </a:txBody>
                      <a:tcPr/>
                    </a:tc>
                    <a:tc>
                      <a:txBody>
                        <a:bodyPr/>
                        <a:lstStyle/>
                        <a:p>
                          <a:r>
                            <a:rPr lang="en-US" sz="1400" dirty="0"/>
                            <a:t>3.81</a:t>
                          </a:r>
                        </a:p>
                      </a:txBody>
                      <a:tcPr/>
                    </a:tc>
                    <a:tc>
                      <a:txBody>
                        <a:bodyPr/>
                        <a:lstStyle/>
                        <a:p>
                          <a:r>
                            <a:rPr lang="en-US" sz="1400" dirty="0"/>
                            <a:t>0.18</a:t>
                          </a:r>
                        </a:p>
                      </a:txBody>
                      <a:tcPr/>
                    </a:tc>
                    <a:extLst>
                      <a:ext uri="{0D108BD9-81ED-4DB2-BD59-A6C34878D82A}">
                        <a16:rowId xmlns:a16="http://schemas.microsoft.com/office/drawing/2014/main" val="1877092828"/>
                      </a:ext>
                    </a:extLst>
                  </a:tr>
                </a:tbl>
              </a:graphicData>
            </a:graphic>
          </p:graphicFrame>
        </mc:Fallback>
      </mc:AlternateContent>
    </p:spTree>
    <p:extLst>
      <p:ext uri="{BB962C8B-B14F-4D97-AF65-F5344CB8AC3E}">
        <p14:creationId xmlns:p14="http://schemas.microsoft.com/office/powerpoint/2010/main" val="10351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8C93-2166-FF20-DB52-A683FD002670}"/>
              </a:ext>
            </a:extLst>
          </p:cNvPr>
          <p:cNvSpPr>
            <a:spLocks noGrp="1"/>
          </p:cNvSpPr>
          <p:nvPr>
            <p:ph type="title"/>
          </p:nvPr>
        </p:nvSpPr>
        <p:spPr>
          <a:xfrm>
            <a:off x="838200" y="92982"/>
            <a:ext cx="10515600" cy="1325563"/>
          </a:xfrm>
        </p:spPr>
        <p:txBody>
          <a:bodyPr/>
          <a:lstStyle/>
          <a:p>
            <a:r>
              <a:rPr lang="en-US" b="1" dirty="0">
                <a:solidFill>
                  <a:srgbClr val="0070C0"/>
                </a:solidFill>
              </a:rPr>
              <a:t>Monte Carlo Simulations </a:t>
            </a:r>
            <a:r>
              <a:rPr lang="en-US" dirty="0">
                <a:solidFill>
                  <a:srgbClr val="0070C0"/>
                </a:solidFill>
              </a:rPr>
              <a:t>– Results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4683AB-FEB1-9542-2955-8B95B0436F3A}"/>
                  </a:ext>
                </a:extLst>
              </p:cNvPr>
              <p:cNvSpPr>
                <a:spLocks noGrp="1"/>
              </p:cNvSpPr>
              <p:nvPr>
                <p:ph sz="half" idx="1"/>
              </p:nvPr>
            </p:nvSpPr>
            <p:spPr>
              <a:xfrm>
                <a:off x="642256" y="1248683"/>
                <a:ext cx="6464299" cy="4351338"/>
              </a:xfrm>
            </p:spPr>
            <p:txBody>
              <a:bodyPr>
                <a:normAutofit/>
              </a:bodyPr>
              <a:lstStyle/>
              <a:p>
                <a:pPr marL="0" indent="0">
                  <a:buNone/>
                </a:pPr>
                <a:r>
                  <a:rPr lang="en-US" sz="1800" dirty="0"/>
                  <a:t>Example 1 : correlated normal responses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=200</m:t>
                    </m:r>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=200</m:t>
                    </m:r>
                  </m:oMath>
                </a14:m>
                <a:r>
                  <a:rPr lang="en-US" sz="1800" dirty="0"/>
                  <a:t>) </a:t>
                </a: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𝑋</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𝑇</m:t>
                          </m:r>
                        </m:sup>
                      </m:sSubSup>
                      <m:r>
                        <a:rPr lang="en-US" sz="1800" b="0" i="1" smtClean="0">
                          <a:latin typeface="Cambria Math" panose="02040503050406030204" pitchFamily="18" charset="0"/>
                        </a:rPr>
                        <m:t>𝛽</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𝑖𝑗</m:t>
                          </m:r>
                        </m:sub>
                      </m:sSub>
                    </m:oMath>
                  </m:oMathPara>
                </a14:m>
                <a:endParaRPr lang="en-US" sz="1800" dirty="0"/>
              </a:p>
              <a:p>
                <a:pPr marL="0" indent="0">
                  <a:buNone/>
                </a:pPr>
                <a:r>
                  <a:rPr lang="en-US" sz="1800" dirty="0"/>
                  <a:t>The penalized GEE successfully reduces MSE, selects all covariates with nonzero coefficients and has a fairly small number of FPs.</a:t>
                </a:r>
              </a:p>
              <a:p>
                <a:pPr marL="0" indent="0">
                  <a:buNone/>
                </a:pPr>
                <a:endParaRPr lang="en-US" sz="1800" dirty="0"/>
              </a:p>
            </p:txBody>
          </p:sp>
        </mc:Choice>
        <mc:Fallback>
          <p:sp>
            <p:nvSpPr>
              <p:cNvPr id="3" name="Content Placeholder 2">
                <a:extLst>
                  <a:ext uri="{FF2B5EF4-FFF2-40B4-BE49-F238E27FC236}">
                    <a16:creationId xmlns:a16="http://schemas.microsoft.com/office/drawing/2014/main" id="{894683AB-FEB1-9542-2955-8B95B0436F3A}"/>
                  </a:ext>
                </a:extLst>
              </p:cNvPr>
              <p:cNvSpPr>
                <a:spLocks noGrp="1" noRot="1" noChangeAspect="1" noMove="1" noResize="1" noEditPoints="1" noAdjustHandles="1" noChangeArrowheads="1" noChangeShapeType="1" noTextEdit="1"/>
              </p:cNvSpPr>
              <p:nvPr>
                <p:ph sz="half" idx="1"/>
              </p:nvPr>
            </p:nvSpPr>
            <p:spPr>
              <a:xfrm>
                <a:off x="642256" y="1248683"/>
                <a:ext cx="6464299" cy="4351338"/>
              </a:xfrm>
              <a:blipFill>
                <a:blip r:embed="rId3"/>
                <a:stretch>
                  <a:fillRect l="-784" t="-1163"/>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158906F5-C74D-3A73-66A4-51789A7F2D77}"/>
              </a:ext>
            </a:extLst>
          </p:cNvPr>
          <p:cNvSpPr>
            <a:spLocks noGrp="1"/>
          </p:cNvSpPr>
          <p:nvPr>
            <p:ph type="dt" sz="half" idx="10"/>
          </p:nvPr>
        </p:nvSpPr>
        <p:spPr/>
        <p:txBody>
          <a:bodyPr/>
          <a:lstStyle/>
          <a:p>
            <a:r>
              <a:rPr lang="en-US"/>
              <a:t>4/24/23</a:t>
            </a:r>
          </a:p>
        </p:txBody>
      </p:sp>
      <p:sp>
        <p:nvSpPr>
          <p:cNvPr id="4" name="Footer Placeholder 3">
            <a:extLst>
              <a:ext uri="{FF2B5EF4-FFF2-40B4-BE49-F238E27FC236}">
                <a16:creationId xmlns:a16="http://schemas.microsoft.com/office/drawing/2014/main" id="{784B9246-E285-DF6D-E1BB-971DDE445118}"/>
              </a:ext>
            </a:extLst>
          </p:cNvPr>
          <p:cNvSpPr>
            <a:spLocks noGrp="1"/>
          </p:cNvSpPr>
          <p:nvPr>
            <p:ph type="ftr" sz="quarter" idx="11"/>
          </p:nvPr>
        </p:nvSpPr>
        <p:spPr>
          <a:xfrm>
            <a:off x="3139192" y="635635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931B4474-17B8-25E3-6055-EADCAAAE7113}"/>
              </a:ext>
            </a:extLst>
          </p:cNvPr>
          <p:cNvSpPr>
            <a:spLocks noGrp="1"/>
          </p:cNvSpPr>
          <p:nvPr>
            <p:ph type="sldNum" sz="quarter" idx="12"/>
          </p:nvPr>
        </p:nvSpPr>
        <p:spPr/>
        <p:txBody>
          <a:bodyPr/>
          <a:lstStyle/>
          <a:p>
            <a:fld id="{0061028E-EEB7-0B42-AD56-531BFA1DB581}" type="slidenum">
              <a:rPr lang="en-US" smtClean="0"/>
              <a:t>11</a:t>
            </a:fld>
            <a:endParaRPr lang="en-US" dirty="0"/>
          </a:p>
        </p:txBody>
      </p:sp>
      <p:pic>
        <p:nvPicPr>
          <p:cNvPr id="12" name="Content Placeholder 11">
            <a:extLst>
              <a:ext uri="{FF2B5EF4-FFF2-40B4-BE49-F238E27FC236}">
                <a16:creationId xmlns:a16="http://schemas.microsoft.com/office/drawing/2014/main" id="{5B583DFB-B248-74DB-C515-CCE57C82D5E0}"/>
              </a:ext>
            </a:extLst>
          </p:cNvPr>
          <p:cNvPicPr>
            <a:picLocks noGrp="1" noChangeAspect="1"/>
          </p:cNvPicPr>
          <p:nvPr>
            <p:ph sz="half" idx="2"/>
          </p:nvPr>
        </p:nvPicPr>
        <p:blipFill>
          <a:blip r:embed="rId4"/>
          <a:stretch>
            <a:fillRect/>
          </a:stretch>
        </p:blipFill>
        <p:spPr>
          <a:xfrm>
            <a:off x="7095671" y="1185069"/>
            <a:ext cx="4548605" cy="4198712"/>
          </a:xfrm>
          <a:prstGeom prst="rect">
            <a:avLst/>
          </a:prstGeom>
        </p:spPr>
      </p:pic>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0EFB3755-B968-3412-A344-CADF9B3A626E}"/>
                  </a:ext>
                </a:extLst>
              </p:cNvPr>
              <p:cNvGraphicFramePr>
                <a:graphicFrameLocks noGrp="1"/>
              </p:cNvGraphicFramePr>
              <p:nvPr>
                <p:extLst>
                  <p:ext uri="{D42A27DB-BD31-4B8C-83A1-F6EECF244321}">
                    <p14:modId xmlns:p14="http://schemas.microsoft.com/office/powerpoint/2010/main" val="3579583847"/>
                  </p:ext>
                </p:extLst>
              </p:nvPr>
            </p:nvGraphicFramePr>
            <p:xfrm>
              <a:off x="838271" y="2721432"/>
              <a:ext cx="5083558" cy="3081530"/>
            </p:xfrm>
            <a:graphic>
              <a:graphicData uri="http://schemas.openxmlformats.org/drawingml/2006/table">
                <a:tbl>
                  <a:tblPr firstRow="1" bandRow="1">
                    <a:tableStyleId>{EB344D84-9AFB-497E-A393-DC336BA19D2E}</a:tableStyleId>
                  </a:tblPr>
                  <a:tblGrid>
                    <a:gridCol w="1144461">
                      <a:extLst>
                        <a:ext uri="{9D8B030D-6E8A-4147-A177-3AD203B41FA5}">
                          <a16:colId xmlns:a16="http://schemas.microsoft.com/office/drawing/2014/main" val="552920998"/>
                        </a:ext>
                      </a:extLst>
                    </a:gridCol>
                    <a:gridCol w="809943">
                      <a:extLst>
                        <a:ext uri="{9D8B030D-6E8A-4147-A177-3AD203B41FA5}">
                          <a16:colId xmlns:a16="http://schemas.microsoft.com/office/drawing/2014/main" val="1252210065"/>
                        </a:ext>
                      </a:extLst>
                    </a:gridCol>
                    <a:gridCol w="538480">
                      <a:extLst>
                        <a:ext uri="{9D8B030D-6E8A-4147-A177-3AD203B41FA5}">
                          <a16:colId xmlns:a16="http://schemas.microsoft.com/office/drawing/2014/main" val="2505622779"/>
                        </a:ext>
                      </a:extLst>
                    </a:gridCol>
                    <a:gridCol w="538480">
                      <a:extLst>
                        <a:ext uri="{9D8B030D-6E8A-4147-A177-3AD203B41FA5}">
                          <a16:colId xmlns:a16="http://schemas.microsoft.com/office/drawing/2014/main" val="2053216410"/>
                        </a:ext>
                      </a:extLst>
                    </a:gridCol>
                    <a:gridCol w="770446">
                      <a:extLst>
                        <a:ext uri="{9D8B030D-6E8A-4147-A177-3AD203B41FA5}">
                          <a16:colId xmlns:a16="http://schemas.microsoft.com/office/drawing/2014/main" val="2258648818"/>
                        </a:ext>
                      </a:extLst>
                    </a:gridCol>
                    <a:gridCol w="538480">
                      <a:extLst>
                        <a:ext uri="{9D8B030D-6E8A-4147-A177-3AD203B41FA5}">
                          <a16:colId xmlns:a16="http://schemas.microsoft.com/office/drawing/2014/main" val="2919191219"/>
                        </a:ext>
                      </a:extLst>
                    </a:gridCol>
                    <a:gridCol w="743268">
                      <a:extLst>
                        <a:ext uri="{9D8B030D-6E8A-4147-A177-3AD203B41FA5}">
                          <a16:colId xmlns:a16="http://schemas.microsoft.com/office/drawing/2014/main" val="3979488228"/>
                        </a:ext>
                      </a:extLst>
                    </a:gridCol>
                  </a:tblGrid>
                  <a:tr h="335612">
                    <a:tc>
                      <a:txBody>
                        <a:bodyPr/>
                        <a:lstStyle/>
                        <a:p>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𝝆</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𝟖</m:t>
                                </m:r>
                              </m:oMath>
                            </m:oMathPara>
                          </a14:m>
                          <a:endParaRPr lang="en-US" sz="1600" dirty="0"/>
                        </a:p>
                      </a:txBody>
                      <a:tcPr/>
                    </a:tc>
                    <a:tc>
                      <a:txBody>
                        <a:bodyPr/>
                        <a:lstStyle/>
                        <a:p>
                          <a:r>
                            <a:rPr lang="en-US" sz="1600" dirty="0"/>
                            <a:t>MSE</a:t>
                          </a:r>
                        </a:p>
                      </a:txBody>
                      <a:tcPr/>
                    </a:tc>
                    <a:tc>
                      <a:txBody>
                        <a:bodyPr/>
                        <a:lstStyle/>
                        <a:p>
                          <a:r>
                            <a:rPr lang="en-US" sz="1600" dirty="0"/>
                            <a:t>U</a:t>
                          </a:r>
                        </a:p>
                      </a:txBody>
                      <a:tcPr/>
                    </a:tc>
                    <a:tc>
                      <a:txBody>
                        <a:bodyPr/>
                        <a:lstStyle/>
                        <a:p>
                          <a:r>
                            <a:rPr lang="en-US" sz="1600" dirty="0"/>
                            <a:t>O</a:t>
                          </a:r>
                        </a:p>
                      </a:txBody>
                      <a:tcPr/>
                    </a:tc>
                    <a:tc>
                      <a:txBody>
                        <a:bodyPr/>
                        <a:lstStyle/>
                        <a:p>
                          <a:r>
                            <a:rPr lang="en-US" sz="1600" dirty="0"/>
                            <a:t>EXACT</a:t>
                          </a:r>
                        </a:p>
                      </a:txBody>
                      <a:tcPr/>
                    </a:tc>
                    <a:tc>
                      <a:txBody>
                        <a:bodyPr/>
                        <a:lstStyle/>
                        <a:p>
                          <a:r>
                            <a:rPr lang="en-US" sz="1600" dirty="0"/>
                            <a:t>TP</a:t>
                          </a:r>
                        </a:p>
                      </a:txBody>
                      <a:tcPr/>
                    </a:tc>
                    <a:tc>
                      <a:txBody>
                        <a:bodyPr/>
                        <a:lstStyle/>
                        <a:p>
                          <a:r>
                            <a:rPr lang="en-US" sz="1600" dirty="0"/>
                            <a:t>FP</a:t>
                          </a:r>
                        </a:p>
                      </a:txBody>
                      <a:tcPr/>
                    </a:tc>
                    <a:extLst>
                      <a:ext uri="{0D108BD9-81ED-4DB2-BD59-A6C34878D82A}">
                        <a16:rowId xmlns:a16="http://schemas.microsoft.com/office/drawing/2014/main" val="3785354574"/>
                      </a:ext>
                    </a:extLst>
                  </a:tr>
                  <a:tr h="305102">
                    <a:tc>
                      <a:txBody>
                        <a:bodyPr/>
                        <a:lstStyle/>
                        <a:p>
                          <a:r>
                            <a:rPr lang="en-US" sz="1400" dirty="0" err="1"/>
                            <a:t>GEE.indep</a:t>
                          </a:r>
                          <a:endParaRPr lang="en-US" sz="1400" dirty="0"/>
                        </a:p>
                      </a:txBody>
                      <a:tcPr/>
                    </a:tc>
                    <a:tc>
                      <a:txBody>
                        <a:bodyPr/>
                        <a:lstStyle/>
                        <a:p>
                          <a:r>
                            <a:rPr lang="en-US" sz="1400" dirty="0"/>
                            <a:t>0.1921</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192.82</a:t>
                          </a:r>
                        </a:p>
                      </a:txBody>
                      <a:tcPr/>
                    </a:tc>
                    <a:extLst>
                      <a:ext uri="{0D108BD9-81ED-4DB2-BD59-A6C34878D82A}">
                        <a16:rowId xmlns:a16="http://schemas.microsoft.com/office/drawing/2014/main" val="3292335448"/>
                      </a:ext>
                    </a:extLst>
                  </a:tr>
                  <a:tr h="305102">
                    <a:tc>
                      <a:txBody>
                        <a:bodyPr/>
                        <a:lstStyle/>
                        <a:p>
                          <a:r>
                            <a:rPr lang="en-US" sz="1400" dirty="0" err="1"/>
                            <a:t>GEE.exch</a:t>
                          </a:r>
                          <a:endParaRPr lang="en-US" sz="1400" dirty="0"/>
                        </a:p>
                      </a:txBody>
                      <a:tcPr/>
                    </a:tc>
                    <a:tc>
                      <a:txBody>
                        <a:bodyPr/>
                        <a:lstStyle/>
                        <a:p>
                          <a:r>
                            <a:rPr lang="en-US" sz="1400" dirty="0"/>
                            <a:t>104.254</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195.85</a:t>
                          </a:r>
                        </a:p>
                      </a:txBody>
                      <a:tcPr/>
                    </a:tc>
                    <a:extLst>
                      <a:ext uri="{0D108BD9-81ED-4DB2-BD59-A6C34878D82A}">
                        <a16:rowId xmlns:a16="http://schemas.microsoft.com/office/drawing/2014/main" val="3203064133"/>
                      </a:ext>
                    </a:extLst>
                  </a:tr>
                  <a:tr h="305102">
                    <a:tc>
                      <a:txBody>
                        <a:bodyPr/>
                        <a:lstStyle/>
                        <a:p>
                          <a:r>
                            <a:rPr lang="en-US" sz="1400" dirty="0"/>
                            <a:t>GEE.ar1</a:t>
                          </a:r>
                        </a:p>
                      </a:txBody>
                      <a:tcPr/>
                    </a:tc>
                    <a:tc>
                      <a:txBody>
                        <a:bodyPr/>
                        <a:lstStyle/>
                        <a:p>
                          <a:r>
                            <a:rPr lang="en-US" sz="1400" dirty="0"/>
                            <a:t>0.1912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191.71</a:t>
                          </a:r>
                        </a:p>
                      </a:txBody>
                      <a:tcPr/>
                    </a:tc>
                    <a:extLst>
                      <a:ext uri="{0D108BD9-81ED-4DB2-BD59-A6C34878D82A}">
                        <a16:rowId xmlns:a16="http://schemas.microsoft.com/office/drawing/2014/main" val="4127380008"/>
                      </a:ext>
                    </a:extLst>
                  </a:tr>
                  <a:tr h="305102">
                    <a:tc>
                      <a:txBody>
                        <a:bodyPr/>
                        <a:lstStyle/>
                        <a:p>
                          <a:r>
                            <a:rPr lang="en-US" sz="1400" dirty="0" err="1"/>
                            <a:t>Oracle.indep</a:t>
                          </a:r>
                          <a:endParaRPr lang="en-US" sz="1400" dirty="0"/>
                        </a:p>
                      </a:txBody>
                      <a:tcPr/>
                    </a:tc>
                    <a:tc>
                      <a:txBody>
                        <a:bodyPr/>
                        <a:lstStyle/>
                        <a:p>
                          <a:r>
                            <a:rPr lang="en-US" sz="1400" dirty="0"/>
                            <a:t>0.1921</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627537491"/>
                      </a:ext>
                    </a:extLst>
                  </a:tr>
                  <a:tr h="305102">
                    <a:tc>
                      <a:txBody>
                        <a:bodyPr/>
                        <a:lstStyle/>
                        <a:p>
                          <a:r>
                            <a:rPr lang="en-US" sz="1400" dirty="0" err="1"/>
                            <a:t>Oracle.exch</a:t>
                          </a:r>
                          <a:endParaRPr lang="en-US" sz="1400" dirty="0"/>
                        </a:p>
                      </a:txBody>
                      <a:tcPr/>
                    </a:tc>
                    <a:tc>
                      <a:txBody>
                        <a:bodyPr/>
                        <a:lstStyle/>
                        <a:p>
                          <a:r>
                            <a:rPr lang="en-US" sz="1400" dirty="0"/>
                            <a:t>0.8306</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2707303892"/>
                      </a:ext>
                    </a:extLst>
                  </a:tr>
                  <a:tr h="305102">
                    <a:tc>
                      <a:txBody>
                        <a:bodyPr/>
                        <a:lstStyle/>
                        <a:p>
                          <a:r>
                            <a:rPr lang="en-US" sz="1400" dirty="0"/>
                            <a:t>Oracle.ar1</a:t>
                          </a:r>
                        </a:p>
                      </a:txBody>
                      <a:tcPr/>
                    </a:tc>
                    <a:tc>
                      <a:txBody>
                        <a:bodyPr/>
                        <a:lstStyle/>
                        <a:p>
                          <a:r>
                            <a:rPr lang="en-US" sz="1400" dirty="0"/>
                            <a:t>0.1914</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972988986"/>
                      </a:ext>
                    </a:extLst>
                  </a:tr>
                  <a:tr h="305102">
                    <a:tc>
                      <a:txBody>
                        <a:bodyPr/>
                        <a:lstStyle/>
                        <a:p>
                          <a:r>
                            <a:rPr lang="en-US" sz="1400" dirty="0" err="1"/>
                            <a:t>PGEE.indep</a:t>
                          </a:r>
                          <a:endParaRPr lang="en-US" sz="1400" dirty="0"/>
                        </a:p>
                      </a:txBody>
                      <a:tcPr/>
                    </a:tc>
                    <a:tc>
                      <a:txBody>
                        <a:bodyPr/>
                        <a:lstStyle/>
                        <a:p>
                          <a:r>
                            <a:rPr lang="en-US" sz="1400" dirty="0"/>
                            <a:t>0.1893</a:t>
                          </a:r>
                        </a:p>
                      </a:txBody>
                      <a:tcPr/>
                    </a:tc>
                    <a:tc>
                      <a:txBody>
                        <a:bodyPr/>
                        <a:lstStyle/>
                        <a:p>
                          <a:r>
                            <a:rPr lang="en-US" sz="1400" dirty="0"/>
                            <a:t>0</a:t>
                          </a:r>
                        </a:p>
                      </a:txBody>
                      <a:tcPr/>
                    </a:tc>
                    <a:tc>
                      <a:txBody>
                        <a:bodyPr/>
                        <a:lstStyle/>
                        <a:p>
                          <a:r>
                            <a:rPr lang="en-US" sz="1400" dirty="0"/>
                            <a:t>0.41</a:t>
                          </a:r>
                        </a:p>
                      </a:txBody>
                      <a:tcPr/>
                    </a:tc>
                    <a:tc>
                      <a:txBody>
                        <a:bodyPr/>
                        <a:lstStyle/>
                        <a:p>
                          <a:r>
                            <a:rPr lang="en-US" sz="1400" dirty="0"/>
                            <a:t>0.59</a:t>
                          </a:r>
                        </a:p>
                      </a:txBody>
                      <a:tcPr/>
                    </a:tc>
                    <a:tc>
                      <a:txBody>
                        <a:bodyPr/>
                        <a:lstStyle/>
                        <a:p>
                          <a:r>
                            <a:rPr lang="en-US" sz="1400" dirty="0"/>
                            <a:t>4</a:t>
                          </a:r>
                        </a:p>
                      </a:txBody>
                      <a:tcPr/>
                    </a:tc>
                    <a:tc>
                      <a:txBody>
                        <a:bodyPr/>
                        <a:lstStyle/>
                        <a:p>
                          <a:r>
                            <a:rPr lang="en-US" sz="1400" dirty="0"/>
                            <a:t>0.49</a:t>
                          </a:r>
                        </a:p>
                      </a:txBody>
                      <a:tcPr/>
                    </a:tc>
                    <a:extLst>
                      <a:ext uri="{0D108BD9-81ED-4DB2-BD59-A6C34878D82A}">
                        <a16:rowId xmlns:a16="http://schemas.microsoft.com/office/drawing/2014/main" val="1535448566"/>
                      </a:ext>
                    </a:extLst>
                  </a:tr>
                  <a:tr h="305102">
                    <a:tc>
                      <a:txBody>
                        <a:bodyPr/>
                        <a:lstStyle/>
                        <a:p>
                          <a:r>
                            <a:rPr lang="en-US" sz="1400" dirty="0" err="1"/>
                            <a:t>PGEE.exch</a:t>
                          </a:r>
                          <a:endParaRPr lang="en-US" sz="1400" dirty="0"/>
                        </a:p>
                      </a:txBody>
                      <a:tcPr/>
                    </a:tc>
                    <a:tc>
                      <a:txBody>
                        <a:bodyPr/>
                        <a:lstStyle/>
                        <a:p>
                          <a:r>
                            <a:rPr lang="en-US" sz="1400" dirty="0"/>
                            <a:t>2.5857</a:t>
                          </a:r>
                        </a:p>
                      </a:txBody>
                      <a:tcPr/>
                    </a:tc>
                    <a:tc>
                      <a:txBody>
                        <a:bodyPr/>
                        <a:lstStyle/>
                        <a:p>
                          <a:r>
                            <a:rPr lang="en-US" sz="1400" dirty="0"/>
                            <a:t>0.7</a:t>
                          </a:r>
                        </a:p>
                      </a:txBody>
                      <a:tcPr/>
                    </a:tc>
                    <a:tc>
                      <a:txBody>
                        <a:bodyPr/>
                        <a:lstStyle/>
                        <a:p>
                          <a:r>
                            <a:rPr lang="en-US" sz="1400" dirty="0"/>
                            <a:t>0</a:t>
                          </a:r>
                        </a:p>
                      </a:txBody>
                      <a:tcPr/>
                    </a:tc>
                    <a:tc>
                      <a:txBody>
                        <a:bodyPr/>
                        <a:lstStyle/>
                        <a:p>
                          <a:r>
                            <a:rPr lang="en-US" sz="1400" dirty="0"/>
                            <a:t>0.3</a:t>
                          </a:r>
                        </a:p>
                      </a:txBody>
                      <a:tcPr/>
                    </a:tc>
                    <a:tc>
                      <a:txBody>
                        <a:bodyPr/>
                        <a:lstStyle/>
                        <a:p>
                          <a:r>
                            <a:rPr lang="en-US" sz="1400" dirty="0"/>
                            <a:t>2.75</a:t>
                          </a:r>
                        </a:p>
                      </a:txBody>
                      <a:tcPr/>
                    </a:tc>
                    <a:tc>
                      <a:txBody>
                        <a:bodyPr/>
                        <a:lstStyle/>
                        <a:p>
                          <a:r>
                            <a:rPr lang="en-US" sz="1400" dirty="0"/>
                            <a:t>0</a:t>
                          </a:r>
                        </a:p>
                      </a:txBody>
                      <a:tcPr/>
                    </a:tc>
                    <a:extLst>
                      <a:ext uri="{0D108BD9-81ED-4DB2-BD59-A6C34878D82A}">
                        <a16:rowId xmlns:a16="http://schemas.microsoft.com/office/drawing/2014/main" val="958837839"/>
                      </a:ext>
                    </a:extLst>
                  </a:tr>
                  <a:tr h="305102">
                    <a:tc>
                      <a:txBody>
                        <a:bodyPr/>
                        <a:lstStyle/>
                        <a:p>
                          <a:r>
                            <a:rPr lang="en-US" sz="1400" dirty="0"/>
                            <a:t>PGEE.ar1</a:t>
                          </a:r>
                        </a:p>
                      </a:txBody>
                      <a:tcPr/>
                    </a:tc>
                    <a:tc>
                      <a:txBody>
                        <a:bodyPr/>
                        <a:lstStyle/>
                        <a:p>
                          <a:r>
                            <a:rPr lang="en-US" sz="1400" dirty="0"/>
                            <a:t>4.2079</a:t>
                          </a:r>
                        </a:p>
                      </a:txBody>
                      <a:tcPr/>
                    </a:tc>
                    <a:tc>
                      <a:txBody>
                        <a:bodyPr/>
                        <a:lstStyle/>
                        <a:p>
                          <a:r>
                            <a:rPr lang="en-US" sz="1400" dirty="0"/>
                            <a:t>0.1</a:t>
                          </a:r>
                        </a:p>
                      </a:txBody>
                      <a:tcPr/>
                    </a:tc>
                    <a:tc>
                      <a:txBody>
                        <a:bodyPr/>
                        <a:lstStyle/>
                        <a:p>
                          <a:r>
                            <a:rPr lang="en-US" sz="1400" dirty="0"/>
                            <a:t>0.31</a:t>
                          </a:r>
                        </a:p>
                      </a:txBody>
                      <a:tcPr/>
                    </a:tc>
                    <a:tc>
                      <a:txBody>
                        <a:bodyPr/>
                        <a:lstStyle/>
                        <a:p>
                          <a:r>
                            <a:rPr lang="en-US" sz="1400" dirty="0"/>
                            <a:t>0.59</a:t>
                          </a:r>
                        </a:p>
                      </a:txBody>
                      <a:tcPr/>
                    </a:tc>
                    <a:tc>
                      <a:txBody>
                        <a:bodyPr/>
                        <a:lstStyle/>
                        <a:p>
                          <a:r>
                            <a:rPr lang="en-US" sz="1400" dirty="0"/>
                            <a:t>3.87</a:t>
                          </a:r>
                        </a:p>
                      </a:txBody>
                      <a:tcPr/>
                    </a:tc>
                    <a:tc>
                      <a:txBody>
                        <a:bodyPr/>
                        <a:lstStyle/>
                        <a:p>
                          <a:r>
                            <a:rPr lang="en-US" sz="1400" dirty="0"/>
                            <a:t>4.5</a:t>
                          </a:r>
                        </a:p>
                      </a:txBody>
                      <a:tcPr/>
                    </a:tc>
                    <a:extLst>
                      <a:ext uri="{0D108BD9-81ED-4DB2-BD59-A6C34878D82A}">
                        <a16:rowId xmlns:a16="http://schemas.microsoft.com/office/drawing/2014/main" val="1877092828"/>
                      </a:ext>
                    </a:extLst>
                  </a:tr>
                </a:tbl>
              </a:graphicData>
            </a:graphic>
          </p:graphicFrame>
        </mc:Choice>
        <mc:Fallback>
          <p:graphicFrame>
            <p:nvGraphicFramePr>
              <p:cNvPr id="7" name="Table 7">
                <a:extLst>
                  <a:ext uri="{FF2B5EF4-FFF2-40B4-BE49-F238E27FC236}">
                    <a16:creationId xmlns:a16="http://schemas.microsoft.com/office/drawing/2014/main" id="{0EFB3755-B968-3412-A344-CADF9B3A626E}"/>
                  </a:ext>
                </a:extLst>
              </p:cNvPr>
              <p:cNvGraphicFramePr>
                <a:graphicFrameLocks noGrp="1"/>
              </p:cNvGraphicFramePr>
              <p:nvPr>
                <p:extLst>
                  <p:ext uri="{D42A27DB-BD31-4B8C-83A1-F6EECF244321}">
                    <p14:modId xmlns:p14="http://schemas.microsoft.com/office/powerpoint/2010/main" val="3579583847"/>
                  </p:ext>
                </p:extLst>
              </p:nvPr>
            </p:nvGraphicFramePr>
            <p:xfrm>
              <a:off x="838271" y="2721432"/>
              <a:ext cx="5083558" cy="3081530"/>
            </p:xfrm>
            <a:graphic>
              <a:graphicData uri="http://schemas.openxmlformats.org/drawingml/2006/table">
                <a:tbl>
                  <a:tblPr firstRow="1" bandRow="1">
                    <a:tableStyleId>{EB344D84-9AFB-497E-A393-DC336BA19D2E}</a:tableStyleId>
                  </a:tblPr>
                  <a:tblGrid>
                    <a:gridCol w="1144461">
                      <a:extLst>
                        <a:ext uri="{9D8B030D-6E8A-4147-A177-3AD203B41FA5}">
                          <a16:colId xmlns:a16="http://schemas.microsoft.com/office/drawing/2014/main" val="552920998"/>
                        </a:ext>
                      </a:extLst>
                    </a:gridCol>
                    <a:gridCol w="809943">
                      <a:extLst>
                        <a:ext uri="{9D8B030D-6E8A-4147-A177-3AD203B41FA5}">
                          <a16:colId xmlns:a16="http://schemas.microsoft.com/office/drawing/2014/main" val="1252210065"/>
                        </a:ext>
                      </a:extLst>
                    </a:gridCol>
                    <a:gridCol w="538480">
                      <a:extLst>
                        <a:ext uri="{9D8B030D-6E8A-4147-A177-3AD203B41FA5}">
                          <a16:colId xmlns:a16="http://schemas.microsoft.com/office/drawing/2014/main" val="2505622779"/>
                        </a:ext>
                      </a:extLst>
                    </a:gridCol>
                    <a:gridCol w="538480">
                      <a:extLst>
                        <a:ext uri="{9D8B030D-6E8A-4147-A177-3AD203B41FA5}">
                          <a16:colId xmlns:a16="http://schemas.microsoft.com/office/drawing/2014/main" val="2053216410"/>
                        </a:ext>
                      </a:extLst>
                    </a:gridCol>
                    <a:gridCol w="770446">
                      <a:extLst>
                        <a:ext uri="{9D8B030D-6E8A-4147-A177-3AD203B41FA5}">
                          <a16:colId xmlns:a16="http://schemas.microsoft.com/office/drawing/2014/main" val="2258648818"/>
                        </a:ext>
                      </a:extLst>
                    </a:gridCol>
                    <a:gridCol w="538480">
                      <a:extLst>
                        <a:ext uri="{9D8B030D-6E8A-4147-A177-3AD203B41FA5}">
                          <a16:colId xmlns:a16="http://schemas.microsoft.com/office/drawing/2014/main" val="2919191219"/>
                        </a:ext>
                      </a:extLst>
                    </a:gridCol>
                    <a:gridCol w="743268">
                      <a:extLst>
                        <a:ext uri="{9D8B030D-6E8A-4147-A177-3AD203B41FA5}">
                          <a16:colId xmlns:a16="http://schemas.microsoft.com/office/drawing/2014/main" val="3979488228"/>
                        </a:ext>
                      </a:extLst>
                    </a:gridCol>
                  </a:tblGrid>
                  <a:tr h="335612">
                    <a:tc>
                      <a:txBody>
                        <a:bodyPr/>
                        <a:lstStyle/>
                        <a:p>
                          <a:endParaRPr lang="en-US"/>
                        </a:p>
                      </a:txBody>
                      <a:tcPr>
                        <a:blipFill>
                          <a:blip r:embed="rId5"/>
                          <a:stretch>
                            <a:fillRect l="-1111" t="-3846" r="-346667" b="-857692"/>
                          </a:stretch>
                        </a:blipFill>
                      </a:tcPr>
                    </a:tc>
                    <a:tc>
                      <a:txBody>
                        <a:bodyPr/>
                        <a:lstStyle/>
                        <a:p>
                          <a:r>
                            <a:rPr lang="en-US" sz="1600" dirty="0"/>
                            <a:t>MSE</a:t>
                          </a:r>
                        </a:p>
                      </a:txBody>
                      <a:tcPr/>
                    </a:tc>
                    <a:tc>
                      <a:txBody>
                        <a:bodyPr/>
                        <a:lstStyle/>
                        <a:p>
                          <a:r>
                            <a:rPr lang="en-US" sz="1600" dirty="0"/>
                            <a:t>U</a:t>
                          </a:r>
                        </a:p>
                      </a:txBody>
                      <a:tcPr/>
                    </a:tc>
                    <a:tc>
                      <a:txBody>
                        <a:bodyPr/>
                        <a:lstStyle/>
                        <a:p>
                          <a:r>
                            <a:rPr lang="en-US" sz="1600" dirty="0"/>
                            <a:t>O</a:t>
                          </a:r>
                        </a:p>
                      </a:txBody>
                      <a:tcPr/>
                    </a:tc>
                    <a:tc>
                      <a:txBody>
                        <a:bodyPr/>
                        <a:lstStyle/>
                        <a:p>
                          <a:r>
                            <a:rPr lang="en-US" sz="1600" dirty="0"/>
                            <a:t>EXACT</a:t>
                          </a:r>
                        </a:p>
                      </a:txBody>
                      <a:tcPr/>
                    </a:tc>
                    <a:tc>
                      <a:txBody>
                        <a:bodyPr/>
                        <a:lstStyle/>
                        <a:p>
                          <a:r>
                            <a:rPr lang="en-US" sz="1600" dirty="0"/>
                            <a:t>TP</a:t>
                          </a:r>
                        </a:p>
                      </a:txBody>
                      <a:tcPr/>
                    </a:tc>
                    <a:tc>
                      <a:txBody>
                        <a:bodyPr/>
                        <a:lstStyle/>
                        <a:p>
                          <a:r>
                            <a:rPr lang="en-US" sz="1600" dirty="0"/>
                            <a:t>FP</a:t>
                          </a:r>
                        </a:p>
                      </a:txBody>
                      <a:tcPr/>
                    </a:tc>
                    <a:extLst>
                      <a:ext uri="{0D108BD9-81ED-4DB2-BD59-A6C34878D82A}">
                        <a16:rowId xmlns:a16="http://schemas.microsoft.com/office/drawing/2014/main" val="3785354574"/>
                      </a:ext>
                    </a:extLst>
                  </a:tr>
                  <a:tr h="305102">
                    <a:tc>
                      <a:txBody>
                        <a:bodyPr/>
                        <a:lstStyle/>
                        <a:p>
                          <a:r>
                            <a:rPr lang="en-US" sz="1400" dirty="0" err="1"/>
                            <a:t>GEE.indep</a:t>
                          </a:r>
                          <a:endParaRPr lang="en-US" sz="1400" dirty="0"/>
                        </a:p>
                      </a:txBody>
                      <a:tcPr/>
                    </a:tc>
                    <a:tc>
                      <a:txBody>
                        <a:bodyPr/>
                        <a:lstStyle/>
                        <a:p>
                          <a:r>
                            <a:rPr lang="en-US" sz="1400" dirty="0"/>
                            <a:t>0.1921</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192.82</a:t>
                          </a:r>
                        </a:p>
                      </a:txBody>
                      <a:tcPr/>
                    </a:tc>
                    <a:extLst>
                      <a:ext uri="{0D108BD9-81ED-4DB2-BD59-A6C34878D82A}">
                        <a16:rowId xmlns:a16="http://schemas.microsoft.com/office/drawing/2014/main" val="3292335448"/>
                      </a:ext>
                    </a:extLst>
                  </a:tr>
                  <a:tr h="305102">
                    <a:tc>
                      <a:txBody>
                        <a:bodyPr/>
                        <a:lstStyle/>
                        <a:p>
                          <a:r>
                            <a:rPr lang="en-US" sz="1400" dirty="0" err="1"/>
                            <a:t>GEE.exch</a:t>
                          </a:r>
                          <a:endParaRPr lang="en-US" sz="1400" dirty="0"/>
                        </a:p>
                      </a:txBody>
                      <a:tcPr/>
                    </a:tc>
                    <a:tc>
                      <a:txBody>
                        <a:bodyPr/>
                        <a:lstStyle/>
                        <a:p>
                          <a:r>
                            <a:rPr lang="en-US" sz="1400" dirty="0"/>
                            <a:t>104.254</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195.85</a:t>
                          </a:r>
                        </a:p>
                      </a:txBody>
                      <a:tcPr/>
                    </a:tc>
                    <a:extLst>
                      <a:ext uri="{0D108BD9-81ED-4DB2-BD59-A6C34878D82A}">
                        <a16:rowId xmlns:a16="http://schemas.microsoft.com/office/drawing/2014/main" val="3203064133"/>
                      </a:ext>
                    </a:extLst>
                  </a:tr>
                  <a:tr h="305102">
                    <a:tc>
                      <a:txBody>
                        <a:bodyPr/>
                        <a:lstStyle/>
                        <a:p>
                          <a:r>
                            <a:rPr lang="en-US" sz="1400" dirty="0"/>
                            <a:t>GEE.ar1</a:t>
                          </a:r>
                        </a:p>
                      </a:txBody>
                      <a:tcPr/>
                    </a:tc>
                    <a:tc>
                      <a:txBody>
                        <a:bodyPr/>
                        <a:lstStyle/>
                        <a:p>
                          <a:r>
                            <a:rPr lang="en-US" sz="1400" dirty="0"/>
                            <a:t>0.1912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191.71</a:t>
                          </a:r>
                        </a:p>
                      </a:txBody>
                      <a:tcPr/>
                    </a:tc>
                    <a:extLst>
                      <a:ext uri="{0D108BD9-81ED-4DB2-BD59-A6C34878D82A}">
                        <a16:rowId xmlns:a16="http://schemas.microsoft.com/office/drawing/2014/main" val="4127380008"/>
                      </a:ext>
                    </a:extLst>
                  </a:tr>
                  <a:tr h="305102">
                    <a:tc>
                      <a:txBody>
                        <a:bodyPr/>
                        <a:lstStyle/>
                        <a:p>
                          <a:r>
                            <a:rPr lang="en-US" sz="1400" dirty="0" err="1"/>
                            <a:t>Oracle.indep</a:t>
                          </a:r>
                          <a:endParaRPr lang="en-US" sz="1400" dirty="0"/>
                        </a:p>
                      </a:txBody>
                      <a:tcPr/>
                    </a:tc>
                    <a:tc>
                      <a:txBody>
                        <a:bodyPr/>
                        <a:lstStyle/>
                        <a:p>
                          <a:r>
                            <a:rPr lang="en-US" sz="1400" dirty="0"/>
                            <a:t>0.1921</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627537491"/>
                      </a:ext>
                    </a:extLst>
                  </a:tr>
                  <a:tr h="305102">
                    <a:tc>
                      <a:txBody>
                        <a:bodyPr/>
                        <a:lstStyle/>
                        <a:p>
                          <a:r>
                            <a:rPr lang="en-US" sz="1400" dirty="0" err="1"/>
                            <a:t>Oracle.exch</a:t>
                          </a:r>
                          <a:endParaRPr lang="en-US" sz="1400" dirty="0"/>
                        </a:p>
                      </a:txBody>
                      <a:tcPr/>
                    </a:tc>
                    <a:tc>
                      <a:txBody>
                        <a:bodyPr/>
                        <a:lstStyle/>
                        <a:p>
                          <a:r>
                            <a:rPr lang="en-US" sz="1400" dirty="0"/>
                            <a:t>0.8306</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2707303892"/>
                      </a:ext>
                    </a:extLst>
                  </a:tr>
                  <a:tr h="305102">
                    <a:tc>
                      <a:txBody>
                        <a:bodyPr/>
                        <a:lstStyle/>
                        <a:p>
                          <a:r>
                            <a:rPr lang="en-US" sz="1400" dirty="0"/>
                            <a:t>Oracle.ar1</a:t>
                          </a:r>
                        </a:p>
                      </a:txBody>
                      <a:tcPr/>
                    </a:tc>
                    <a:tc>
                      <a:txBody>
                        <a:bodyPr/>
                        <a:lstStyle/>
                        <a:p>
                          <a:r>
                            <a:rPr lang="en-US" sz="1400" dirty="0"/>
                            <a:t>0.1914</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972988986"/>
                      </a:ext>
                    </a:extLst>
                  </a:tr>
                  <a:tr h="305102">
                    <a:tc>
                      <a:txBody>
                        <a:bodyPr/>
                        <a:lstStyle/>
                        <a:p>
                          <a:r>
                            <a:rPr lang="en-US" sz="1400" dirty="0" err="1"/>
                            <a:t>PGEE.indep</a:t>
                          </a:r>
                          <a:endParaRPr lang="en-US" sz="1400" dirty="0"/>
                        </a:p>
                      </a:txBody>
                      <a:tcPr/>
                    </a:tc>
                    <a:tc>
                      <a:txBody>
                        <a:bodyPr/>
                        <a:lstStyle/>
                        <a:p>
                          <a:r>
                            <a:rPr lang="en-US" sz="1400" dirty="0"/>
                            <a:t>0.1893</a:t>
                          </a:r>
                        </a:p>
                      </a:txBody>
                      <a:tcPr/>
                    </a:tc>
                    <a:tc>
                      <a:txBody>
                        <a:bodyPr/>
                        <a:lstStyle/>
                        <a:p>
                          <a:r>
                            <a:rPr lang="en-US" sz="1400" dirty="0"/>
                            <a:t>0</a:t>
                          </a:r>
                        </a:p>
                      </a:txBody>
                      <a:tcPr/>
                    </a:tc>
                    <a:tc>
                      <a:txBody>
                        <a:bodyPr/>
                        <a:lstStyle/>
                        <a:p>
                          <a:r>
                            <a:rPr lang="en-US" sz="1400" dirty="0"/>
                            <a:t>0.41</a:t>
                          </a:r>
                        </a:p>
                      </a:txBody>
                      <a:tcPr/>
                    </a:tc>
                    <a:tc>
                      <a:txBody>
                        <a:bodyPr/>
                        <a:lstStyle/>
                        <a:p>
                          <a:r>
                            <a:rPr lang="en-US" sz="1400" dirty="0"/>
                            <a:t>0.59</a:t>
                          </a:r>
                        </a:p>
                      </a:txBody>
                      <a:tcPr/>
                    </a:tc>
                    <a:tc>
                      <a:txBody>
                        <a:bodyPr/>
                        <a:lstStyle/>
                        <a:p>
                          <a:r>
                            <a:rPr lang="en-US" sz="1400" dirty="0"/>
                            <a:t>4</a:t>
                          </a:r>
                        </a:p>
                      </a:txBody>
                      <a:tcPr/>
                    </a:tc>
                    <a:tc>
                      <a:txBody>
                        <a:bodyPr/>
                        <a:lstStyle/>
                        <a:p>
                          <a:r>
                            <a:rPr lang="en-US" sz="1400" dirty="0"/>
                            <a:t>0.49</a:t>
                          </a:r>
                        </a:p>
                      </a:txBody>
                      <a:tcPr/>
                    </a:tc>
                    <a:extLst>
                      <a:ext uri="{0D108BD9-81ED-4DB2-BD59-A6C34878D82A}">
                        <a16:rowId xmlns:a16="http://schemas.microsoft.com/office/drawing/2014/main" val="1535448566"/>
                      </a:ext>
                    </a:extLst>
                  </a:tr>
                  <a:tr h="305102">
                    <a:tc>
                      <a:txBody>
                        <a:bodyPr/>
                        <a:lstStyle/>
                        <a:p>
                          <a:r>
                            <a:rPr lang="en-US" sz="1400" dirty="0" err="1"/>
                            <a:t>PGEE.exch</a:t>
                          </a:r>
                          <a:endParaRPr lang="en-US" sz="1400" dirty="0"/>
                        </a:p>
                      </a:txBody>
                      <a:tcPr/>
                    </a:tc>
                    <a:tc>
                      <a:txBody>
                        <a:bodyPr/>
                        <a:lstStyle/>
                        <a:p>
                          <a:r>
                            <a:rPr lang="en-US" sz="1400" dirty="0"/>
                            <a:t>2.5857</a:t>
                          </a:r>
                        </a:p>
                      </a:txBody>
                      <a:tcPr/>
                    </a:tc>
                    <a:tc>
                      <a:txBody>
                        <a:bodyPr/>
                        <a:lstStyle/>
                        <a:p>
                          <a:r>
                            <a:rPr lang="en-US" sz="1400" dirty="0"/>
                            <a:t>0.7</a:t>
                          </a:r>
                        </a:p>
                      </a:txBody>
                      <a:tcPr/>
                    </a:tc>
                    <a:tc>
                      <a:txBody>
                        <a:bodyPr/>
                        <a:lstStyle/>
                        <a:p>
                          <a:r>
                            <a:rPr lang="en-US" sz="1400" dirty="0"/>
                            <a:t>0</a:t>
                          </a:r>
                        </a:p>
                      </a:txBody>
                      <a:tcPr/>
                    </a:tc>
                    <a:tc>
                      <a:txBody>
                        <a:bodyPr/>
                        <a:lstStyle/>
                        <a:p>
                          <a:r>
                            <a:rPr lang="en-US" sz="1400" dirty="0"/>
                            <a:t>0.3</a:t>
                          </a:r>
                        </a:p>
                      </a:txBody>
                      <a:tcPr/>
                    </a:tc>
                    <a:tc>
                      <a:txBody>
                        <a:bodyPr/>
                        <a:lstStyle/>
                        <a:p>
                          <a:r>
                            <a:rPr lang="en-US" sz="1400" dirty="0"/>
                            <a:t>2.75</a:t>
                          </a:r>
                        </a:p>
                      </a:txBody>
                      <a:tcPr/>
                    </a:tc>
                    <a:tc>
                      <a:txBody>
                        <a:bodyPr/>
                        <a:lstStyle/>
                        <a:p>
                          <a:r>
                            <a:rPr lang="en-US" sz="1400" dirty="0"/>
                            <a:t>0</a:t>
                          </a:r>
                        </a:p>
                      </a:txBody>
                      <a:tcPr/>
                    </a:tc>
                    <a:extLst>
                      <a:ext uri="{0D108BD9-81ED-4DB2-BD59-A6C34878D82A}">
                        <a16:rowId xmlns:a16="http://schemas.microsoft.com/office/drawing/2014/main" val="958837839"/>
                      </a:ext>
                    </a:extLst>
                  </a:tr>
                  <a:tr h="305102">
                    <a:tc>
                      <a:txBody>
                        <a:bodyPr/>
                        <a:lstStyle/>
                        <a:p>
                          <a:r>
                            <a:rPr lang="en-US" sz="1400" dirty="0"/>
                            <a:t>PGEE.ar1</a:t>
                          </a:r>
                        </a:p>
                      </a:txBody>
                      <a:tcPr/>
                    </a:tc>
                    <a:tc>
                      <a:txBody>
                        <a:bodyPr/>
                        <a:lstStyle/>
                        <a:p>
                          <a:r>
                            <a:rPr lang="en-US" sz="1400" dirty="0"/>
                            <a:t>4.2079</a:t>
                          </a:r>
                        </a:p>
                      </a:txBody>
                      <a:tcPr/>
                    </a:tc>
                    <a:tc>
                      <a:txBody>
                        <a:bodyPr/>
                        <a:lstStyle/>
                        <a:p>
                          <a:r>
                            <a:rPr lang="en-US" sz="1400" dirty="0"/>
                            <a:t>0.1</a:t>
                          </a:r>
                        </a:p>
                      </a:txBody>
                      <a:tcPr/>
                    </a:tc>
                    <a:tc>
                      <a:txBody>
                        <a:bodyPr/>
                        <a:lstStyle/>
                        <a:p>
                          <a:r>
                            <a:rPr lang="en-US" sz="1400" dirty="0"/>
                            <a:t>0.31</a:t>
                          </a:r>
                        </a:p>
                      </a:txBody>
                      <a:tcPr/>
                    </a:tc>
                    <a:tc>
                      <a:txBody>
                        <a:bodyPr/>
                        <a:lstStyle/>
                        <a:p>
                          <a:r>
                            <a:rPr lang="en-US" sz="1400" dirty="0"/>
                            <a:t>0.59</a:t>
                          </a:r>
                        </a:p>
                      </a:txBody>
                      <a:tcPr/>
                    </a:tc>
                    <a:tc>
                      <a:txBody>
                        <a:bodyPr/>
                        <a:lstStyle/>
                        <a:p>
                          <a:r>
                            <a:rPr lang="en-US" sz="1400" dirty="0"/>
                            <a:t>3.87</a:t>
                          </a:r>
                        </a:p>
                      </a:txBody>
                      <a:tcPr/>
                    </a:tc>
                    <a:tc>
                      <a:txBody>
                        <a:bodyPr/>
                        <a:lstStyle/>
                        <a:p>
                          <a:r>
                            <a:rPr lang="en-US" sz="1400" dirty="0"/>
                            <a:t>4.5</a:t>
                          </a:r>
                        </a:p>
                      </a:txBody>
                      <a:tcPr/>
                    </a:tc>
                    <a:extLst>
                      <a:ext uri="{0D108BD9-81ED-4DB2-BD59-A6C34878D82A}">
                        <a16:rowId xmlns:a16="http://schemas.microsoft.com/office/drawing/2014/main" val="1877092828"/>
                      </a:ext>
                    </a:extLst>
                  </a:tr>
                </a:tbl>
              </a:graphicData>
            </a:graphic>
          </p:graphicFrame>
        </mc:Fallback>
      </mc:AlternateContent>
      <p:sp>
        <p:nvSpPr>
          <p:cNvPr id="9" name="TextBox 8">
            <a:extLst>
              <a:ext uri="{FF2B5EF4-FFF2-40B4-BE49-F238E27FC236}">
                <a16:creationId xmlns:a16="http://schemas.microsoft.com/office/drawing/2014/main" id="{F7C51C6A-0108-5365-59B4-3003EE832EBF}"/>
              </a:ext>
            </a:extLst>
          </p:cNvPr>
          <p:cNvSpPr txBox="1"/>
          <p:nvPr/>
        </p:nvSpPr>
        <p:spPr>
          <a:xfrm>
            <a:off x="6270243" y="5416439"/>
            <a:ext cx="6096000" cy="923330"/>
          </a:xfrm>
          <a:prstGeom prst="rect">
            <a:avLst/>
          </a:prstGeom>
          <a:noFill/>
        </p:spPr>
        <p:txBody>
          <a:bodyPr wrap="square">
            <a:spAutoFit/>
          </a:bodyPr>
          <a:lstStyle/>
          <a:p>
            <a:pPr marL="0" indent="0">
              <a:buNone/>
            </a:pPr>
            <a:r>
              <a:rPr lang="en-US" sz="1800" dirty="0"/>
              <a:t>Example 2 for correlated binary responses is not replicated because the R package used was removed from CRAN repository. </a:t>
            </a:r>
          </a:p>
        </p:txBody>
      </p:sp>
    </p:spTree>
    <p:extLst>
      <p:ext uri="{BB962C8B-B14F-4D97-AF65-F5344CB8AC3E}">
        <p14:creationId xmlns:p14="http://schemas.microsoft.com/office/powerpoint/2010/main" val="156675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FEF8-5923-5ADF-B0E5-BE4168BAFC0E}"/>
              </a:ext>
            </a:extLst>
          </p:cNvPr>
          <p:cNvSpPr>
            <a:spLocks noGrp="1"/>
          </p:cNvSpPr>
          <p:nvPr>
            <p:ph type="title"/>
          </p:nvPr>
        </p:nvSpPr>
        <p:spPr/>
        <p:txBody>
          <a:bodyPr/>
          <a:lstStyle/>
          <a:p>
            <a:r>
              <a:rPr lang="en-US" b="1" dirty="0">
                <a:solidFill>
                  <a:srgbClr val="0070C0"/>
                </a:solidFill>
              </a:rPr>
              <a:t>Real Data Application </a:t>
            </a:r>
            <a:r>
              <a:rPr lang="en-US" dirty="0">
                <a:solidFill>
                  <a:srgbClr val="0070C0"/>
                </a:solidFill>
              </a:rPr>
              <a:t>– Results </a:t>
            </a:r>
          </a:p>
        </p:txBody>
      </p:sp>
      <p:sp>
        <p:nvSpPr>
          <p:cNvPr id="3" name="Content Placeholder 2">
            <a:extLst>
              <a:ext uri="{FF2B5EF4-FFF2-40B4-BE49-F238E27FC236}">
                <a16:creationId xmlns:a16="http://schemas.microsoft.com/office/drawing/2014/main" id="{A548950B-4456-2061-3321-94813F146228}"/>
              </a:ext>
            </a:extLst>
          </p:cNvPr>
          <p:cNvSpPr>
            <a:spLocks noGrp="1"/>
          </p:cNvSpPr>
          <p:nvPr>
            <p:ph idx="1"/>
          </p:nvPr>
        </p:nvSpPr>
        <p:spPr>
          <a:xfrm>
            <a:off x="838200" y="1543987"/>
            <a:ext cx="10515600" cy="4632976"/>
          </a:xfrm>
        </p:spPr>
        <p:txBody>
          <a:bodyPr>
            <a:normAutofit fontScale="92500" lnSpcReduction="20000"/>
          </a:bodyPr>
          <a:lstStyle/>
          <a:p>
            <a:r>
              <a:rPr lang="en-US" sz="2400" dirty="0"/>
              <a:t>Data: </a:t>
            </a:r>
            <a:r>
              <a:rPr lang="en-US" sz="2400" i="1" dirty="0">
                <a:solidFill>
                  <a:srgbClr val="FF0000"/>
                </a:solidFill>
              </a:rPr>
              <a:t>yeast cell-cycle gene expression data </a:t>
            </a:r>
            <a:r>
              <a:rPr lang="en-US" sz="2400" dirty="0"/>
              <a:t>Genome-wide mRNA levels for 6178 yeast ORFs at 7-minute intervals for 119 minutes, which covers two cell-cycle periods for a total of 18 time points.</a:t>
            </a:r>
            <a:endParaRPr lang="en-US" sz="2400" i="1" dirty="0">
              <a:solidFill>
                <a:srgbClr val="FF0000"/>
              </a:solidFill>
            </a:endParaRPr>
          </a:p>
          <a:p>
            <a:r>
              <a:rPr lang="en-US" sz="2400" dirty="0"/>
              <a:t>Goal: Identify transcription factors (TFs) that influence gene expression levels at each stage of the cell process. </a:t>
            </a:r>
            <a:endParaRPr lang="en-US" sz="2400" i="1" dirty="0">
              <a:solidFill>
                <a:srgbClr val="FF0000"/>
              </a:solidFill>
            </a:endParaRPr>
          </a:p>
          <a:p>
            <a:r>
              <a:rPr lang="en-US" sz="2400" dirty="0"/>
              <a:t>At each of the five stages, the selected TFs were not sensitive to the choice of working correlation structure. </a:t>
            </a:r>
          </a:p>
          <a:p>
            <a:r>
              <a:rPr lang="en-US" sz="2400" dirty="0"/>
              <a:t>Some of these selected TFs have already been confirmed by biological experiments using genome-wide binding method.</a:t>
            </a:r>
          </a:p>
          <a:p>
            <a:r>
              <a:rPr lang="en-US" sz="2400" dirty="0"/>
              <a:t>Different TFs play important roles at different stages of the cell-cycle process, which has also been observed by the biologists.</a:t>
            </a:r>
          </a:p>
          <a:p>
            <a:pPr lvl="1"/>
            <a:r>
              <a:rPr lang="en-US" sz="2000" dirty="0"/>
              <a:t>The sets of TFs selected at different stages have only small overlaps. </a:t>
            </a:r>
          </a:p>
          <a:p>
            <a:pPr marL="0" indent="0">
              <a:buNone/>
            </a:pPr>
            <a:endParaRPr lang="en-US" dirty="0"/>
          </a:p>
          <a:p>
            <a:pPr marL="0" indent="0">
              <a:lnSpc>
                <a:spcPct val="100000"/>
              </a:lnSpc>
              <a:spcBef>
                <a:spcPts val="0"/>
              </a:spcBef>
              <a:buNone/>
            </a:pPr>
            <a:r>
              <a:rPr lang="en-US" sz="1500" dirty="0"/>
              <a:t>Table: Number of TFs selected for each stage in the yeast cell-cycle </a:t>
            </a:r>
          </a:p>
          <a:p>
            <a:pPr marL="0" indent="0">
              <a:lnSpc>
                <a:spcPct val="100000"/>
              </a:lnSpc>
              <a:spcBef>
                <a:spcPts val="0"/>
              </a:spcBef>
              <a:buNone/>
            </a:pPr>
            <a:r>
              <a:rPr lang="en-US" sz="1500" dirty="0"/>
              <a:t>process with the penalized GEE procedure.</a:t>
            </a:r>
          </a:p>
          <a:p>
            <a:endParaRPr lang="en-US" dirty="0"/>
          </a:p>
        </p:txBody>
      </p:sp>
      <p:sp>
        <p:nvSpPr>
          <p:cNvPr id="4" name="Footer Placeholder 3">
            <a:extLst>
              <a:ext uri="{FF2B5EF4-FFF2-40B4-BE49-F238E27FC236}">
                <a16:creationId xmlns:a16="http://schemas.microsoft.com/office/drawing/2014/main" id="{35BE00D3-D9E7-EF66-46D7-5C8CBE85BF59}"/>
              </a:ext>
            </a:extLst>
          </p:cNvPr>
          <p:cNvSpPr>
            <a:spLocks noGrp="1"/>
          </p:cNvSpPr>
          <p:nvPr>
            <p:ph type="ftr" sz="quarter" idx="11"/>
          </p:nvPr>
        </p:nvSpPr>
        <p:spPr>
          <a:xfrm>
            <a:off x="3139191" y="637134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7BE57BEF-A667-C751-BB8D-DEC8DD7667A1}"/>
              </a:ext>
            </a:extLst>
          </p:cNvPr>
          <p:cNvSpPr>
            <a:spLocks noGrp="1"/>
          </p:cNvSpPr>
          <p:nvPr>
            <p:ph type="sldNum" sz="quarter" idx="12"/>
          </p:nvPr>
        </p:nvSpPr>
        <p:spPr/>
        <p:txBody>
          <a:bodyPr/>
          <a:lstStyle/>
          <a:p>
            <a:fld id="{0061028E-EEB7-0B42-AD56-531BFA1DB581}" type="slidenum">
              <a:rPr lang="en-US" smtClean="0"/>
              <a:t>12</a:t>
            </a:fld>
            <a:endParaRPr lang="en-US"/>
          </a:p>
        </p:txBody>
      </p:sp>
      <p:sp>
        <p:nvSpPr>
          <p:cNvPr id="6" name="Date Placeholder 5">
            <a:extLst>
              <a:ext uri="{FF2B5EF4-FFF2-40B4-BE49-F238E27FC236}">
                <a16:creationId xmlns:a16="http://schemas.microsoft.com/office/drawing/2014/main" id="{C579D5F0-FF6E-ACFA-270C-6D11D2DC1FF3}"/>
              </a:ext>
            </a:extLst>
          </p:cNvPr>
          <p:cNvSpPr>
            <a:spLocks noGrp="1"/>
          </p:cNvSpPr>
          <p:nvPr>
            <p:ph type="dt" sz="half" idx="10"/>
          </p:nvPr>
        </p:nvSpPr>
        <p:spPr/>
        <p:txBody>
          <a:bodyPr/>
          <a:lstStyle/>
          <a:p>
            <a:r>
              <a:rPr lang="en-US" dirty="0"/>
              <a:t>4/24/23</a:t>
            </a:r>
          </a:p>
        </p:txBody>
      </p:sp>
      <p:pic>
        <p:nvPicPr>
          <p:cNvPr id="8" name="Picture 7">
            <a:extLst>
              <a:ext uri="{FF2B5EF4-FFF2-40B4-BE49-F238E27FC236}">
                <a16:creationId xmlns:a16="http://schemas.microsoft.com/office/drawing/2014/main" id="{EA90B8F6-383A-1EFD-3F1D-55D87650B91C}"/>
              </a:ext>
            </a:extLst>
          </p:cNvPr>
          <p:cNvPicPr>
            <a:picLocks noChangeAspect="1"/>
          </p:cNvPicPr>
          <p:nvPr/>
        </p:nvPicPr>
        <p:blipFill>
          <a:blip r:embed="rId2"/>
          <a:stretch>
            <a:fillRect/>
          </a:stretch>
        </p:blipFill>
        <p:spPr>
          <a:xfrm>
            <a:off x="6245901" y="4992098"/>
            <a:ext cx="5107899" cy="1223449"/>
          </a:xfrm>
          <a:prstGeom prst="rect">
            <a:avLst/>
          </a:prstGeom>
        </p:spPr>
      </p:pic>
    </p:spTree>
    <p:extLst>
      <p:ext uri="{BB962C8B-B14F-4D97-AF65-F5344CB8AC3E}">
        <p14:creationId xmlns:p14="http://schemas.microsoft.com/office/powerpoint/2010/main" val="102919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FCA7-02EC-CEF1-439C-BA0A305AAD77}"/>
              </a:ext>
            </a:extLst>
          </p:cNvPr>
          <p:cNvSpPr>
            <a:spLocks noGrp="1"/>
          </p:cNvSpPr>
          <p:nvPr>
            <p:ph type="title"/>
          </p:nvPr>
        </p:nvSpPr>
        <p:spPr/>
        <p:txBody>
          <a:bodyPr/>
          <a:lstStyle/>
          <a:p>
            <a:r>
              <a:rPr lang="en-US" b="1" dirty="0">
                <a:solidFill>
                  <a:srgbClr val="0070C0"/>
                </a:solidFill>
              </a:rPr>
              <a:t>Advantages of Penalized GEE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68F53B-993D-9882-8507-153116880969}"/>
                  </a:ext>
                </a:extLst>
              </p:cNvPr>
              <p:cNvSpPr>
                <a:spLocks noGrp="1"/>
              </p:cNvSpPr>
              <p:nvPr>
                <p:ph idx="1"/>
              </p:nvPr>
            </p:nvSpPr>
            <p:spPr>
              <a:xfrm>
                <a:off x="838200" y="1690688"/>
                <a:ext cx="10515600" cy="4351338"/>
              </a:xfrm>
            </p:spPr>
            <p:txBody>
              <a:bodyPr>
                <a:normAutofit/>
              </a:bodyPr>
              <a:lstStyle/>
              <a:p>
                <a:pPr marL="514350" indent="-514350" algn="l">
                  <a:buFont typeface="+mj-lt"/>
                  <a:buAutoNum type="arabicPeriod"/>
                </a:pPr>
                <a:r>
                  <a:rPr lang="en-US" b="0" i="0" dirty="0">
                    <a:solidFill>
                      <a:srgbClr val="111111"/>
                    </a:solidFill>
                    <a:effectLst/>
                    <a:latin typeface="-apple-system"/>
                  </a:rPr>
                  <a:t>Flexibility</a:t>
                </a:r>
              </a:p>
              <a:p>
                <a:pPr marL="457200" lvl="1" indent="0">
                  <a:buNone/>
                </a:pPr>
                <a:r>
                  <a:rPr lang="en-US" b="0" i="0" dirty="0">
                    <a:solidFill>
                      <a:srgbClr val="111111"/>
                    </a:solidFill>
                    <a:effectLst/>
                    <a:latin typeface="-apple-system"/>
                  </a:rPr>
                  <a:t>Penalized GEEs only require specifying the first two marginal moments and a working correlation structure</a:t>
                </a:r>
              </a:p>
              <a:p>
                <a:pPr marL="457200" indent="-457200">
                  <a:buFont typeface="+mj-lt"/>
                  <a:buAutoNum type="arabicPeriod"/>
                </a:pPr>
                <a:r>
                  <a:rPr lang="en-US" b="0" i="0" dirty="0">
                    <a:solidFill>
                      <a:srgbClr val="111111"/>
                    </a:solidFill>
                    <a:effectLst/>
                    <a:latin typeface="-apple-system"/>
                  </a:rPr>
                  <a:t>Model Selection Consistency</a:t>
                </a:r>
              </a:p>
              <a:p>
                <a:pPr marL="457200" lvl="1" indent="0">
                  <a:buNone/>
                </a:pPr>
                <a:r>
                  <a:rPr lang="en-US" b="0" i="0" dirty="0">
                    <a:solidFill>
                      <a:srgbClr val="111111"/>
                    </a:solidFill>
                    <a:effectLst/>
                    <a:latin typeface="-apple-system"/>
                  </a:rPr>
                  <a:t>The consistency of model selection holds even if the working correlation structure is </a:t>
                </a:r>
                <a:r>
                  <a:rPr lang="en-US" b="0" i="0" dirty="0" err="1">
                    <a:solidFill>
                      <a:srgbClr val="111111"/>
                    </a:solidFill>
                    <a:effectLst/>
                    <a:latin typeface="-apple-system"/>
                  </a:rPr>
                  <a:t>misspecified</a:t>
                </a:r>
                <a:r>
                  <a:rPr lang="en-US" b="0" i="0" dirty="0">
                    <a:solidFill>
                      <a:srgbClr val="111111"/>
                    </a:solidFill>
                    <a:effectLst/>
                    <a:latin typeface="-apple-system"/>
                  </a:rPr>
                  <a:t>. </a:t>
                </a:r>
              </a:p>
              <a:p>
                <a:pPr marL="514350" indent="-514350" algn="l">
                  <a:buFont typeface="+mj-lt"/>
                  <a:buAutoNum type="arabicPeriod"/>
                </a:pPr>
                <a:r>
                  <a:rPr lang="en-US" b="0" i="0" dirty="0">
                    <a:solidFill>
                      <a:srgbClr val="111111"/>
                    </a:solidFill>
                    <a:effectLst/>
                    <a:latin typeface="-apple-system"/>
                  </a:rPr>
                  <a:t>Asymptotic Properties</a:t>
                </a:r>
              </a:p>
              <a:p>
                <a:pPr marL="457200" lvl="1" indent="0">
                  <a:buNone/>
                </a:pPr>
                <a:r>
                  <a:rPr lang="en-US" dirty="0">
                    <a:solidFill>
                      <a:srgbClr val="111111"/>
                    </a:solidFill>
                    <a:latin typeface="-apple-system"/>
                  </a:rPr>
                  <a:t>The number of covariates </a:t>
                </a:r>
                <a14:m>
                  <m:oMath xmlns:m="http://schemas.openxmlformats.org/officeDocument/2006/math">
                    <m:sSub>
                      <m:sSubPr>
                        <m:ctrlPr>
                          <a:rPr lang="en-US" b="0" i="1" smtClean="0">
                            <a:solidFill>
                              <a:srgbClr val="111111"/>
                            </a:solidFill>
                            <a:latin typeface="Cambria Math" panose="02040503050406030204" pitchFamily="18" charset="0"/>
                          </a:rPr>
                        </m:ctrlPr>
                      </m:sSubPr>
                      <m:e>
                        <m:r>
                          <a:rPr lang="en-US" b="0" i="1" smtClean="0">
                            <a:solidFill>
                              <a:srgbClr val="111111"/>
                            </a:solidFill>
                            <a:latin typeface="Cambria Math" panose="02040503050406030204" pitchFamily="18" charset="0"/>
                          </a:rPr>
                          <m:t>𝑝</m:t>
                        </m:r>
                      </m:e>
                      <m:sub>
                        <m:r>
                          <a:rPr lang="en-US" b="0" i="1" smtClean="0">
                            <a:solidFill>
                              <a:srgbClr val="111111"/>
                            </a:solidFill>
                            <a:latin typeface="Cambria Math" panose="02040503050406030204" pitchFamily="18" charset="0"/>
                          </a:rPr>
                          <m:t>𝑛</m:t>
                        </m:r>
                      </m:sub>
                    </m:sSub>
                  </m:oMath>
                </a14:m>
                <a:r>
                  <a:rPr lang="en-US" dirty="0">
                    <a:solidFill>
                      <a:srgbClr val="111111"/>
                    </a:solidFill>
                    <a:latin typeface="-apple-system"/>
                  </a:rPr>
                  <a:t> increases as the number of clusters </a:t>
                </a:r>
                <a14:m>
                  <m:oMath xmlns:m="http://schemas.openxmlformats.org/officeDocument/2006/math">
                    <m:r>
                      <a:rPr lang="en-US" b="0" i="1" smtClean="0">
                        <a:solidFill>
                          <a:srgbClr val="111111"/>
                        </a:solidFill>
                        <a:latin typeface="Cambria Math" panose="02040503050406030204" pitchFamily="18" charset="0"/>
                      </a:rPr>
                      <m:t>𝑛</m:t>
                    </m:r>
                  </m:oMath>
                </a14:m>
                <a:r>
                  <a:rPr lang="en-US" dirty="0">
                    <a:solidFill>
                      <a:srgbClr val="111111"/>
                    </a:solidFill>
                    <a:latin typeface="-apple-system"/>
                  </a:rPr>
                  <a:t> increases and can reach the same order as </a:t>
                </a:r>
                <a14:m>
                  <m:oMath xmlns:m="http://schemas.openxmlformats.org/officeDocument/2006/math">
                    <m:r>
                      <a:rPr lang="en-US" i="1">
                        <a:solidFill>
                          <a:srgbClr val="111111"/>
                        </a:solidFill>
                        <a:latin typeface="Cambria Math" panose="02040503050406030204" pitchFamily="18" charset="0"/>
                      </a:rPr>
                      <m:t>𝑛</m:t>
                    </m:r>
                  </m:oMath>
                </a14:m>
                <a:r>
                  <a:rPr lang="en-US" dirty="0">
                    <a:solidFill>
                      <a:srgbClr val="111111"/>
                    </a:solidFill>
                    <a:latin typeface="-apple-system"/>
                  </a:rPr>
                  <a:t>.</a:t>
                </a:r>
              </a:p>
              <a:p>
                <a:pPr marL="514350" indent="-514350" algn="l">
                  <a:buFont typeface="+mj-lt"/>
                  <a:buAutoNum type="arabicPeriod"/>
                </a:pPr>
                <a:r>
                  <a:rPr lang="en-US" b="0" i="0" dirty="0">
                    <a:solidFill>
                      <a:srgbClr val="111111"/>
                    </a:solidFill>
                    <a:effectLst/>
                    <a:latin typeface="-apple-system"/>
                  </a:rPr>
                  <a:t>Performance in Practice </a:t>
                </a:r>
              </a:p>
            </p:txBody>
          </p:sp>
        </mc:Choice>
        <mc:Fallback>
          <p:sp>
            <p:nvSpPr>
              <p:cNvPr id="3" name="Content Placeholder 2">
                <a:extLst>
                  <a:ext uri="{FF2B5EF4-FFF2-40B4-BE49-F238E27FC236}">
                    <a16:creationId xmlns:a16="http://schemas.microsoft.com/office/drawing/2014/main" id="{5368F53B-993D-9882-8507-153116880969}"/>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06" t="-2616" b="-2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EC23094-9204-7CE1-725C-125A46DEC4D3}"/>
              </a:ext>
            </a:extLst>
          </p:cNvPr>
          <p:cNvSpPr>
            <a:spLocks noGrp="1"/>
          </p:cNvSpPr>
          <p:nvPr>
            <p:ph type="dt" sz="half" idx="10"/>
          </p:nvPr>
        </p:nvSpPr>
        <p:spPr/>
        <p:txBody>
          <a:bodyPr/>
          <a:lstStyle/>
          <a:p>
            <a:r>
              <a:rPr lang="en-US"/>
              <a:t>4/24/23</a:t>
            </a:r>
          </a:p>
        </p:txBody>
      </p:sp>
      <p:sp>
        <p:nvSpPr>
          <p:cNvPr id="5" name="Footer Placeholder 4">
            <a:extLst>
              <a:ext uri="{FF2B5EF4-FFF2-40B4-BE49-F238E27FC236}">
                <a16:creationId xmlns:a16="http://schemas.microsoft.com/office/drawing/2014/main" id="{9D0ABC8D-7BAB-3146-760A-34B8A9B02C8F}"/>
              </a:ext>
            </a:extLst>
          </p:cNvPr>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a:extLst>
              <a:ext uri="{FF2B5EF4-FFF2-40B4-BE49-F238E27FC236}">
                <a16:creationId xmlns:a16="http://schemas.microsoft.com/office/drawing/2014/main" id="{1EF8C410-33D4-2AF8-3477-AFD4754931B4}"/>
              </a:ext>
            </a:extLst>
          </p:cNvPr>
          <p:cNvSpPr>
            <a:spLocks noGrp="1"/>
          </p:cNvSpPr>
          <p:nvPr>
            <p:ph type="sldNum" sz="quarter" idx="12"/>
          </p:nvPr>
        </p:nvSpPr>
        <p:spPr/>
        <p:txBody>
          <a:bodyPr/>
          <a:lstStyle/>
          <a:p>
            <a:fld id="{0061028E-EEB7-0B42-AD56-531BFA1DB581}" type="slidenum">
              <a:rPr lang="en-US" smtClean="0"/>
              <a:t>13</a:t>
            </a:fld>
            <a:endParaRPr lang="en-US" dirty="0"/>
          </a:p>
        </p:txBody>
      </p:sp>
    </p:spTree>
    <p:extLst>
      <p:ext uri="{BB962C8B-B14F-4D97-AF65-F5344CB8AC3E}">
        <p14:creationId xmlns:p14="http://schemas.microsoft.com/office/powerpoint/2010/main" val="109000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87D0-2A53-E2E7-0487-9F8466788CA6}"/>
              </a:ext>
            </a:extLst>
          </p:cNvPr>
          <p:cNvSpPr>
            <a:spLocks noGrp="1"/>
          </p:cNvSpPr>
          <p:nvPr>
            <p:ph type="title"/>
          </p:nvPr>
        </p:nvSpPr>
        <p:spPr/>
        <p:txBody>
          <a:bodyPr/>
          <a:lstStyle/>
          <a:p>
            <a:r>
              <a:rPr lang="en-US" b="1" dirty="0">
                <a:solidFill>
                  <a:srgbClr val="0070C0"/>
                </a:solidFill>
              </a:rPr>
              <a:t>Concluding Remarks </a:t>
            </a:r>
            <a:r>
              <a:rPr lang="en-US" dirty="0">
                <a:solidFill>
                  <a:srgbClr val="0070C0"/>
                </a:solidFill>
              </a:rPr>
              <a:t>– Potential Limitations </a:t>
            </a:r>
          </a:p>
        </p:txBody>
      </p:sp>
      <p:sp>
        <p:nvSpPr>
          <p:cNvPr id="3" name="Content Placeholder 2">
            <a:extLst>
              <a:ext uri="{FF2B5EF4-FFF2-40B4-BE49-F238E27FC236}">
                <a16:creationId xmlns:a16="http://schemas.microsoft.com/office/drawing/2014/main" id="{2A81D69F-23A0-ACF6-FCBC-EBA21C633950}"/>
              </a:ext>
            </a:extLst>
          </p:cNvPr>
          <p:cNvSpPr>
            <a:spLocks noGrp="1"/>
          </p:cNvSpPr>
          <p:nvPr>
            <p:ph idx="1"/>
          </p:nvPr>
        </p:nvSpPr>
        <p:spPr/>
        <p:txBody>
          <a:bodyPr/>
          <a:lstStyle/>
          <a:p>
            <a:r>
              <a:rPr lang="en-US" dirty="0"/>
              <a:t>Assumptions about working correlation structure </a:t>
            </a:r>
          </a:p>
          <a:p>
            <a:r>
              <a:rPr lang="en-US" dirty="0"/>
              <a:t>Tendency to select an overfitted model in cross validation </a:t>
            </a:r>
          </a:p>
          <a:p>
            <a:r>
              <a:rPr lang="en-US" dirty="0"/>
              <a:t>The tuning parameter selection may influence the practical performance </a:t>
            </a:r>
          </a:p>
          <a:p>
            <a:r>
              <a:rPr lang="en-US" dirty="0"/>
              <a:t>Computational complexity with larger datasets (took me 18+ hours to only run R codes to replicate the simulations and real-world data analysis)</a:t>
            </a:r>
          </a:p>
        </p:txBody>
      </p:sp>
      <p:sp>
        <p:nvSpPr>
          <p:cNvPr id="4" name="Footer Placeholder 3">
            <a:extLst>
              <a:ext uri="{FF2B5EF4-FFF2-40B4-BE49-F238E27FC236}">
                <a16:creationId xmlns:a16="http://schemas.microsoft.com/office/drawing/2014/main" id="{C7E6671B-C9D4-D6C8-18AC-C2D7ADB4B08A}"/>
              </a:ext>
            </a:extLst>
          </p:cNvPr>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EC622F66-A096-3E6E-8E3D-676E005DD54A}"/>
              </a:ext>
            </a:extLst>
          </p:cNvPr>
          <p:cNvSpPr>
            <a:spLocks noGrp="1"/>
          </p:cNvSpPr>
          <p:nvPr>
            <p:ph type="sldNum" sz="quarter" idx="12"/>
          </p:nvPr>
        </p:nvSpPr>
        <p:spPr/>
        <p:txBody>
          <a:bodyPr/>
          <a:lstStyle/>
          <a:p>
            <a:fld id="{0061028E-EEB7-0B42-AD56-531BFA1DB581}" type="slidenum">
              <a:rPr lang="en-US" smtClean="0"/>
              <a:t>14</a:t>
            </a:fld>
            <a:endParaRPr lang="en-US" dirty="0"/>
          </a:p>
        </p:txBody>
      </p:sp>
      <p:sp>
        <p:nvSpPr>
          <p:cNvPr id="6" name="Date Placeholder 5">
            <a:extLst>
              <a:ext uri="{FF2B5EF4-FFF2-40B4-BE49-F238E27FC236}">
                <a16:creationId xmlns:a16="http://schemas.microsoft.com/office/drawing/2014/main" id="{546C0A29-B768-BB3A-A5EA-7E0FB6D67B26}"/>
              </a:ext>
            </a:extLst>
          </p:cNvPr>
          <p:cNvSpPr>
            <a:spLocks noGrp="1"/>
          </p:cNvSpPr>
          <p:nvPr>
            <p:ph type="dt" sz="half" idx="10"/>
          </p:nvPr>
        </p:nvSpPr>
        <p:spPr/>
        <p:txBody>
          <a:bodyPr/>
          <a:lstStyle/>
          <a:p>
            <a:r>
              <a:rPr lang="en-US"/>
              <a:t>4/24/23</a:t>
            </a:r>
            <a:endParaRPr lang="en-US" dirty="0"/>
          </a:p>
        </p:txBody>
      </p:sp>
    </p:spTree>
    <p:extLst>
      <p:ext uri="{BB962C8B-B14F-4D97-AF65-F5344CB8AC3E}">
        <p14:creationId xmlns:p14="http://schemas.microsoft.com/office/powerpoint/2010/main" val="310471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8B99-F9E4-A534-34C1-14C9EF3ED81B}"/>
              </a:ext>
            </a:extLst>
          </p:cNvPr>
          <p:cNvSpPr>
            <a:spLocks noGrp="1"/>
          </p:cNvSpPr>
          <p:nvPr>
            <p:ph type="title"/>
          </p:nvPr>
        </p:nvSpPr>
        <p:spPr>
          <a:xfrm>
            <a:off x="838200" y="728662"/>
            <a:ext cx="3785513" cy="3728853"/>
          </a:xfrm>
          <a:noFill/>
        </p:spPr>
        <p:txBody>
          <a:bodyPr vert="horz" lIns="91440" tIns="45720" rIns="91440" bIns="45720" rtlCol="0" anchor="b">
            <a:normAutofit/>
          </a:bodyPr>
          <a:lstStyle/>
          <a:p>
            <a:r>
              <a:rPr lang="en-US" sz="5200" dirty="0"/>
              <a:t>Thank you and questions? </a:t>
            </a:r>
          </a:p>
        </p:txBody>
      </p:sp>
      <p:pic>
        <p:nvPicPr>
          <p:cNvPr id="5" name="Picture 4" descr="Question mark on green pastel background">
            <a:extLst>
              <a:ext uri="{FF2B5EF4-FFF2-40B4-BE49-F238E27FC236}">
                <a16:creationId xmlns:a16="http://schemas.microsoft.com/office/drawing/2014/main" id="{A470CDEC-AD93-23BD-08D6-A414541B6D38}"/>
              </a:ext>
            </a:extLst>
          </p:cNvPr>
          <p:cNvPicPr>
            <a:picLocks noChangeAspect="1"/>
          </p:cNvPicPr>
          <p:nvPr/>
        </p:nvPicPr>
        <p:blipFill rotWithShape="1">
          <a:blip r:embed="rId2"/>
          <a:srcRect l="21451"/>
          <a:stretch/>
        </p:blipFill>
        <p:spPr>
          <a:xfrm>
            <a:off x="5009505" y="10"/>
            <a:ext cx="7182505" cy="6858000"/>
          </a:xfrm>
          <a:prstGeom prst="rect">
            <a:avLst/>
          </a:prstGeom>
        </p:spPr>
      </p:pic>
      <p:sp>
        <p:nvSpPr>
          <p:cNvPr id="3" name="Date Placeholder 2">
            <a:extLst>
              <a:ext uri="{FF2B5EF4-FFF2-40B4-BE49-F238E27FC236}">
                <a16:creationId xmlns:a16="http://schemas.microsoft.com/office/drawing/2014/main" id="{B4C35D7D-3062-BDB6-A31A-C2F56BF5117B}"/>
              </a:ext>
            </a:extLst>
          </p:cNvPr>
          <p:cNvSpPr>
            <a:spLocks noGrp="1"/>
          </p:cNvSpPr>
          <p:nvPr>
            <p:ph type="dt" sz="half" idx="10"/>
          </p:nvPr>
        </p:nvSpPr>
        <p:spPr/>
        <p:txBody>
          <a:bodyPr/>
          <a:lstStyle/>
          <a:p>
            <a:r>
              <a:rPr lang="en-US"/>
              <a:t>4/24/23</a:t>
            </a:r>
          </a:p>
        </p:txBody>
      </p:sp>
      <p:sp>
        <p:nvSpPr>
          <p:cNvPr id="4" name="Footer Placeholder 3">
            <a:extLst>
              <a:ext uri="{FF2B5EF4-FFF2-40B4-BE49-F238E27FC236}">
                <a16:creationId xmlns:a16="http://schemas.microsoft.com/office/drawing/2014/main" id="{FBE24539-2377-DA89-6BB4-20B67BD43954}"/>
              </a:ext>
            </a:extLst>
          </p:cNvPr>
          <p:cNvSpPr>
            <a:spLocks noGrp="1"/>
          </p:cNvSpPr>
          <p:nvPr>
            <p:ph type="ftr" sz="quarter" idx="11"/>
          </p:nvPr>
        </p:nvSpPr>
        <p:spPr/>
        <p:txBody>
          <a:bodyPr/>
          <a:lstStyle/>
          <a:p>
            <a:r>
              <a:rPr lang="en-US"/>
              <a:t>Wang, L., Zhou, J. and Qu, A. (2012), Penalized Generalized Estimating Equations for High-Dimensional Longitudinal Data Analysis. Biometrics, 68: 353-360.</a:t>
            </a:r>
          </a:p>
        </p:txBody>
      </p:sp>
      <p:sp>
        <p:nvSpPr>
          <p:cNvPr id="6" name="Slide Number Placeholder 5">
            <a:extLst>
              <a:ext uri="{FF2B5EF4-FFF2-40B4-BE49-F238E27FC236}">
                <a16:creationId xmlns:a16="http://schemas.microsoft.com/office/drawing/2014/main" id="{32CFD02E-3432-1F3D-A5B6-E878DCE3AF4A}"/>
              </a:ext>
            </a:extLst>
          </p:cNvPr>
          <p:cNvSpPr>
            <a:spLocks noGrp="1"/>
          </p:cNvSpPr>
          <p:nvPr>
            <p:ph type="sldNum" sz="quarter" idx="12"/>
          </p:nvPr>
        </p:nvSpPr>
        <p:spPr/>
        <p:txBody>
          <a:bodyPr/>
          <a:lstStyle/>
          <a:p>
            <a:fld id="{0061028E-EEB7-0B42-AD56-531BFA1DB581}" type="slidenum">
              <a:rPr lang="en-US" smtClean="0"/>
              <a:t>15</a:t>
            </a:fld>
            <a:endParaRPr lang="en-US"/>
          </a:p>
        </p:txBody>
      </p:sp>
    </p:spTree>
    <p:extLst>
      <p:ext uri="{BB962C8B-B14F-4D97-AF65-F5344CB8AC3E}">
        <p14:creationId xmlns:p14="http://schemas.microsoft.com/office/powerpoint/2010/main" val="168070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4ED1-B5EA-0AB4-D79E-FAD85CAA671B}"/>
              </a:ext>
            </a:extLst>
          </p:cNvPr>
          <p:cNvSpPr>
            <a:spLocks noGrp="1"/>
          </p:cNvSpPr>
          <p:nvPr>
            <p:ph type="title"/>
          </p:nvPr>
        </p:nvSpPr>
        <p:spPr/>
        <p:txBody>
          <a:bodyPr/>
          <a:lstStyle/>
          <a:p>
            <a:r>
              <a:rPr lang="en-US" b="1" dirty="0">
                <a:solidFill>
                  <a:srgbClr val="0070C0"/>
                </a:solidFill>
              </a:rPr>
              <a:t>Introduction</a:t>
            </a:r>
            <a:r>
              <a:rPr lang="en-US" b="1" dirty="0"/>
              <a:t> </a:t>
            </a:r>
          </a:p>
        </p:txBody>
      </p:sp>
      <p:sp>
        <p:nvSpPr>
          <p:cNvPr id="3" name="Content Placeholder 2">
            <a:extLst>
              <a:ext uri="{FF2B5EF4-FFF2-40B4-BE49-F238E27FC236}">
                <a16:creationId xmlns:a16="http://schemas.microsoft.com/office/drawing/2014/main" id="{E00592E6-F9AD-34BB-1396-BC6E23325C6D}"/>
              </a:ext>
            </a:extLst>
          </p:cNvPr>
          <p:cNvSpPr>
            <a:spLocks noGrp="1"/>
          </p:cNvSpPr>
          <p:nvPr>
            <p:ph idx="1"/>
          </p:nvPr>
        </p:nvSpPr>
        <p:spPr>
          <a:xfrm>
            <a:off x="838200" y="1543987"/>
            <a:ext cx="10515600" cy="4632976"/>
          </a:xfrm>
        </p:spPr>
        <p:txBody>
          <a:bodyPr>
            <a:normAutofit/>
          </a:bodyPr>
          <a:lstStyle/>
          <a:p>
            <a:r>
              <a:rPr lang="en-US" b="0" i="0" dirty="0">
                <a:solidFill>
                  <a:srgbClr val="111111"/>
                </a:solidFill>
                <a:effectLst/>
                <a:latin typeface="-apple-system"/>
              </a:rPr>
              <a:t>Penalized generalized estimating equations (GEE) for high-dimensional longitudinal data analysis</a:t>
            </a:r>
          </a:p>
          <a:p>
            <a:r>
              <a:rPr lang="en-US" dirty="0">
                <a:solidFill>
                  <a:srgbClr val="111111"/>
                </a:solidFill>
                <a:latin typeface="-apple-system"/>
              </a:rPr>
              <a:t>Traditional GEE </a:t>
            </a:r>
          </a:p>
          <a:p>
            <a:r>
              <a:rPr lang="en-US" dirty="0">
                <a:solidFill>
                  <a:srgbClr val="111111"/>
                </a:solidFill>
                <a:latin typeface="-apple-system"/>
              </a:rPr>
              <a:t>Penalty functions </a:t>
            </a:r>
          </a:p>
          <a:p>
            <a:r>
              <a:rPr lang="en-US" dirty="0">
                <a:solidFill>
                  <a:srgbClr val="111111"/>
                </a:solidFill>
                <a:latin typeface="-apple-system"/>
              </a:rPr>
              <a:t>Theoretical properties </a:t>
            </a:r>
          </a:p>
          <a:p>
            <a:r>
              <a:rPr lang="en-US" b="0" i="0" dirty="0">
                <a:solidFill>
                  <a:srgbClr val="111111"/>
                </a:solidFill>
                <a:effectLst/>
                <a:latin typeface="-apple-system"/>
              </a:rPr>
              <a:t>Evaluation</a:t>
            </a:r>
          </a:p>
          <a:p>
            <a:pPr lvl="1"/>
            <a:r>
              <a:rPr lang="en-US" dirty="0">
                <a:solidFill>
                  <a:srgbClr val="111111"/>
                </a:solidFill>
                <a:latin typeface="-apple-system"/>
              </a:rPr>
              <a:t>Monte Carlo simulations </a:t>
            </a:r>
          </a:p>
          <a:p>
            <a:pPr lvl="1"/>
            <a:r>
              <a:rPr lang="en-US" dirty="0">
                <a:solidFill>
                  <a:srgbClr val="111111"/>
                </a:solidFill>
                <a:latin typeface="-apple-system"/>
              </a:rPr>
              <a:t>Real world dataset application	</a:t>
            </a:r>
            <a:endParaRPr lang="en-US" dirty="0"/>
          </a:p>
        </p:txBody>
      </p:sp>
      <p:sp>
        <p:nvSpPr>
          <p:cNvPr id="4" name="Footer Placeholder 3">
            <a:extLst>
              <a:ext uri="{FF2B5EF4-FFF2-40B4-BE49-F238E27FC236}">
                <a16:creationId xmlns:a16="http://schemas.microsoft.com/office/drawing/2014/main" id="{A82FCCCF-4874-EB47-CDB4-388AE0E09227}"/>
              </a:ext>
            </a:extLst>
          </p:cNvPr>
          <p:cNvSpPr>
            <a:spLocks noGrp="1"/>
          </p:cNvSpPr>
          <p:nvPr>
            <p:ph type="ftr" sz="quarter" idx="11"/>
          </p:nvPr>
        </p:nvSpPr>
        <p:spPr>
          <a:xfrm>
            <a:off x="3124200" y="6356350"/>
            <a:ext cx="5943600" cy="365760"/>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94E96981-D385-F7DA-5E66-4CC75FB6D5DB}"/>
              </a:ext>
            </a:extLst>
          </p:cNvPr>
          <p:cNvSpPr>
            <a:spLocks noGrp="1"/>
          </p:cNvSpPr>
          <p:nvPr>
            <p:ph type="sldNum" sz="quarter" idx="12"/>
          </p:nvPr>
        </p:nvSpPr>
        <p:spPr/>
        <p:txBody>
          <a:bodyPr/>
          <a:lstStyle/>
          <a:p>
            <a:fld id="{0061028E-EEB7-0B42-AD56-531BFA1DB581}" type="slidenum">
              <a:rPr lang="en-US" smtClean="0"/>
              <a:t>2</a:t>
            </a:fld>
            <a:endParaRPr lang="en-US"/>
          </a:p>
        </p:txBody>
      </p:sp>
      <p:sp>
        <p:nvSpPr>
          <p:cNvPr id="6" name="Date Placeholder 5">
            <a:extLst>
              <a:ext uri="{FF2B5EF4-FFF2-40B4-BE49-F238E27FC236}">
                <a16:creationId xmlns:a16="http://schemas.microsoft.com/office/drawing/2014/main" id="{E1BD8CB0-CE01-7338-775A-59727AB2A37D}"/>
              </a:ext>
            </a:extLst>
          </p:cNvPr>
          <p:cNvSpPr>
            <a:spLocks noGrp="1"/>
          </p:cNvSpPr>
          <p:nvPr>
            <p:ph type="dt" sz="half" idx="10"/>
          </p:nvPr>
        </p:nvSpPr>
        <p:spPr/>
        <p:txBody>
          <a:bodyPr/>
          <a:lstStyle/>
          <a:p>
            <a:r>
              <a:rPr lang="en-US"/>
              <a:t>4/24/23</a:t>
            </a:r>
            <a:endParaRPr lang="en-US" dirty="0"/>
          </a:p>
        </p:txBody>
      </p:sp>
    </p:spTree>
    <p:extLst>
      <p:ext uri="{BB962C8B-B14F-4D97-AF65-F5344CB8AC3E}">
        <p14:creationId xmlns:p14="http://schemas.microsoft.com/office/powerpoint/2010/main" val="17178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1080-42CD-AA67-AB3E-18AA884C1DAD}"/>
              </a:ext>
            </a:extLst>
          </p:cNvPr>
          <p:cNvSpPr>
            <a:spLocks noGrp="1"/>
          </p:cNvSpPr>
          <p:nvPr>
            <p:ph type="title"/>
          </p:nvPr>
        </p:nvSpPr>
        <p:spPr/>
        <p:txBody>
          <a:bodyPr/>
          <a:lstStyle/>
          <a:p>
            <a:r>
              <a:rPr lang="en-US" b="1" dirty="0">
                <a:solidFill>
                  <a:srgbClr val="0070C0"/>
                </a:solidFill>
              </a:rPr>
              <a:t>Longitudinal Data Analysis – Challenges </a:t>
            </a:r>
          </a:p>
        </p:txBody>
      </p:sp>
      <p:sp>
        <p:nvSpPr>
          <p:cNvPr id="3" name="Content Placeholder 2">
            <a:extLst>
              <a:ext uri="{FF2B5EF4-FFF2-40B4-BE49-F238E27FC236}">
                <a16:creationId xmlns:a16="http://schemas.microsoft.com/office/drawing/2014/main" id="{348073D8-EE00-B9D4-C033-9B0E46D1507E}"/>
              </a:ext>
            </a:extLst>
          </p:cNvPr>
          <p:cNvSpPr>
            <a:spLocks noGrp="1"/>
          </p:cNvSpPr>
          <p:nvPr>
            <p:ph idx="1"/>
          </p:nvPr>
        </p:nvSpPr>
        <p:spPr>
          <a:xfrm>
            <a:off x="838200" y="1690688"/>
            <a:ext cx="10515600" cy="4486275"/>
          </a:xfrm>
        </p:spPr>
        <p:txBody>
          <a:bodyPr/>
          <a:lstStyle/>
          <a:p>
            <a:r>
              <a:rPr lang="en-US" dirty="0">
                <a:solidFill>
                  <a:srgbClr val="FF0000"/>
                </a:solidFill>
              </a:rPr>
              <a:t>High-dimensional</a:t>
            </a:r>
            <a:r>
              <a:rPr lang="en-US" dirty="0"/>
              <a:t> longitudinal data </a:t>
            </a:r>
          </a:p>
          <a:p>
            <a:pPr lvl="1"/>
            <a:r>
              <a:rPr lang="en-US" dirty="0"/>
              <a:t>Repeated measurements on a large number of covariates over time </a:t>
            </a:r>
          </a:p>
          <a:p>
            <a:pPr lvl="1"/>
            <a:r>
              <a:rPr lang="en-US" dirty="0"/>
              <a:t>The number of variables (</a:t>
            </a:r>
            <a:r>
              <a:rPr lang="en-US" i="1" dirty="0"/>
              <a:t>p</a:t>
            </a:r>
            <a:r>
              <a:rPr lang="en-US" dirty="0"/>
              <a:t>) is much larger than the number of observations (</a:t>
            </a:r>
            <a:r>
              <a:rPr lang="en-US" i="1" dirty="0"/>
              <a:t>n</a:t>
            </a:r>
            <a:r>
              <a:rPr lang="en-US" dirty="0"/>
              <a:t>) , </a:t>
            </a:r>
            <a:r>
              <a:rPr lang="en-US" i="1" dirty="0">
                <a:solidFill>
                  <a:srgbClr val="FF0000"/>
                </a:solidFill>
              </a:rPr>
              <a:t>p&gt;&gt;n</a:t>
            </a:r>
          </a:p>
          <a:p>
            <a:pPr lvl="1"/>
            <a:r>
              <a:rPr lang="en-US" dirty="0"/>
              <a:t>Large-scale long-term health studies, gene expression experiments… </a:t>
            </a:r>
          </a:p>
          <a:p>
            <a:r>
              <a:rPr lang="en-US" dirty="0"/>
              <a:t>Traditional Generalized Estimating Equations in high-dimensional settings </a:t>
            </a:r>
          </a:p>
          <a:p>
            <a:pPr lvl="1"/>
            <a:r>
              <a:rPr lang="en-US" dirty="0"/>
              <a:t>Variable selection </a:t>
            </a:r>
          </a:p>
          <a:p>
            <a:pPr lvl="1"/>
            <a:r>
              <a:rPr lang="en-US" dirty="0"/>
              <a:t>Parameter estimation </a:t>
            </a:r>
          </a:p>
        </p:txBody>
      </p:sp>
      <p:sp>
        <p:nvSpPr>
          <p:cNvPr id="4" name="Footer Placeholder 3">
            <a:extLst>
              <a:ext uri="{FF2B5EF4-FFF2-40B4-BE49-F238E27FC236}">
                <a16:creationId xmlns:a16="http://schemas.microsoft.com/office/drawing/2014/main" id="{9E1D4FAD-A955-B041-5122-80A13C5AA858}"/>
              </a:ext>
            </a:extLst>
          </p:cNvPr>
          <p:cNvSpPr>
            <a:spLocks noGrp="1"/>
          </p:cNvSpPr>
          <p:nvPr>
            <p:ph type="ftr" sz="quarter" idx="11"/>
          </p:nvPr>
        </p:nvSpPr>
        <p:spPr>
          <a:xfrm>
            <a:off x="3132943" y="6356350"/>
            <a:ext cx="5921115"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6606303E-4BFD-CF86-D76A-052EDDDC142D}"/>
              </a:ext>
            </a:extLst>
          </p:cNvPr>
          <p:cNvSpPr>
            <a:spLocks noGrp="1"/>
          </p:cNvSpPr>
          <p:nvPr>
            <p:ph type="sldNum" sz="quarter" idx="12"/>
          </p:nvPr>
        </p:nvSpPr>
        <p:spPr/>
        <p:txBody>
          <a:bodyPr/>
          <a:lstStyle/>
          <a:p>
            <a:fld id="{0061028E-EEB7-0B42-AD56-531BFA1DB581}" type="slidenum">
              <a:rPr lang="en-US" smtClean="0"/>
              <a:t>3</a:t>
            </a:fld>
            <a:endParaRPr lang="en-US"/>
          </a:p>
        </p:txBody>
      </p:sp>
      <p:sp>
        <p:nvSpPr>
          <p:cNvPr id="6" name="Date Placeholder 5">
            <a:extLst>
              <a:ext uri="{FF2B5EF4-FFF2-40B4-BE49-F238E27FC236}">
                <a16:creationId xmlns:a16="http://schemas.microsoft.com/office/drawing/2014/main" id="{EFF32300-33CA-2AFF-D3F8-AA900DBC2DFE}"/>
              </a:ext>
            </a:extLst>
          </p:cNvPr>
          <p:cNvSpPr>
            <a:spLocks noGrp="1"/>
          </p:cNvSpPr>
          <p:nvPr>
            <p:ph type="dt" sz="half" idx="10"/>
          </p:nvPr>
        </p:nvSpPr>
        <p:spPr/>
        <p:txBody>
          <a:bodyPr/>
          <a:lstStyle/>
          <a:p>
            <a:r>
              <a:rPr lang="en-US"/>
              <a:t>4/24/23</a:t>
            </a:r>
          </a:p>
        </p:txBody>
      </p:sp>
    </p:spTree>
    <p:extLst>
      <p:ext uri="{BB962C8B-B14F-4D97-AF65-F5344CB8AC3E}">
        <p14:creationId xmlns:p14="http://schemas.microsoft.com/office/powerpoint/2010/main" val="356440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9481-0174-6C82-18DB-63CEA891AA82}"/>
              </a:ext>
            </a:extLst>
          </p:cNvPr>
          <p:cNvSpPr>
            <a:spLocks noGrp="1"/>
          </p:cNvSpPr>
          <p:nvPr>
            <p:ph type="title"/>
          </p:nvPr>
        </p:nvSpPr>
        <p:spPr>
          <a:xfrm>
            <a:off x="838198" y="136525"/>
            <a:ext cx="10515600" cy="1325563"/>
          </a:xfrm>
        </p:spPr>
        <p:txBody>
          <a:bodyPr>
            <a:normAutofit/>
          </a:bodyPr>
          <a:lstStyle/>
          <a:p>
            <a:r>
              <a:rPr lang="en-US" b="1" dirty="0">
                <a:solidFill>
                  <a:srgbClr val="0070C0"/>
                </a:solidFill>
              </a:rPr>
              <a:t>Generalized Estimating Equations (GEE) </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8D29DEB3-C8B5-2C85-C037-80A8210EB8F9}"/>
                  </a:ext>
                </a:extLst>
              </p:cNvPr>
              <p:cNvSpPr>
                <a:spLocks noGrp="1"/>
              </p:cNvSpPr>
              <p:nvPr>
                <p:ph sz="half" idx="1"/>
              </p:nvPr>
            </p:nvSpPr>
            <p:spPr>
              <a:xfrm>
                <a:off x="631370" y="1214203"/>
                <a:ext cx="10961914" cy="4782878"/>
              </a:xfrm>
            </p:spPr>
            <p:txBody>
              <a:bodyPr>
                <a:noAutofit/>
              </a:bodyPr>
              <a:lstStyle/>
              <a:p>
                <a:pPr marL="457200" indent="-457200">
                  <a:spcBef>
                    <a:spcPts val="600"/>
                  </a:spcBef>
                  <a:buFont typeface="+mj-lt"/>
                  <a:buAutoNum type="arabicPeriod"/>
                </a:pPr>
                <a:r>
                  <a:rPr lang="en-US" sz="2000" dirty="0"/>
                  <a:t>Correlated responses for each subject, </a:t>
                </a:r>
                <a:r>
                  <a:rPr lang="en-US" sz="2000" i="1" dirty="0" err="1"/>
                  <a:t>i</a:t>
                </a:r>
                <a:r>
                  <a:rPr lang="en-US" sz="2000" dirty="0"/>
                  <a:t>, measured at different time points: </a:t>
                </a:r>
                <a14:m>
                  <m:oMath xmlns:m="http://schemas.openxmlformats.org/officeDocument/2006/math">
                    <m:sSub>
                      <m:sSubPr>
                        <m:ctrlPr>
                          <a:rPr lang="en-US" sz="2000" b="1" i="1" smtClean="0">
                            <a:solidFill>
                              <a:schemeClr val="accent4">
                                <a:lumMod val="50000"/>
                              </a:schemeClr>
                            </a:solidFill>
                            <a:latin typeface="Cambria Math" panose="02040503050406030204" pitchFamily="18" charset="0"/>
                          </a:rPr>
                        </m:ctrlPr>
                      </m:sSubPr>
                      <m:e>
                        <m:r>
                          <a:rPr lang="en-US" sz="2000" b="1" i="0" smtClean="0">
                            <a:solidFill>
                              <a:schemeClr val="accent4">
                                <a:lumMod val="50000"/>
                              </a:schemeClr>
                            </a:solidFill>
                            <a:latin typeface="Cambria Math" panose="02040503050406030204" pitchFamily="18" charset="0"/>
                          </a:rPr>
                          <m:t>𝐘</m:t>
                        </m:r>
                      </m:e>
                      <m:sub>
                        <m:r>
                          <a:rPr lang="en-US" sz="2000" b="1" i="0" smtClean="0">
                            <a:solidFill>
                              <a:schemeClr val="accent4">
                                <a:lumMod val="50000"/>
                              </a:schemeClr>
                            </a:solidFill>
                            <a:latin typeface="Cambria Math" panose="02040503050406030204" pitchFamily="18" charset="0"/>
                          </a:rPr>
                          <m:t>𝐢𝐣</m:t>
                        </m:r>
                      </m:sub>
                    </m:sSub>
                    <m:r>
                      <a:rPr lang="en-US" sz="2000" b="1" i="0" smtClean="0">
                        <a:solidFill>
                          <a:schemeClr val="accent4">
                            <a:lumMod val="50000"/>
                          </a:schemeClr>
                        </a:solidFill>
                        <a:latin typeface="Cambria Math" panose="02040503050406030204" pitchFamily="18" charset="0"/>
                      </a:rPr>
                      <m:t>=</m:t>
                    </m:r>
                    <m:sSup>
                      <m:sSupPr>
                        <m:ctrlPr>
                          <a:rPr lang="en-US" sz="2000" b="1" i="1" smtClean="0">
                            <a:solidFill>
                              <a:schemeClr val="accent4">
                                <a:lumMod val="50000"/>
                              </a:schemeClr>
                            </a:solidFill>
                            <a:latin typeface="Cambria Math" panose="02040503050406030204" pitchFamily="18" charset="0"/>
                          </a:rPr>
                        </m:ctrlPr>
                      </m:sSupPr>
                      <m:e>
                        <m:d>
                          <m:dPr>
                            <m:ctrlPr>
                              <a:rPr lang="en-US" sz="2000" b="1" i="1" smtClean="0">
                                <a:solidFill>
                                  <a:schemeClr val="accent4">
                                    <a:lumMod val="50000"/>
                                  </a:schemeClr>
                                </a:solidFill>
                                <a:latin typeface="Cambria Math" panose="02040503050406030204" pitchFamily="18" charset="0"/>
                              </a:rPr>
                            </m:ctrlPr>
                          </m:dPr>
                          <m:e>
                            <m:sSub>
                              <m:sSubPr>
                                <m:ctrlPr>
                                  <a:rPr lang="en-US" sz="2000" i="1" smtClean="0">
                                    <a:solidFill>
                                      <a:schemeClr val="accent4">
                                        <a:lumMod val="50000"/>
                                      </a:schemeClr>
                                    </a:solidFill>
                                    <a:latin typeface="Cambria Math" panose="02040503050406030204" pitchFamily="18" charset="0"/>
                                  </a:rPr>
                                </m:ctrlPr>
                              </m:sSubPr>
                              <m:e>
                                <m:r>
                                  <m:rPr>
                                    <m:sty m:val="p"/>
                                  </m:rPr>
                                  <a:rPr lang="en-US" sz="2000" b="0" i="0" smtClean="0">
                                    <a:solidFill>
                                      <a:schemeClr val="accent4">
                                        <a:lumMod val="50000"/>
                                      </a:schemeClr>
                                    </a:solidFill>
                                    <a:latin typeface="Cambria Math" panose="02040503050406030204" pitchFamily="18" charset="0"/>
                                  </a:rPr>
                                  <m:t>Y</m:t>
                                </m:r>
                              </m:e>
                              <m:sub>
                                <m:r>
                                  <m:rPr>
                                    <m:sty m:val="p"/>
                                  </m:rPr>
                                  <a:rPr lang="en-US" sz="2000" b="0" i="0" smtClean="0">
                                    <a:solidFill>
                                      <a:schemeClr val="accent4">
                                        <a:lumMod val="50000"/>
                                      </a:schemeClr>
                                    </a:solidFill>
                                    <a:latin typeface="Cambria Math" panose="02040503050406030204" pitchFamily="18" charset="0"/>
                                  </a:rPr>
                                  <m:t>i</m:t>
                                </m:r>
                                <m:r>
                                  <a:rPr lang="en-US" sz="2000" b="0" i="0" smtClean="0">
                                    <a:solidFill>
                                      <a:schemeClr val="accent4">
                                        <a:lumMod val="50000"/>
                                      </a:schemeClr>
                                    </a:solidFill>
                                    <a:latin typeface="Cambria Math" panose="02040503050406030204" pitchFamily="18" charset="0"/>
                                  </a:rPr>
                                  <m:t>1</m:t>
                                </m:r>
                              </m:sub>
                            </m:sSub>
                            <m:r>
                              <a:rPr lang="en-US" sz="2000" b="0" i="0" smtClean="0">
                                <a:solidFill>
                                  <a:schemeClr val="accent4">
                                    <a:lumMod val="50000"/>
                                  </a:schemeClr>
                                </a:solidFill>
                                <a:latin typeface="Cambria Math" panose="02040503050406030204" pitchFamily="18" charset="0"/>
                              </a:rPr>
                              <m:t>, …, </m:t>
                            </m:r>
                            <m:sSub>
                              <m:sSubPr>
                                <m:ctrlPr>
                                  <a:rPr lang="en-US" sz="2000" i="1" smtClean="0">
                                    <a:solidFill>
                                      <a:schemeClr val="accent4">
                                        <a:lumMod val="50000"/>
                                      </a:schemeClr>
                                    </a:solidFill>
                                    <a:latin typeface="Cambria Math" panose="02040503050406030204" pitchFamily="18" charset="0"/>
                                  </a:rPr>
                                </m:ctrlPr>
                              </m:sSubPr>
                              <m:e>
                                <m:r>
                                  <m:rPr>
                                    <m:sty m:val="p"/>
                                  </m:rPr>
                                  <a:rPr lang="en-US" sz="2000" b="0" i="0" smtClean="0">
                                    <a:solidFill>
                                      <a:schemeClr val="accent4">
                                        <a:lumMod val="50000"/>
                                      </a:schemeClr>
                                    </a:solidFill>
                                    <a:latin typeface="Cambria Math" panose="02040503050406030204" pitchFamily="18" charset="0"/>
                                  </a:rPr>
                                  <m:t>Y</m:t>
                                </m:r>
                              </m:e>
                              <m:sub>
                                <m:r>
                                  <m:rPr>
                                    <m:sty m:val="p"/>
                                  </m:rPr>
                                  <a:rPr lang="en-US" sz="2000" b="0" i="0" smtClean="0">
                                    <a:solidFill>
                                      <a:schemeClr val="accent4">
                                        <a:lumMod val="50000"/>
                                      </a:schemeClr>
                                    </a:solidFill>
                                    <a:latin typeface="Cambria Math" panose="02040503050406030204" pitchFamily="18" charset="0"/>
                                  </a:rPr>
                                  <m:t>i</m:t>
                                </m:r>
                                <m:sSub>
                                  <m:sSubPr>
                                    <m:ctrlPr>
                                      <a:rPr lang="en-US" sz="2000" i="1" smtClean="0">
                                        <a:solidFill>
                                          <a:schemeClr val="accent4">
                                            <a:lumMod val="50000"/>
                                          </a:schemeClr>
                                        </a:solidFill>
                                        <a:latin typeface="Cambria Math" panose="02040503050406030204" pitchFamily="18" charset="0"/>
                                      </a:rPr>
                                    </m:ctrlPr>
                                  </m:sSubPr>
                                  <m:e>
                                    <m:r>
                                      <m:rPr>
                                        <m:sty m:val="p"/>
                                      </m:rPr>
                                      <a:rPr lang="en-US" sz="2000" b="0" i="0" smtClean="0">
                                        <a:solidFill>
                                          <a:schemeClr val="accent4">
                                            <a:lumMod val="50000"/>
                                          </a:schemeClr>
                                        </a:solidFill>
                                        <a:latin typeface="Cambria Math" panose="02040503050406030204" pitchFamily="18" charset="0"/>
                                      </a:rPr>
                                      <m:t>m</m:t>
                                    </m:r>
                                  </m:e>
                                  <m:sub>
                                    <m:r>
                                      <m:rPr>
                                        <m:sty m:val="p"/>
                                      </m:rPr>
                                      <a:rPr lang="en-US" sz="2000" b="0" i="0" smtClean="0">
                                        <a:solidFill>
                                          <a:schemeClr val="accent4">
                                            <a:lumMod val="50000"/>
                                          </a:schemeClr>
                                        </a:solidFill>
                                        <a:latin typeface="Cambria Math" panose="02040503050406030204" pitchFamily="18" charset="0"/>
                                      </a:rPr>
                                      <m:t>i</m:t>
                                    </m:r>
                                  </m:sub>
                                </m:sSub>
                              </m:sub>
                            </m:sSub>
                          </m:e>
                        </m:d>
                      </m:e>
                      <m:sup>
                        <m:r>
                          <a:rPr lang="en-US" sz="2000" b="1" i="0" smtClean="0">
                            <a:solidFill>
                              <a:schemeClr val="accent4">
                                <a:lumMod val="50000"/>
                              </a:schemeClr>
                            </a:solidFill>
                            <a:latin typeface="Cambria Math" panose="02040503050406030204" pitchFamily="18" charset="0"/>
                          </a:rPr>
                          <m:t>𝐓</m:t>
                        </m:r>
                      </m:sup>
                    </m:sSup>
                  </m:oMath>
                </a14:m>
                <a:endParaRPr lang="en-US" sz="2000" b="1" i="1" dirty="0">
                  <a:solidFill>
                    <a:schemeClr val="accent4">
                      <a:lumMod val="50000"/>
                    </a:schemeClr>
                  </a:solidFill>
                  <a:latin typeface="Cambria Math" panose="02040503050406030204" pitchFamily="18" charset="0"/>
                </a:endParaRPr>
              </a:p>
              <a:p>
                <a:pPr marL="0" indent="0">
                  <a:spcBef>
                    <a:spcPts val="600"/>
                  </a:spcBef>
                  <a:buNone/>
                </a:pP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oMath>
                </a14:m>
                <a:r>
                  <a:rPr lang="en-US" sz="2000" dirty="0"/>
                  <a:t>-dimensional vector of covariates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𝑖𝑗</m:t>
                        </m:r>
                      </m:sub>
                    </m:sSub>
                  </m:oMath>
                </a14:m>
                <a:r>
                  <a:rPr lang="en-US" sz="2000" dirty="0"/>
                  <a:t> with  </a:t>
                </a:r>
                <a14:m>
                  <m:oMath xmlns:m="http://schemas.openxmlformats.org/officeDocument/2006/math">
                    <m:sSub>
                      <m:sSubPr>
                        <m:ctrlPr>
                          <a:rPr lang="en-US" sz="2000" b="1" i="1">
                            <a:latin typeface="Cambria Math" panose="02040503050406030204" pitchFamily="18" charset="0"/>
                          </a:rPr>
                        </m:ctrlPr>
                      </m:sSubPr>
                      <m:e>
                        <m:r>
                          <a:rPr lang="en-US" sz="2000" b="1" i="0">
                            <a:latin typeface="Cambria Math" panose="02040503050406030204" pitchFamily="18" charset="0"/>
                          </a:rPr>
                          <m:t>𝐗</m:t>
                        </m:r>
                      </m:e>
                      <m:sub>
                        <m:r>
                          <a:rPr lang="en-US" sz="2000" b="1" i="0">
                            <a:latin typeface="Cambria Math" panose="02040503050406030204" pitchFamily="18" charset="0"/>
                          </a:rPr>
                          <m:t>𝐢</m:t>
                        </m:r>
                      </m:sub>
                    </m:sSub>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0" smtClean="0">
                                    <a:latin typeface="Cambria Math" panose="02040503050406030204" pitchFamily="18" charset="0"/>
                                  </a:rPr>
                                  <m:t>𝐗</m:t>
                                </m:r>
                              </m:e>
                              <m:sub>
                                <m:r>
                                  <a:rPr lang="en-US" sz="2000" b="1" i="0" smtClean="0">
                                    <a:latin typeface="Cambria Math" panose="02040503050406030204" pitchFamily="18" charset="0"/>
                                  </a:rPr>
                                  <m:t>𝐢𝟏</m:t>
                                </m:r>
                              </m:sub>
                            </m:sSub>
                            <m:r>
                              <a:rPr lang="en-US" sz="2000" b="1" i="0"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0" smtClean="0">
                                    <a:latin typeface="Cambria Math" panose="02040503050406030204" pitchFamily="18" charset="0"/>
                                  </a:rPr>
                                  <m:t>𝐗</m:t>
                                </m:r>
                              </m:e>
                              <m:sub>
                                <m:r>
                                  <a:rPr lang="en-US" sz="2000" b="1" i="0" smtClean="0">
                                    <a:latin typeface="Cambria Math" panose="02040503050406030204" pitchFamily="18" charset="0"/>
                                  </a:rPr>
                                  <m:t>𝐢</m:t>
                                </m:r>
                                <m:sSub>
                                  <m:sSubPr>
                                    <m:ctrlPr>
                                      <a:rPr lang="en-US" sz="2000" b="1" i="1" smtClean="0">
                                        <a:latin typeface="Cambria Math" panose="02040503050406030204" pitchFamily="18" charset="0"/>
                                      </a:rPr>
                                    </m:ctrlPr>
                                  </m:sSubPr>
                                  <m:e>
                                    <m:r>
                                      <a:rPr lang="en-US" sz="2000" b="1" i="0" smtClean="0">
                                        <a:latin typeface="Cambria Math" panose="02040503050406030204" pitchFamily="18" charset="0"/>
                                      </a:rPr>
                                      <m:t>𝐦</m:t>
                                    </m:r>
                                  </m:e>
                                  <m:sub>
                                    <m:r>
                                      <a:rPr lang="en-US" sz="2000" b="1" i="0" smtClean="0">
                                        <a:latin typeface="Cambria Math" panose="02040503050406030204" pitchFamily="18" charset="0"/>
                                      </a:rPr>
                                      <m:t>𝐢</m:t>
                                    </m:r>
                                  </m:sub>
                                </m:sSub>
                              </m:sub>
                            </m:sSub>
                          </m:e>
                        </m:d>
                      </m:e>
                      <m:sup>
                        <m:r>
                          <a:rPr lang="en-US" sz="2000" b="1" i="0" smtClean="0">
                            <a:latin typeface="Cambria Math" panose="02040503050406030204" pitchFamily="18" charset="0"/>
                          </a:rPr>
                          <m:t>𝐓</m:t>
                        </m:r>
                      </m:sup>
                    </m:sSup>
                  </m:oMath>
                </a14:m>
                <a:endParaRPr lang="en-US" sz="2000" b="1" dirty="0"/>
              </a:p>
              <a:p>
                <a:pPr lvl="1">
                  <a:spcBef>
                    <a:spcPts val="600"/>
                  </a:spcBef>
                  <a:buFont typeface="+mj-lt"/>
                  <a:buAutoNum type="arabicPeriod"/>
                </a:pPr>
                <a:endParaRPr lang="en-US" sz="100" dirty="0"/>
              </a:p>
              <a:p>
                <a:pPr marL="457200" indent="-457200">
                  <a:spcBef>
                    <a:spcPts val="600"/>
                  </a:spcBef>
                  <a:buFont typeface="+mj-lt"/>
                  <a:buAutoNum type="arabicPeriod" startAt="2"/>
                </a:pPr>
                <a:r>
                  <a:rPr lang="en-US" sz="2000" dirty="0"/>
                  <a:t>GEE estimates the </a:t>
                </a:r>
                <a:r>
                  <a:rPr lang="en-US" sz="2000" dirty="0">
                    <a:solidFill>
                      <a:srgbClr val="FF0000"/>
                    </a:solidFill>
                  </a:rPr>
                  <a:t>population-average or marginal effect </a:t>
                </a:r>
                <a:r>
                  <a:rPr lang="en-US" sz="2000" dirty="0"/>
                  <a:t>of the predictors on the outcome variable, rather than the subject-specific effect.</a:t>
                </a:r>
              </a:p>
              <a:p>
                <a:pPr marL="457200" indent="-457200">
                  <a:spcBef>
                    <a:spcPts val="600"/>
                  </a:spcBef>
                  <a:buFont typeface="+mj-lt"/>
                  <a:buAutoNum type="arabicPeriod" startAt="2"/>
                </a:pPr>
                <a:r>
                  <a:rPr lang="en-US" sz="2000" dirty="0"/>
                  <a:t>GEE can take into account </a:t>
                </a:r>
                <a:r>
                  <a:rPr lang="en-US" sz="2000" dirty="0">
                    <a:solidFill>
                      <a:srgbClr val="FF0000"/>
                    </a:solidFill>
                  </a:rPr>
                  <a:t>the correlation of within-subject data </a:t>
                </a:r>
                <a:r>
                  <a:rPr lang="en-US" sz="2000" dirty="0"/>
                  <a:t>(longitudinal studies) by specifying </a:t>
                </a:r>
                <a:r>
                  <a:rPr lang="en-US" sz="2000" dirty="0">
                    <a:solidFill>
                      <a:srgbClr val="FF0000"/>
                    </a:solidFill>
                  </a:rPr>
                  <a:t>a working correlation matrix </a:t>
                </a:r>
                <a14:m>
                  <m:oMath xmlns:m="http://schemas.openxmlformats.org/officeDocument/2006/math">
                    <m:r>
                      <m:rPr>
                        <m:sty m:val="p"/>
                      </m:rPr>
                      <a:rPr lang="en-US" sz="2000" b="0" i="0" smtClean="0">
                        <a:solidFill>
                          <a:srgbClr val="FF0000"/>
                        </a:solidFill>
                        <a:latin typeface="Cambria Math" panose="02040503050406030204" pitchFamily="18" charset="0"/>
                      </a:rPr>
                      <m:t>R</m:t>
                    </m:r>
                    <m:d>
                      <m:dPr>
                        <m:ctrlPr>
                          <a:rPr lang="en-US" sz="2000" b="0" i="1" smtClean="0">
                            <a:solidFill>
                              <a:srgbClr val="FF0000"/>
                            </a:solidFill>
                            <a:latin typeface="Cambria Math" panose="02040503050406030204" pitchFamily="18" charset="0"/>
                          </a:rPr>
                        </m:ctrlPr>
                      </m:dPr>
                      <m:e>
                        <m:r>
                          <m:rPr>
                            <m:sty m:val="p"/>
                          </m:rPr>
                          <a:rPr lang="en-US" sz="2000" b="0" i="0" smtClean="0">
                            <a:solidFill>
                              <a:srgbClr val="FF0000"/>
                            </a:solidFill>
                            <a:latin typeface="Cambria Math" panose="02040503050406030204" pitchFamily="18" charset="0"/>
                          </a:rPr>
                          <m:t>τ</m:t>
                        </m:r>
                      </m:e>
                    </m:d>
                    <m:r>
                      <a:rPr lang="en-US" sz="2000" b="0" i="1" smtClean="0">
                        <a:solidFill>
                          <a:srgbClr val="FF0000"/>
                        </a:solidFill>
                        <a:latin typeface="Cambria Math" panose="02040503050406030204" pitchFamily="18" charset="0"/>
                      </a:rPr>
                      <m:t> </m:t>
                    </m:r>
                  </m:oMath>
                </a14:m>
                <a:r>
                  <a:rPr lang="en-US" sz="2000" dirty="0"/>
                  <a:t>structure, e.g., independence, AR(1), exchangeable … </a:t>
                </a:r>
              </a:p>
              <a:p>
                <a:pPr lvl="1">
                  <a:spcBef>
                    <a:spcPts val="600"/>
                  </a:spcBef>
                </a:pPr>
                <a:r>
                  <a:rPr lang="en-US" sz="2000" dirty="0"/>
                  <a:t>Misspecification can be problematic and affect efficiency of the parameter estimates.</a:t>
                </a:r>
              </a:p>
              <a:p>
                <a:pPr lvl="1">
                  <a:spcBef>
                    <a:spcPts val="600"/>
                  </a:spcBef>
                </a:pPr>
                <a:r>
                  <a:rPr lang="en-US" sz="2000" dirty="0"/>
                  <a:t>To fix this, use GEE with the </a:t>
                </a:r>
                <a:r>
                  <a:rPr lang="en-US" sz="2000" i="1" dirty="0"/>
                  <a:t>Huber-White </a:t>
                </a:r>
                <a:r>
                  <a:rPr lang="en-US" sz="2000" b="1" i="1" dirty="0"/>
                  <a:t>“sandwich estimator” </a:t>
                </a:r>
                <a:r>
                  <a:rPr lang="en-US" sz="2000" dirty="0"/>
                  <a:t>for robustness.</a:t>
                </a:r>
              </a:p>
              <a:p>
                <a:pPr marL="457200" indent="-457200">
                  <a:spcBef>
                    <a:spcPts val="600"/>
                  </a:spcBef>
                  <a:buFont typeface="+mj-lt"/>
                  <a:buAutoNum type="arabicPeriod" startAt="4"/>
                </a:pPr>
                <a:r>
                  <a:rPr lang="en-US" sz="2000" dirty="0"/>
                  <a:t>Likelihood-based methods are not available for usual statistical inference. GEE is a </a:t>
                </a:r>
                <a:r>
                  <a:rPr lang="en-US" sz="2000" b="1" dirty="0"/>
                  <a:t>quasi-likelihood method</a:t>
                </a:r>
                <a:r>
                  <a:rPr lang="en-US" sz="2000" dirty="0"/>
                  <a:t>. ONLY the first two moments, the </a:t>
                </a:r>
                <a:r>
                  <a:rPr lang="en-US" sz="2000" b="1" dirty="0"/>
                  <a:t>mean </a:t>
                </a:r>
                <a:r>
                  <a:rPr lang="en-US" sz="2000" dirty="0"/>
                  <a:t>and the </a:t>
                </a:r>
                <a:r>
                  <a:rPr lang="en-US" sz="2000" b="1" dirty="0"/>
                  <a:t>covariance</a:t>
                </a:r>
                <a:r>
                  <a:rPr lang="en-US" sz="2000" dirty="0"/>
                  <a:t> matter. </a:t>
                </a:r>
              </a:p>
              <a:p>
                <a:pPr marL="457200" indent="-457200">
                  <a:spcBef>
                    <a:spcPts val="600"/>
                  </a:spcBef>
                  <a:buFont typeface="+mj-lt"/>
                  <a:buAutoNum type="arabicPeriod" startAt="4"/>
                </a:pPr>
                <a:r>
                  <a:rPr lang="en-US" sz="2000" dirty="0"/>
                  <a:t>Unclear on how to perform model selection, as GEE is just an estimating procedure. There is no goodness-of-fit measure readily available. </a:t>
                </a:r>
                <a:br>
                  <a:rPr lang="en-US" sz="2000" dirty="0"/>
                </a:br>
                <a:endParaRPr lang="en-US" sz="2000" dirty="0"/>
              </a:p>
              <a:p>
                <a:pPr marL="0" indent="0">
                  <a:spcBef>
                    <a:spcPts val="600"/>
                  </a:spcBef>
                  <a:buNone/>
                </a:pPr>
                <a:endParaRPr lang="en-US" sz="100" dirty="0"/>
              </a:p>
            </p:txBody>
          </p:sp>
        </mc:Choice>
        <mc:Fallback>
          <p:sp>
            <p:nvSpPr>
              <p:cNvPr id="7" name="Content Placeholder 6">
                <a:extLst>
                  <a:ext uri="{FF2B5EF4-FFF2-40B4-BE49-F238E27FC236}">
                    <a16:creationId xmlns:a16="http://schemas.microsoft.com/office/drawing/2014/main" id="{8D29DEB3-C8B5-2C85-C037-80A8210EB8F9}"/>
                  </a:ext>
                </a:extLst>
              </p:cNvPr>
              <p:cNvSpPr>
                <a:spLocks noGrp="1" noRot="1" noChangeAspect="1" noMove="1" noResize="1" noEditPoints="1" noAdjustHandles="1" noChangeArrowheads="1" noChangeShapeType="1" noTextEdit="1"/>
              </p:cNvSpPr>
              <p:nvPr>
                <p:ph sz="half" idx="1"/>
              </p:nvPr>
            </p:nvSpPr>
            <p:spPr>
              <a:xfrm>
                <a:off x="631370" y="1214203"/>
                <a:ext cx="10961914" cy="4782878"/>
              </a:xfrm>
              <a:blipFill>
                <a:blip r:embed="rId3"/>
                <a:stretch>
                  <a:fillRect l="-579" r="-4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EDCCF7-77E1-0DC5-FB32-93E24F5347FA}"/>
              </a:ext>
            </a:extLst>
          </p:cNvPr>
          <p:cNvSpPr>
            <a:spLocks noGrp="1"/>
          </p:cNvSpPr>
          <p:nvPr>
            <p:ph type="ftr" sz="quarter" idx="11"/>
          </p:nvPr>
        </p:nvSpPr>
        <p:spPr>
          <a:xfrm>
            <a:off x="217357" y="6356350"/>
            <a:ext cx="10515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D8C055F0-F415-9636-5826-B8012038B075}"/>
              </a:ext>
            </a:extLst>
          </p:cNvPr>
          <p:cNvSpPr>
            <a:spLocks noGrp="1"/>
          </p:cNvSpPr>
          <p:nvPr>
            <p:ph type="sldNum" sz="quarter" idx="12"/>
          </p:nvPr>
        </p:nvSpPr>
        <p:spPr/>
        <p:txBody>
          <a:bodyPr/>
          <a:lstStyle/>
          <a:p>
            <a:fld id="{0061028E-EEB7-0B42-AD56-531BFA1DB581}" type="slidenum">
              <a:rPr lang="en-US" smtClean="0"/>
              <a:t>4</a:t>
            </a:fld>
            <a:endParaRPr lang="en-US" dirty="0"/>
          </a:p>
        </p:txBody>
      </p:sp>
      <p:sp>
        <p:nvSpPr>
          <p:cNvPr id="3" name="Date Placeholder 2">
            <a:extLst>
              <a:ext uri="{FF2B5EF4-FFF2-40B4-BE49-F238E27FC236}">
                <a16:creationId xmlns:a16="http://schemas.microsoft.com/office/drawing/2014/main" id="{A4287B3E-2511-0118-CC83-A46870A7F339}"/>
              </a:ext>
            </a:extLst>
          </p:cNvPr>
          <p:cNvSpPr>
            <a:spLocks noGrp="1"/>
          </p:cNvSpPr>
          <p:nvPr>
            <p:ph type="dt" sz="half" idx="10"/>
          </p:nvPr>
        </p:nvSpPr>
        <p:spPr/>
        <p:txBody>
          <a:bodyPr/>
          <a:lstStyle/>
          <a:p>
            <a:r>
              <a:rPr lang="en-US" dirty="0"/>
              <a:t>4/24/23</a:t>
            </a:r>
          </a:p>
        </p:txBody>
      </p:sp>
    </p:spTree>
    <p:extLst>
      <p:ext uri="{BB962C8B-B14F-4D97-AF65-F5344CB8AC3E}">
        <p14:creationId xmlns:p14="http://schemas.microsoft.com/office/powerpoint/2010/main" val="179510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9481-0174-6C82-18DB-63CEA891AA82}"/>
              </a:ext>
            </a:extLst>
          </p:cNvPr>
          <p:cNvSpPr>
            <a:spLocks noGrp="1"/>
          </p:cNvSpPr>
          <p:nvPr>
            <p:ph type="title"/>
          </p:nvPr>
        </p:nvSpPr>
        <p:spPr/>
        <p:txBody>
          <a:bodyPr>
            <a:normAutofit/>
          </a:bodyPr>
          <a:lstStyle/>
          <a:p>
            <a:r>
              <a:rPr lang="en-US" b="1" dirty="0">
                <a:solidFill>
                  <a:srgbClr val="0070C0"/>
                </a:solidFill>
              </a:rPr>
              <a:t>GEE with Diverging Number of Covariates </a:t>
            </a:r>
          </a:p>
        </p:txBody>
      </p:sp>
      <p:sp>
        <p:nvSpPr>
          <p:cNvPr id="7" name="Content Placeholder 6">
            <a:extLst>
              <a:ext uri="{FF2B5EF4-FFF2-40B4-BE49-F238E27FC236}">
                <a16:creationId xmlns:a16="http://schemas.microsoft.com/office/drawing/2014/main" id="{8D29DEB3-C8B5-2C85-C037-80A8210EB8F9}"/>
              </a:ext>
            </a:extLst>
          </p:cNvPr>
          <p:cNvSpPr>
            <a:spLocks noGrp="1"/>
          </p:cNvSpPr>
          <p:nvPr>
            <p:ph idx="1"/>
          </p:nvPr>
        </p:nvSpPr>
        <p:spPr/>
        <p:txBody>
          <a:bodyPr>
            <a:noAutofit/>
          </a:bodyPr>
          <a:lstStyle/>
          <a:p>
            <a:pPr marL="0" indent="0">
              <a:spcBef>
                <a:spcPts val="600"/>
              </a:spcBef>
              <a:buNone/>
            </a:pPr>
            <a:r>
              <a:rPr lang="en-US" sz="2400" dirty="0"/>
              <a:t>Wang (2011) in paper “GEE Analysis of Clustered Binary Data with Diverging Number of Covariates,” developed an asymptotic theory for GEE analysis of clustered binary data when the number of covariates grows to infinity with the number of clusters </a:t>
            </a:r>
            <a:r>
              <a:rPr lang="en-US" sz="2400" dirty="0">
                <a:solidFill>
                  <a:srgbClr val="FF0000"/>
                </a:solidFill>
              </a:rPr>
              <a:t>(</a:t>
            </a:r>
            <a:r>
              <a:rPr lang="en-US" sz="2400" b="1" dirty="0">
                <a:solidFill>
                  <a:srgbClr val="FF0000"/>
                </a:solidFill>
              </a:rPr>
              <a:t>”large n, diverging p” framework</a:t>
            </a:r>
            <a:r>
              <a:rPr lang="en-US" sz="2400" dirty="0"/>
              <a:t>). </a:t>
            </a:r>
          </a:p>
          <a:p>
            <a:pPr marL="457200" indent="-457200">
              <a:spcBef>
                <a:spcPts val="600"/>
              </a:spcBef>
              <a:buFont typeface="+mj-lt"/>
              <a:buAutoNum type="arabicPeriod"/>
            </a:pPr>
            <a:r>
              <a:rPr lang="en-US" sz="2400" dirty="0"/>
              <a:t>The </a:t>
            </a:r>
            <a:r>
              <a:rPr lang="en-US" sz="2400" dirty="0">
                <a:solidFill>
                  <a:srgbClr val="FF0000"/>
                </a:solidFill>
              </a:rPr>
              <a:t>existence</a:t>
            </a:r>
            <a:r>
              <a:rPr lang="en-US" sz="2400" dirty="0"/>
              <a:t>,</a:t>
            </a:r>
            <a:r>
              <a:rPr lang="en-US" sz="2400" dirty="0">
                <a:solidFill>
                  <a:srgbClr val="C00000"/>
                </a:solidFill>
              </a:rPr>
              <a:t> </a:t>
            </a:r>
            <a:r>
              <a:rPr lang="en-US" sz="2400" dirty="0">
                <a:solidFill>
                  <a:srgbClr val="FF0000"/>
                </a:solidFill>
              </a:rPr>
              <a:t>consistency</a:t>
            </a:r>
            <a:r>
              <a:rPr lang="en-US" sz="2400" dirty="0"/>
              <a:t>, and </a:t>
            </a:r>
            <a:r>
              <a:rPr lang="en-US" sz="2400" dirty="0">
                <a:solidFill>
                  <a:srgbClr val="FF0000"/>
                </a:solidFill>
              </a:rPr>
              <a:t>asymptotic normality </a:t>
            </a:r>
            <a:r>
              <a:rPr lang="en-US" sz="2400" dirty="0"/>
              <a:t>of the GEE estimator under appropriate regularity conditions </a:t>
            </a:r>
          </a:p>
          <a:p>
            <a:pPr marL="457200" indent="-457200">
              <a:spcBef>
                <a:spcPts val="600"/>
              </a:spcBef>
              <a:buFont typeface="+mj-lt"/>
              <a:buAutoNum type="arabicPeriod"/>
            </a:pPr>
            <a:r>
              <a:rPr lang="en-US" sz="2400" dirty="0"/>
              <a:t>When the working correlation matrix is </a:t>
            </a:r>
            <a:r>
              <a:rPr lang="en-US" sz="2400" dirty="0" err="1"/>
              <a:t>misspecified</a:t>
            </a:r>
            <a:r>
              <a:rPr lang="en-US" sz="2400" dirty="0"/>
              <a:t>, </a:t>
            </a:r>
            <a:r>
              <a:rPr lang="en-US" sz="2400" b="1" i="1" dirty="0"/>
              <a:t>the sandwich variance formula </a:t>
            </a:r>
            <a:r>
              <a:rPr lang="en-US" sz="2400" dirty="0"/>
              <a:t>remains valid. </a:t>
            </a:r>
          </a:p>
          <a:p>
            <a:pPr marL="457200" lvl="1" indent="0">
              <a:spcBef>
                <a:spcPts val="600"/>
              </a:spcBef>
              <a:buNone/>
            </a:pPr>
            <a:r>
              <a:rPr lang="en-US" sz="2000" dirty="0"/>
              <a:t>An asymptotically valid confidence interval and Wald test for an estimable linear combination of the unknown parameters</a:t>
            </a:r>
          </a:p>
          <a:p>
            <a:pPr marL="457200" lvl="1" indent="0">
              <a:spcBef>
                <a:spcPts val="600"/>
              </a:spcBef>
              <a:buNone/>
            </a:pPr>
            <a:r>
              <a:rPr lang="en-US" sz="2000" dirty="0"/>
              <a:t>The accuracy of the asymptotic approximation is examined via numerical simulations.</a:t>
            </a:r>
          </a:p>
          <a:p>
            <a:pPr marL="0" indent="0">
              <a:spcBef>
                <a:spcPts val="600"/>
              </a:spcBef>
              <a:buNone/>
            </a:pPr>
            <a:endParaRPr lang="en-US" sz="2400" dirty="0"/>
          </a:p>
        </p:txBody>
      </p:sp>
      <p:sp>
        <p:nvSpPr>
          <p:cNvPr id="4" name="Footer Placeholder 3">
            <a:extLst>
              <a:ext uri="{FF2B5EF4-FFF2-40B4-BE49-F238E27FC236}">
                <a16:creationId xmlns:a16="http://schemas.microsoft.com/office/drawing/2014/main" id="{7FEDCCF7-77E1-0DC5-FB32-93E24F5347FA}"/>
              </a:ext>
            </a:extLst>
          </p:cNvPr>
          <p:cNvSpPr>
            <a:spLocks noGrp="1"/>
          </p:cNvSpPr>
          <p:nvPr>
            <p:ph type="ftr" sz="quarter" idx="11"/>
          </p:nvPr>
        </p:nvSpPr>
        <p:spPr>
          <a:xfrm>
            <a:off x="3162925" y="6356350"/>
            <a:ext cx="5936105"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D8C055F0-F415-9636-5826-B8012038B075}"/>
              </a:ext>
            </a:extLst>
          </p:cNvPr>
          <p:cNvSpPr>
            <a:spLocks noGrp="1"/>
          </p:cNvSpPr>
          <p:nvPr>
            <p:ph type="sldNum" sz="quarter" idx="12"/>
          </p:nvPr>
        </p:nvSpPr>
        <p:spPr/>
        <p:txBody>
          <a:bodyPr/>
          <a:lstStyle/>
          <a:p>
            <a:fld id="{0061028E-EEB7-0B42-AD56-531BFA1DB581}" type="slidenum">
              <a:rPr lang="en-US" smtClean="0"/>
              <a:t>5</a:t>
            </a:fld>
            <a:endParaRPr lang="en-US" dirty="0"/>
          </a:p>
        </p:txBody>
      </p:sp>
      <p:sp>
        <p:nvSpPr>
          <p:cNvPr id="3" name="Date Placeholder 2">
            <a:extLst>
              <a:ext uri="{FF2B5EF4-FFF2-40B4-BE49-F238E27FC236}">
                <a16:creationId xmlns:a16="http://schemas.microsoft.com/office/drawing/2014/main" id="{32E8A72C-0022-A3D5-2E7A-20784C4CC9E9}"/>
              </a:ext>
            </a:extLst>
          </p:cNvPr>
          <p:cNvSpPr>
            <a:spLocks noGrp="1"/>
          </p:cNvSpPr>
          <p:nvPr>
            <p:ph type="dt" sz="half" idx="10"/>
          </p:nvPr>
        </p:nvSpPr>
        <p:spPr/>
        <p:txBody>
          <a:bodyPr/>
          <a:lstStyle/>
          <a:p>
            <a:r>
              <a:rPr lang="en-US" dirty="0"/>
              <a:t>4/24/23</a:t>
            </a:r>
          </a:p>
        </p:txBody>
      </p:sp>
    </p:spTree>
    <p:extLst>
      <p:ext uri="{BB962C8B-B14F-4D97-AF65-F5344CB8AC3E}">
        <p14:creationId xmlns:p14="http://schemas.microsoft.com/office/powerpoint/2010/main" val="67778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5018-8F75-0588-3242-331A25FABE07}"/>
              </a:ext>
            </a:extLst>
          </p:cNvPr>
          <p:cNvSpPr>
            <a:spLocks noGrp="1"/>
          </p:cNvSpPr>
          <p:nvPr>
            <p:ph type="title"/>
          </p:nvPr>
        </p:nvSpPr>
        <p:spPr/>
        <p:txBody>
          <a:bodyPr/>
          <a:lstStyle/>
          <a:p>
            <a:r>
              <a:rPr lang="en-US" b="1" dirty="0">
                <a:solidFill>
                  <a:srgbClr val="0070C0"/>
                </a:solidFill>
              </a:rPr>
              <a:t>The Penalized GEE Method </a:t>
            </a:r>
            <a:r>
              <a:rPr lang="en-US" dirty="0">
                <a:solidFill>
                  <a:srgbClr val="0070C0"/>
                </a:solidFill>
              </a:rPr>
              <a:t>– Overview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CA581D-982E-9651-E406-30B35595CC40}"/>
                  </a:ext>
                </a:extLst>
              </p:cNvPr>
              <p:cNvSpPr>
                <a:spLocks noGrp="1"/>
              </p:cNvSpPr>
              <p:nvPr>
                <p:ph idx="1"/>
              </p:nvPr>
            </p:nvSpPr>
            <p:spPr/>
            <p:txBody>
              <a:bodyPr>
                <a:normAutofit/>
              </a:bodyPr>
              <a:lstStyle/>
              <a:p>
                <a:r>
                  <a:rPr lang="en-US" dirty="0"/>
                  <a:t>This new method builds upon the traditional Generalized Estimating Equations. </a:t>
                </a:r>
              </a:p>
              <a:p>
                <a:r>
                  <a:rPr lang="en-US" dirty="0"/>
                  <a:t>Add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𝑛</m:t>
                        </m:r>
                      </m:sub>
                    </m:sSub>
                  </m:oMath>
                </a14:m>
                <a:r>
                  <a:rPr lang="en-US" sz="2800" dirty="0"/>
                  <a:t>-dimensional vector of penalty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𝑛</m:t>
                            </m:r>
                          </m:sub>
                        </m:sSub>
                      </m:sub>
                    </m:sSub>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e>
                        </m:d>
                      </m:e>
                    </m:d>
                  </m:oMath>
                </a14:m>
                <a:endParaRPr lang="en-US" dirty="0"/>
              </a:p>
              <a:p>
                <a:pPr lvl="1"/>
                <a:r>
                  <a:rPr lang="en-US" dirty="0"/>
                  <a:t>Why not LASSO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oMath>
                </a14:m>
                <a:r>
                  <a:rPr lang="en-US" dirty="0"/>
                  <a:t>penalty)? It does not satisfy the unbiasedness condition.  </a:t>
                </a:r>
              </a:p>
              <a:p>
                <a:pPr lvl="1"/>
                <a:r>
                  <a:rPr lang="en-US" dirty="0"/>
                  <a:t>Choose the non-convex SCAD penalty</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𝑛</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as it achieves three desirable properties of variable selection : </a:t>
                </a:r>
                <a:r>
                  <a:rPr lang="en-US" dirty="0">
                    <a:solidFill>
                      <a:srgbClr val="FF0000"/>
                    </a:solidFill>
                  </a:rPr>
                  <a:t>unbiasedness</a:t>
                </a:r>
                <a:r>
                  <a:rPr lang="en-US" dirty="0"/>
                  <a:t>, </a:t>
                </a:r>
                <a:r>
                  <a:rPr lang="en-US" dirty="0">
                    <a:solidFill>
                      <a:srgbClr val="FF0000"/>
                    </a:solidFill>
                  </a:rPr>
                  <a:t>sparsity </a:t>
                </a:r>
                <a:r>
                  <a:rPr lang="en-US" dirty="0"/>
                  <a:t>and </a:t>
                </a:r>
                <a:r>
                  <a:rPr lang="en-US" dirty="0">
                    <a:solidFill>
                      <a:srgbClr val="FF0000"/>
                    </a:solidFill>
                  </a:rPr>
                  <a:t>continuity </a:t>
                </a:r>
              </a:p>
              <a:p>
                <a:r>
                  <a:rPr lang="en-US" dirty="0"/>
                  <a:t>Encourages sparsity, improve variable selection and reduce estimation bias. </a:t>
                </a:r>
              </a:p>
              <a:p>
                <a:r>
                  <a:rPr lang="en-US" dirty="0"/>
                  <a:t>The turning parameter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𝑛</m:t>
                        </m:r>
                      </m:sub>
                    </m:sSub>
                  </m:oMath>
                </a14:m>
                <a:r>
                  <a:rPr lang="en-US" dirty="0"/>
                  <a:t> determines the amount of shrinkage </a:t>
                </a:r>
              </a:p>
              <a:p>
                <a:endParaRPr lang="en-US" dirty="0"/>
              </a:p>
              <a:p>
                <a:pPr marL="457200" lvl="1" indent="0">
                  <a:buNone/>
                </a:pPr>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8ECA581D-982E-9651-E406-30B35595CC40}"/>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E85E03-28F7-F85B-7A91-42D6B3179819}"/>
              </a:ext>
            </a:extLst>
          </p:cNvPr>
          <p:cNvSpPr>
            <a:spLocks noGrp="1"/>
          </p:cNvSpPr>
          <p:nvPr>
            <p:ph type="ftr" sz="quarter" idx="11"/>
          </p:nvPr>
        </p:nvSpPr>
        <p:spPr>
          <a:xfrm>
            <a:off x="3124200" y="632689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50914D21-6B61-B2CC-C1CE-DCFC1F150902}"/>
              </a:ext>
            </a:extLst>
          </p:cNvPr>
          <p:cNvSpPr>
            <a:spLocks noGrp="1"/>
          </p:cNvSpPr>
          <p:nvPr>
            <p:ph type="sldNum" sz="quarter" idx="12"/>
          </p:nvPr>
        </p:nvSpPr>
        <p:spPr/>
        <p:txBody>
          <a:bodyPr/>
          <a:lstStyle/>
          <a:p>
            <a:fld id="{0061028E-EEB7-0B42-AD56-531BFA1DB581}" type="slidenum">
              <a:rPr lang="en-US" smtClean="0"/>
              <a:t>6</a:t>
            </a:fld>
            <a:endParaRPr lang="en-US"/>
          </a:p>
        </p:txBody>
      </p:sp>
      <p:sp>
        <p:nvSpPr>
          <p:cNvPr id="6" name="Date Placeholder 5">
            <a:extLst>
              <a:ext uri="{FF2B5EF4-FFF2-40B4-BE49-F238E27FC236}">
                <a16:creationId xmlns:a16="http://schemas.microsoft.com/office/drawing/2014/main" id="{12B669E5-7D4F-746A-5712-0A343630C634}"/>
              </a:ext>
            </a:extLst>
          </p:cNvPr>
          <p:cNvSpPr>
            <a:spLocks noGrp="1"/>
          </p:cNvSpPr>
          <p:nvPr>
            <p:ph type="dt" sz="half" idx="10"/>
          </p:nvPr>
        </p:nvSpPr>
        <p:spPr/>
        <p:txBody>
          <a:bodyPr/>
          <a:lstStyle/>
          <a:p>
            <a:r>
              <a:rPr lang="en-US"/>
              <a:t>4/24/23</a:t>
            </a:r>
          </a:p>
        </p:txBody>
      </p:sp>
    </p:spTree>
    <p:extLst>
      <p:ext uri="{BB962C8B-B14F-4D97-AF65-F5344CB8AC3E}">
        <p14:creationId xmlns:p14="http://schemas.microsoft.com/office/powerpoint/2010/main" val="119194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63B-5B3D-2BA5-132D-1BA64A027E0D}"/>
              </a:ext>
            </a:extLst>
          </p:cNvPr>
          <p:cNvSpPr>
            <a:spLocks noGrp="1"/>
          </p:cNvSpPr>
          <p:nvPr>
            <p:ph type="title"/>
          </p:nvPr>
        </p:nvSpPr>
        <p:spPr/>
        <p:txBody>
          <a:bodyPr/>
          <a:lstStyle/>
          <a:p>
            <a:r>
              <a:rPr lang="en-US" b="1" dirty="0">
                <a:solidFill>
                  <a:srgbClr val="0070C0"/>
                </a:solidFill>
              </a:rPr>
              <a:t>The Penalized GEE Method </a:t>
            </a:r>
            <a:r>
              <a:rPr lang="en-US" dirty="0">
                <a:solidFill>
                  <a:srgbClr val="0070C0"/>
                </a:solidFill>
              </a:rPr>
              <a:t>– Algorithm</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17D7F0AB-69FC-490E-C7BE-537A8E8561BC}"/>
                  </a:ext>
                </a:extLst>
              </p:cNvPr>
              <p:cNvSpPr>
                <a:spLocks noGrp="1"/>
              </p:cNvSpPr>
              <p:nvPr>
                <p:ph idx="1"/>
              </p:nvPr>
            </p:nvSpPr>
            <p:spPr>
              <a:xfrm>
                <a:off x="449705" y="1409075"/>
                <a:ext cx="11467475" cy="4767888"/>
              </a:xfrm>
            </p:spPr>
            <p:txBody>
              <a:bodyPr>
                <a:normAutofit/>
              </a:bodyPr>
              <a:lstStyle/>
              <a:p>
                <a:pPr marL="0" indent="0">
                  <a:lnSpc>
                    <a:spcPct val="100000"/>
                  </a:lnSpc>
                  <a:buNone/>
                </a:pPr>
                <a:r>
                  <a:rPr lang="en-US" sz="2400" dirty="0"/>
                  <a:t>An iterative algorithm: combination of </a:t>
                </a:r>
                <a:r>
                  <a:rPr lang="en-US" sz="2400" dirty="0" err="1">
                    <a:solidFill>
                      <a:srgbClr val="FF0000"/>
                    </a:solidFill>
                  </a:rPr>
                  <a:t>minorization</a:t>
                </a:r>
                <a:r>
                  <a:rPr lang="en-US" sz="2400" dirty="0">
                    <a:solidFill>
                      <a:srgbClr val="FF0000"/>
                    </a:solidFill>
                  </a:rPr>
                  <a:t>-maximization algorithm </a:t>
                </a:r>
                <a:r>
                  <a:rPr lang="en-US" sz="2400" dirty="0"/>
                  <a:t>for nonconvex penalty and the </a:t>
                </a:r>
                <a:r>
                  <a:rPr lang="en-US" sz="2400" dirty="0">
                    <a:solidFill>
                      <a:srgbClr val="FF0000"/>
                    </a:solidFill>
                  </a:rPr>
                  <a:t>Newton-Raphson algorithm </a:t>
                </a:r>
                <a:r>
                  <a:rPr lang="en-US" sz="2400" dirty="0"/>
                  <a:t>for the GEE. </a:t>
                </a:r>
              </a:p>
              <a:p>
                <a:pPr marL="457200" indent="-457200">
                  <a:lnSpc>
                    <a:spcPct val="100000"/>
                  </a:lnSpc>
                  <a:buFont typeface="+mj-lt"/>
                  <a:buAutoNum type="arabicPeriod"/>
                </a:pPr>
                <a:r>
                  <a:rPr lang="en-US" sz="2400" dirty="0"/>
                  <a:t>Identifies the sparse set of covariates that are associated with the outcome variable.</a:t>
                </a:r>
              </a:p>
              <a:p>
                <a:pPr marL="457200" indent="-457200">
                  <a:lnSpc>
                    <a:spcPct val="100000"/>
                  </a:lnSpc>
                  <a:buFont typeface="+mj-lt"/>
                  <a:buAutoNum type="arabicPeriod"/>
                </a:pPr>
                <a:r>
                  <a:rPr lang="en-US" sz="2400" dirty="0"/>
                  <a:t>Uses </a:t>
                </a:r>
                <a:r>
                  <a:rPr lang="en-US" sz="2400" dirty="0" err="1"/>
                  <a:t>minorization</a:t>
                </a:r>
                <a:r>
                  <a:rPr lang="en-US" sz="2400" dirty="0"/>
                  <a:t>-maximization algorithm to identify relevant covariates by approximating non-convex penalty with a convex function.</a:t>
                </a:r>
              </a:p>
              <a:p>
                <a:pPr marL="457200" indent="-457200">
                  <a:lnSpc>
                    <a:spcPct val="100000"/>
                  </a:lnSpc>
                  <a:buFont typeface="+mj-lt"/>
                  <a:buAutoNum type="arabicPeriod"/>
                </a:pPr>
                <a:r>
                  <a:rPr lang="en-US" sz="2400" dirty="0"/>
                  <a:t>Uses Newton-Raphson algorithm to estimate the GEE parameters based on second-order derivatives of the likelihood function.</a:t>
                </a:r>
              </a:p>
              <a:p>
                <a:pPr marL="0" indent="0">
                  <a:lnSpc>
                    <a:spcPct val="100000"/>
                  </a:lnSpc>
                  <a:buNone/>
                </a:pPr>
                <a:r>
                  <a:rPr lang="en-US" sz="2400" dirty="0"/>
                  <a:t>Useful for handling high-dimensional data and identifying relevant covariates.</a:t>
                </a:r>
              </a:p>
              <a:p>
                <a:pPr marL="0" indent="0">
                  <a:lnSpc>
                    <a:spcPct val="100000"/>
                  </a:lnSpc>
                  <a:buNone/>
                </a:pPr>
                <a:r>
                  <a:rPr lang="en-US" sz="2400" dirty="0"/>
                  <a:t>Note that it requires careful selection of tuning parameters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𝑛</m:t>
                        </m:r>
                      </m:sub>
                    </m:sSub>
                  </m:oMath>
                </a14:m>
                <a:r>
                  <a:rPr lang="en-US" sz="2400" dirty="0"/>
                  <a:t>.</a:t>
                </a:r>
              </a:p>
            </p:txBody>
          </p:sp>
        </mc:Choice>
        <mc:Fallback>
          <p:sp>
            <p:nvSpPr>
              <p:cNvPr id="7" name="Content Placeholder 6">
                <a:extLst>
                  <a:ext uri="{FF2B5EF4-FFF2-40B4-BE49-F238E27FC236}">
                    <a16:creationId xmlns:a16="http://schemas.microsoft.com/office/drawing/2014/main" id="{17D7F0AB-69FC-490E-C7BE-537A8E8561BC}"/>
                  </a:ext>
                </a:extLst>
              </p:cNvPr>
              <p:cNvSpPr>
                <a:spLocks noGrp="1" noRot="1" noChangeAspect="1" noMove="1" noResize="1" noEditPoints="1" noAdjustHandles="1" noChangeArrowheads="1" noChangeShapeType="1" noTextEdit="1"/>
              </p:cNvSpPr>
              <p:nvPr>
                <p:ph idx="1"/>
              </p:nvPr>
            </p:nvSpPr>
            <p:spPr>
              <a:xfrm>
                <a:off x="449705" y="1409075"/>
                <a:ext cx="11467475" cy="4767888"/>
              </a:xfrm>
              <a:blipFill>
                <a:blip r:embed="rId2"/>
                <a:stretch>
                  <a:fillRect l="-885" t="-796" r="-553"/>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3AE28822-342A-4C1E-7877-D1F3EA6E061D}"/>
              </a:ext>
            </a:extLst>
          </p:cNvPr>
          <p:cNvSpPr>
            <a:spLocks noGrp="1"/>
          </p:cNvSpPr>
          <p:nvPr>
            <p:ph type="dt" sz="half" idx="10"/>
          </p:nvPr>
        </p:nvSpPr>
        <p:spPr/>
        <p:txBody>
          <a:bodyPr/>
          <a:lstStyle/>
          <a:p>
            <a:r>
              <a:rPr lang="en-US"/>
              <a:t>4/24/23</a:t>
            </a:r>
            <a:endParaRPr lang="en-US" dirty="0"/>
          </a:p>
        </p:txBody>
      </p:sp>
      <p:sp>
        <p:nvSpPr>
          <p:cNvPr id="4" name="Footer Placeholder 3">
            <a:extLst>
              <a:ext uri="{FF2B5EF4-FFF2-40B4-BE49-F238E27FC236}">
                <a16:creationId xmlns:a16="http://schemas.microsoft.com/office/drawing/2014/main" id="{ED32D5F3-C7B4-4D10-FDB8-DE49AF0D6455}"/>
              </a:ext>
            </a:extLst>
          </p:cNvPr>
          <p:cNvSpPr>
            <a:spLocks noGrp="1"/>
          </p:cNvSpPr>
          <p:nvPr>
            <p:ph type="ftr" sz="quarter" idx="11"/>
          </p:nvPr>
        </p:nvSpPr>
        <p:spPr>
          <a:xfrm>
            <a:off x="3124200" y="635635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C5EB3636-3843-BC43-D902-52D41243FE7A}"/>
              </a:ext>
            </a:extLst>
          </p:cNvPr>
          <p:cNvSpPr>
            <a:spLocks noGrp="1"/>
          </p:cNvSpPr>
          <p:nvPr>
            <p:ph type="sldNum" sz="quarter" idx="12"/>
          </p:nvPr>
        </p:nvSpPr>
        <p:spPr/>
        <p:txBody>
          <a:bodyPr/>
          <a:lstStyle/>
          <a:p>
            <a:fld id="{0061028E-EEB7-0B42-AD56-531BFA1DB581}" type="slidenum">
              <a:rPr lang="en-US" smtClean="0"/>
              <a:t>7</a:t>
            </a:fld>
            <a:endParaRPr lang="en-US" dirty="0"/>
          </a:p>
        </p:txBody>
      </p:sp>
    </p:spTree>
    <p:extLst>
      <p:ext uri="{BB962C8B-B14F-4D97-AF65-F5344CB8AC3E}">
        <p14:creationId xmlns:p14="http://schemas.microsoft.com/office/powerpoint/2010/main" val="318158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FF27-2A26-F86E-CF26-6ECD0F694973}"/>
              </a:ext>
            </a:extLst>
          </p:cNvPr>
          <p:cNvSpPr>
            <a:spLocks noGrp="1"/>
          </p:cNvSpPr>
          <p:nvPr>
            <p:ph type="title"/>
          </p:nvPr>
        </p:nvSpPr>
        <p:spPr/>
        <p:txBody>
          <a:bodyPr/>
          <a:lstStyle/>
          <a:p>
            <a:r>
              <a:rPr lang="en-US" b="1" dirty="0">
                <a:solidFill>
                  <a:srgbClr val="0070C0"/>
                </a:solidFill>
              </a:rPr>
              <a:t>Asymptotic Theory  - Theorem</a:t>
            </a:r>
          </a:p>
        </p:txBody>
      </p:sp>
      <p:sp>
        <p:nvSpPr>
          <p:cNvPr id="4" name="Footer Placeholder 3">
            <a:extLst>
              <a:ext uri="{FF2B5EF4-FFF2-40B4-BE49-F238E27FC236}">
                <a16:creationId xmlns:a16="http://schemas.microsoft.com/office/drawing/2014/main" id="{5129C462-7B4F-B420-E7B6-4E238938C50C}"/>
              </a:ext>
            </a:extLst>
          </p:cNvPr>
          <p:cNvSpPr>
            <a:spLocks noGrp="1"/>
          </p:cNvSpPr>
          <p:nvPr>
            <p:ph type="ftr" sz="quarter" idx="11"/>
          </p:nvPr>
        </p:nvSpPr>
        <p:spPr>
          <a:xfrm>
            <a:off x="2483370" y="6371861"/>
            <a:ext cx="7225259"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A1F537E8-DE4F-F82A-9D95-A928CA200149}"/>
              </a:ext>
            </a:extLst>
          </p:cNvPr>
          <p:cNvSpPr>
            <a:spLocks noGrp="1"/>
          </p:cNvSpPr>
          <p:nvPr>
            <p:ph type="sldNum" sz="quarter" idx="12"/>
          </p:nvPr>
        </p:nvSpPr>
        <p:spPr/>
        <p:txBody>
          <a:bodyPr/>
          <a:lstStyle/>
          <a:p>
            <a:fld id="{0061028E-EEB7-0B42-AD56-531BFA1DB581}" type="slidenum">
              <a:rPr lang="en-US" smtClean="0"/>
              <a:t>8</a:t>
            </a:fld>
            <a:endParaRPr lang="en-US"/>
          </a:p>
        </p:txBody>
      </p:sp>
      <p:sp>
        <p:nvSpPr>
          <p:cNvPr id="6" name="Date Placeholder 5">
            <a:extLst>
              <a:ext uri="{FF2B5EF4-FFF2-40B4-BE49-F238E27FC236}">
                <a16:creationId xmlns:a16="http://schemas.microsoft.com/office/drawing/2014/main" id="{C5541A5E-0B62-BACB-13ED-E14DE2D150D0}"/>
              </a:ext>
            </a:extLst>
          </p:cNvPr>
          <p:cNvSpPr>
            <a:spLocks noGrp="1"/>
          </p:cNvSpPr>
          <p:nvPr>
            <p:ph type="dt" sz="half" idx="10"/>
          </p:nvPr>
        </p:nvSpPr>
        <p:spPr/>
        <p:txBody>
          <a:bodyPr/>
          <a:lstStyle/>
          <a:p>
            <a:r>
              <a:rPr lang="en-US"/>
              <a:t>4/24/23</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ABCC7472-DFD8-3298-6AB9-73404DD50162}"/>
                  </a:ext>
                </a:extLst>
              </p:cNvPr>
              <p:cNvSpPr>
                <a:spLocks noGrp="1"/>
              </p:cNvSpPr>
              <p:nvPr>
                <p:ph idx="1"/>
              </p:nvPr>
            </p:nvSpPr>
            <p:spPr>
              <a:xfrm>
                <a:off x="838200" y="1469036"/>
                <a:ext cx="10515600" cy="4707927"/>
              </a:xfrm>
            </p:spPr>
            <p:txBody>
              <a:bodyPr anchor="t">
                <a:normAutofit/>
              </a:bodyPr>
              <a:lstStyle/>
              <a:p>
                <a:pPr marL="0" indent="0">
                  <a:buNone/>
                </a:pPr>
                <a:r>
                  <a:rPr lang="en-US" dirty="0"/>
                  <a:t>Oracle property of variable selection: </a:t>
                </a:r>
              </a:p>
              <a:p>
                <a:pPr marL="457200" lvl="1" indent="0">
                  <a:buNone/>
                </a:pPr>
                <a:r>
                  <a:rPr lang="en-US" dirty="0"/>
                  <a:t>the procedure </a:t>
                </a:r>
                <a:r>
                  <a:rPr lang="en-US" dirty="0">
                    <a:solidFill>
                      <a:srgbClr val="FF0000"/>
                    </a:solidFill>
                  </a:rPr>
                  <a:t>estimates the true zero coefficient as zero </a:t>
                </a:r>
                <a:r>
                  <a:rPr lang="en-US" dirty="0"/>
                  <a:t>with probability approaching one and </a:t>
                </a:r>
                <a:r>
                  <a:rPr lang="en-US" dirty="0">
                    <a:solidFill>
                      <a:srgbClr val="FF0000"/>
                    </a:solidFill>
                  </a:rPr>
                  <a:t>estimates the nonzero coefficients </a:t>
                </a:r>
                <a:r>
                  <a:rPr lang="en-US" dirty="0"/>
                  <a:t>as </a:t>
                </a:r>
                <a:r>
                  <a:rPr lang="en-US" dirty="0">
                    <a:solidFill>
                      <a:srgbClr val="FF0000"/>
                    </a:solidFill>
                  </a:rPr>
                  <a:t>efficiently</a:t>
                </a:r>
                <a:r>
                  <a:rPr lang="en-US" dirty="0"/>
                  <a:t> as if the true model is known in advance. </a:t>
                </a:r>
              </a:p>
              <a:p>
                <a:pPr marL="0" lvl="1" indent="0">
                  <a:spcBef>
                    <a:spcPts val="1000"/>
                  </a:spcBef>
                  <a:buNone/>
                </a:pPr>
                <a:r>
                  <a:rPr lang="en-US" sz="2800" dirty="0"/>
                  <a:t>The number of covariates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𝑛</m:t>
                        </m:r>
                      </m:sub>
                    </m:sSub>
                  </m:oMath>
                </a14:m>
                <a:r>
                  <a:rPr lang="en-US" sz="2800" dirty="0"/>
                  <a:t> increases as the number of clusters </a:t>
                </a:r>
                <a14:m>
                  <m:oMath xmlns:m="http://schemas.openxmlformats.org/officeDocument/2006/math">
                    <m:r>
                      <a:rPr lang="en-US" sz="2800" b="0" i="1" smtClean="0">
                        <a:latin typeface="Cambria Math" panose="02040503050406030204" pitchFamily="18" charset="0"/>
                      </a:rPr>
                      <m:t>𝑛</m:t>
                    </m:r>
                  </m:oMath>
                </a14:m>
                <a:r>
                  <a:rPr lang="en-US" sz="2800" dirty="0"/>
                  <a:t> increases,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𝑛</m:t>
                        </m:r>
                      </m:sub>
                    </m:sSub>
                  </m:oMath>
                </a14:m>
                <a:r>
                  <a:rPr lang="en-US" sz="2800" dirty="0"/>
                  <a:t>  can reach the same order as  </a:t>
                </a:r>
                <a14:m>
                  <m:oMath xmlns:m="http://schemas.openxmlformats.org/officeDocument/2006/math">
                    <m:r>
                      <a:rPr lang="en-US" sz="2800" i="1">
                        <a:latin typeface="Cambria Math" panose="02040503050406030204" pitchFamily="18" charset="0"/>
                      </a:rPr>
                      <m:t>𝑛</m:t>
                    </m:r>
                  </m:oMath>
                </a14:m>
                <a:r>
                  <a:rPr lang="en-US" dirty="0"/>
                  <a:t>. </a:t>
                </a:r>
              </a:p>
              <a:p>
                <a:pPr marL="0" indent="0">
                  <a:buNone/>
                </a:pPr>
                <a:r>
                  <a:rPr lang="en-US" dirty="0"/>
                  <a:t>The consistency of model selection holds even if the working correlation structure is </a:t>
                </a:r>
                <a:r>
                  <a:rPr lang="en-US" dirty="0" err="1"/>
                  <a:t>misspecified</a:t>
                </a:r>
                <a:r>
                  <a:rPr lang="en-US" dirty="0"/>
                  <a:t>. Sandwich formula can also be obtained in PGEE to estimate the asymptotic covariance matrix. </a:t>
                </a:r>
              </a:p>
            </p:txBody>
          </p:sp>
        </mc:Choice>
        <mc:Fallback>
          <p:sp>
            <p:nvSpPr>
              <p:cNvPr id="9" name="Content Placeholder 8">
                <a:extLst>
                  <a:ext uri="{FF2B5EF4-FFF2-40B4-BE49-F238E27FC236}">
                    <a16:creationId xmlns:a16="http://schemas.microsoft.com/office/drawing/2014/main" id="{ABCC7472-DFD8-3298-6AB9-73404DD50162}"/>
                  </a:ext>
                </a:extLst>
              </p:cNvPr>
              <p:cNvSpPr>
                <a:spLocks noGrp="1" noRot="1" noChangeAspect="1" noMove="1" noResize="1" noEditPoints="1" noAdjustHandles="1" noChangeArrowheads="1" noChangeShapeType="1" noTextEdit="1"/>
              </p:cNvSpPr>
              <p:nvPr>
                <p:ph idx="1"/>
              </p:nvPr>
            </p:nvSpPr>
            <p:spPr>
              <a:xfrm>
                <a:off x="838200" y="1469036"/>
                <a:ext cx="10515600" cy="4707927"/>
              </a:xfrm>
              <a:blipFill>
                <a:blip r:embed="rId3"/>
                <a:stretch>
                  <a:fillRect l="-1206" t="-2151"/>
                </a:stretch>
              </a:blipFill>
            </p:spPr>
            <p:txBody>
              <a:bodyPr/>
              <a:lstStyle/>
              <a:p>
                <a:r>
                  <a:rPr lang="en-US">
                    <a:noFill/>
                  </a:rPr>
                  <a:t> </a:t>
                </a:r>
              </a:p>
            </p:txBody>
          </p:sp>
        </mc:Fallback>
      </mc:AlternateContent>
    </p:spTree>
    <p:extLst>
      <p:ext uri="{BB962C8B-B14F-4D97-AF65-F5344CB8AC3E}">
        <p14:creationId xmlns:p14="http://schemas.microsoft.com/office/powerpoint/2010/main" val="41890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D0FA-7BED-2813-F076-33D4E197F61B}"/>
              </a:ext>
            </a:extLst>
          </p:cNvPr>
          <p:cNvSpPr>
            <a:spLocks noGrp="1"/>
          </p:cNvSpPr>
          <p:nvPr>
            <p:ph type="title"/>
          </p:nvPr>
        </p:nvSpPr>
        <p:spPr/>
        <p:txBody>
          <a:bodyPr/>
          <a:lstStyle/>
          <a:p>
            <a:r>
              <a:rPr lang="en-US" b="1" dirty="0">
                <a:solidFill>
                  <a:srgbClr val="0070C0"/>
                </a:solidFill>
              </a:rPr>
              <a:t>Monte Carlo Simulations </a:t>
            </a:r>
            <a:r>
              <a:rPr lang="en-US" dirty="0">
                <a:solidFill>
                  <a:srgbClr val="0070C0"/>
                </a:solidFill>
              </a:rPr>
              <a:t>–</a:t>
            </a:r>
            <a:r>
              <a:rPr lang="en-US" b="1" dirty="0">
                <a:solidFill>
                  <a:srgbClr val="0070C0"/>
                </a:solidFill>
              </a:rPr>
              <a:t> </a:t>
            </a:r>
            <a:r>
              <a:rPr lang="en-US" dirty="0">
                <a:solidFill>
                  <a:srgbClr val="0070C0"/>
                </a:solidFill>
              </a:rPr>
              <a:t>Design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4E3618-02FA-600A-6BFC-C25BA0D7838A}"/>
                  </a:ext>
                </a:extLst>
              </p:cNvPr>
              <p:cNvSpPr>
                <a:spLocks noGrp="1"/>
              </p:cNvSpPr>
              <p:nvPr>
                <p:ph idx="1"/>
              </p:nvPr>
            </p:nvSpPr>
            <p:spPr>
              <a:xfrm>
                <a:off x="838200" y="1454046"/>
                <a:ext cx="10515600" cy="4902304"/>
              </a:xfrm>
            </p:spPr>
            <p:txBody>
              <a:bodyPr>
                <a:normAutofit fontScale="92500"/>
              </a:bodyPr>
              <a:lstStyle/>
              <a:p>
                <a:r>
                  <a:rPr lang="en-US" dirty="0"/>
                  <a:t>Penalized GEE (PGEE), unpenalized GEE and the oracle GEE</a:t>
                </a:r>
              </a:p>
              <a:p>
                <a:r>
                  <a:rPr lang="en-US" dirty="0"/>
                  <a:t>Three different working correlation structures</a:t>
                </a:r>
              </a:p>
              <a:p>
                <a:pPr lvl="1"/>
                <a:r>
                  <a:rPr lang="en-US" dirty="0"/>
                  <a:t>Independence, exchangeable and AR(1) </a:t>
                </a:r>
              </a:p>
              <a:p>
                <a:r>
                  <a:rPr lang="en-US" dirty="0"/>
                  <a:t>S</a:t>
                </a:r>
                <a:r>
                  <a:rPr lang="en-US" sz="2800" dirty="0"/>
                  <a:t>election of tuning parameters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𝑛</m:t>
                        </m:r>
                      </m:sub>
                    </m:sSub>
                  </m:oMath>
                </a14:m>
                <a:r>
                  <a:rPr lang="en-US" dirty="0"/>
                  <a:t> by 4-fold cross validation </a:t>
                </a:r>
              </a:p>
              <a:p>
                <a:r>
                  <a:rPr lang="en-US" dirty="0"/>
                  <a:t>Set up</a:t>
                </a:r>
              </a:p>
              <a:p>
                <a:pPr lvl="1"/>
                <a:r>
                  <a:rPr lang="en-US" dirty="0"/>
                  <a:t>Generate 100 data sets for each set up in simulations  </a:t>
                </a:r>
              </a:p>
              <a:p>
                <a:pPr lvl="1"/>
                <a:r>
                  <a:rPr lang="en-US" dirty="0"/>
                  <a:t>Run 30 iterations for each data set with the iterative algorithm to estimate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r>
                          <a:rPr lang="en-US" b="0" i="1" smtClean="0">
                            <a:latin typeface="Cambria Math" panose="02040503050406030204" pitchFamily="18" charset="0"/>
                          </a:rPr>
                          <m:t>0</m:t>
                        </m:r>
                      </m:sub>
                    </m:sSub>
                  </m:oMath>
                </a14:m>
                <a:endParaRPr lang="en-US" dirty="0"/>
              </a:p>
              <a:p>
                <a:r>
                  <a:rPr lang="en-US" dirty="0"/>
                  <a:t>Estimation accuracy</a:t>
                </a:r>
              </a:p>
              <a:p>
                <a:pPr lvl="1"/>
                <a:r>
                  <a:rPr lang="en-US" dirty="0"/>
                  <a:t>Mean square error (MSE)</a:t>
                </a:r>
              </a:p>
              <a:p>
                <a:pPr lvl="1"/>
                <a:r>
                  <a:rPr lang="en-US" dirty="0"/>
                  <a:t>The proportion of times the methods under-selecting (U), over-selecting (O) and exactly selecting (EXACT) </a:t>
                </a:r>
              </a:p>
              <a:p>
                <a:pPr lvl="1"/>
                <a:r>
                  <a:rPr lang="en-US" dirty="0"/>
                  <a:t>The average false positives (FP) and the average true positives (TP)</a:t>
                </a:r>
              </a:p>
            </p:txBody>
          </p:sp>
        </mc:Choice>
        <mc:Fallback>
          <p:sp>
            <p:nvSpPr>
              <p:cNvPr id="3" name="Content Placeholder 2">
                <a:extLst>
                  <a:ext uri="{FF2B5EF4-FFF2-40B4-BE49-F238E27FC236}">
                    <a16:creationId xmlns:a16="http://schemas.microsoft.com/office/drawing/2014/main" id="{144E3618-02FA-600A-6BFC-C25BA0D7838A}"/>
                  </a:ext>
                </a:extLst>
              </p:cNvPr>
              <p:cNvSpPr>
                <a:spLocks noGrp="1" noRot="1" noChangeAspect="1" noMove="1" noResize="1" noEditPoints="1" noAdjustHandles="1" noChangeArrowheads="1" noChangeShapeType="1" noTextEdit="1"/>
              </p:cNvSpPr>
              <p:nvPr>
                <p:ph idx="1"/>
              </p:nvPr>
            </p:nvSpPr>
            <p:spPr>
              <a:xfrm>
                <a:off x="838200" y="1454046"/>
                <a:ext cx="10515600" cy="4902304"/>
              </a:xfrm>
              <a:blipFill>
                <a:blip r:embed="rId3"/>
                <a:stretch>
                  <a:fillRect l="-965" t="-1809" b="-20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EE868C6-449F-DA42-E140-05F7B10DD8E0}"/>
              </a:ext>
            </a:extLst>
          </p:cNvPr>
          <p:cNvSpPr>
            <a:spLocks noGrp="1"/>
          </p:cNvSpPr>
          <p:nvPr>
            <p:ph type="ftr" sz="quarter" idx="11"/>
          </p:nvPr>
        </p:nvSpPr>
        <p:spPr>
          <a:xfrm>
            <a:off x="3124200" y="6371860"/>
            <a:ext cx="5943600" cy="365125"/>
          </a:xfrm>
        </p:spPr>
        <p:txBody>
          <a:bodyPr/>
          <a:lstStyle/>
          <a:p>
            <a:r>
              <a:rPr lang="en-US" dirty="0"/>
              <a:t>Wang, L., Zhou, J. and Qu, A. (2012), Penalized Generalized Estimating Equations for High-Dimensional Longitudinal Data Analysis. Biometrics, 68: 353-360.</a:t>
            </a:r>
          </a:p>
        </p:txBody>
      </p:sp>
      <p:sp>
        <p:nvSpPr>
          <p:cNvPr id="5" name="Slide Number Placeholder 4">
            <a:extLst>
              <a:ext uri="{FF2B5EF4-FFF2-40B4-BE49-F238E27FC236}">
                <a16:creationId xmlns:a16="http://schemas.microsoft.com/office/drawing/2014/main" id="{51ACEE08-BB30-CA25-33D2-4E617BA988C7}"/>
              </a:ext>
            </a:extLst>
          </p:cNvPr>
          <p:cNvSpPr>
            <a:spLocks noGrp="1"/>
          </p:cNvSpPr>
          <p:nvPr>
            <p:ph type="sldNum" sz="quarter" idx="12"/>
          </p:nvPr>
        </p:nvSpPr>
        <p:spPr/>
        <p:txBody>
          <a:bodyPr/>
          <a:lstStyle/>
          <a:p>
            <a:fld id="{0061028E-EEB7-0B42-AD56-531BFA1DB581}" type="slidenum">
              <a:rPr lang="en-US" smtClean="0"/>
              <a:t>9</a:t>
            </a:fld>
            <a:endParaRPr lang="en-US"/>
          </a:p>
        </p:txBody>
      </p:sp>
      <p:sp>
        <p:nvSpPr>
          <p:cNvPr id="6" name="Date Placeholder 5">
            <a:extLst>
              <a:ext uri="{FF2B5EF4-FFF2-40B4-BE49-F238E27FC236}">
                <a16:creationId xmlns:a16="http://schemas.microsoft.com/office/drawing/2014/main" id="{7C555FEB-CF24-0F5F-1A9C-FB99CA8151A9}"/>
              </a:ext>
            </a:extLst>
          </p:cNvPr>
          <p:cNvSpPr>
            <a:spLocks noGrp="1"/>
          </p:cNvSpPr>
          <p:nvPr>
            <p:ph type="dt" sz="half" idx="10"/>
          </p:nvPr>
        </p:nvSpPr>
        <p:spPr/>
        <p:txBody>
          <a:bodyPr/>
          <a:lstStyle/>
          <a:p>
            <a:r>
              <a:rPr lang="en-US" dirty="0"/>
              <a:t>4/24/23</a:t>
            </a:r>
          </a:p>
        </p:txBody>
      </p:sp>
    </p:spTree>
    <p:extLst>
      <p:ext uri="{BB962C8B-B14F-4D97-AF65-F5344CB8AC3E}">
        <p14:creationId xmlns:p14="http://schemas.microsoft.com/office/powerpoint/2010/main" val="155458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2423</TotalTime>
  <Words>3034</Words>
  <Application>Microsoft Macintosh PowerPoint</Application>
  <PresentationFormat>Widescreen</PresentationFormat>
  <Paragraphs>333</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Calibri Light</vt:lpstr>
      <vt:lpstr>Cambria Math</vt:lpstr>
      <vt:lpstr>Open Sans</vt:lpstr>
      <vt:lpstr>Segoe UI</vt:lpstr>
      <vt:lpstr>Times New Roman</vt:lpstr>
      <vt:lpstr>Office Theme</vt:lpstr>
      <vt:lpstr>Penalized Generalized Estimating Equations for High-Dimensional Longitudinal Data Analysis  </vt:lpstr>
      <vt:lpstr>Introduction </vt:lpstr>
      <vt:lpstr>Longitudinal Data Analysis – Challenges </vt:lpstr>
      <vt:lpstr>Generalized Estimating Equations (GEE) </vt:lpstr>
      <vt:lpstr>GEE with Diverging Number of Covariates </vt:lpstr>
      <vt:lpstr>The Penalized GEE Method – Overview </vt:lpstr>
      <vt:lpstr>The Penalized GEE Method – Algorithm</vt:lpstr>
      <vt:lpstr>Asymptotic Theory  - Theorem</vt:lpstr>
      <vt:lpstr>Monte Carlo Simulations – Design </vt:lpstr>
      <vt:lpstr>Monte Carlo Simulations – Results  </vt:lpstr>
      <vt:lpstr>Monte Carlo Simulations – Results  </vt:lpstr>
      <vt:lpstr>Real Data Application – Results </vt:lpstr>
      <vt:lpstr>Advantages of Penalized GEE</vt:lpstr>
      <vt:lpstr>Concluding Remarks – Potential Limitations </vt:lpstr>
      <vt:lpstr>Thank you and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Penalized Generalized Estimating Equations for High-Dimensional Longitudinal Data Analysis  </dc:title>
  <dc:creator>Chen, Yao</dc:creator>
  <cp:lastModifiedBy>Chen, Yao</cp:lastModifiedBy>
  <cp:revision>8</cp:revision>
  <dcterms:created xsi:type="dcterms:W3CDTF">2023-04-19T12:09:01Z</dcterms:created>
  <dcterms:modified xsi:type="dcterms:W3CDTF">2023-04-25T09:35:34Z</dcterms:modified>
</cp:coreProperties>
</file>