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4" r:id="rId6"/>
    <p:sldId id="275" r:id="rId7"/>
    <p:sldId id="268"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3" d="100"/>
          <a:sy n="73" d="100"/>
        </p:scale>
        <p:origin x="2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CAC69C-8CE5-4AEF-9671-98CD59ECD57F}"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FF807-DF8D-4A8F-864F-21D783B4C5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78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AC69C-8CE5-4AEF-9671-98CD59ECD57F}"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87063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AC69C-8CE5-4AEF-9671-98CD59ECD57F}"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238010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AC69C-8CE5-4AEF-9671-98CD59ECD57F}"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179269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CAC69C-8CE5-4AEF-9671-98CD59ECD57F}"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FF807-DF8D-4A8F-864F-21D783B4C5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50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CAC69C-8CE5-4AEF-9671-98CD59ECD57F}"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47522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CAC69C-8CE5-4AEF-9671-98CD59ECD57F}"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54364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CAC69C-8CE5-4AEF-9671-98CD59ECD57F}"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3432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CAC69C-8CE5-4AEF-9671-98CD59ECD57F}" type="datetimeFigureOut">
              <a:rPr lang="en-US" smtClean="0"/>
              <a:t>5/9/2020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352622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CAC69C-8CE5-4AEF-9671-98CD59ECD57F}" type="datetimeFigureOut">
              <a:rPr lang="en-US" smtClean="0"/>
              <a:t>5/9/2020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5FF807-DF8D-4A8F-864F-21D783B4C57F}" type="slidenum">
              <a:rPr lang="en-US" smtClean="0"/>
              <a:t>‹#›</a:t>
            </a:fld>
            <a:endParaRPr lang="en-US"/>
          </a:p>
        </p:txBody>
      </p:sp>
    </p:spTree>
    <p:extLst>
      <p:ext uri="{BB962C8B-B14F-4D97-AF65-F5344CB8AC3E}">
        <p14:creationId xmlns:p14="http://schemas.microsoft.com/office/powerpoint/2010/main" val="71361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AC69C-8CE5-4AEF-9671-98CD59ECD57F}"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FF807-DF8D-4A8F-864F-21D783B4C57F}" type="slidenum">
              <a:rPr lang="en-US" smtClean="0"/>
              <a:t>‹#›</a:t>
            </a:fld>
            <a:endParaRPr lang="en-US"/>
          </a:p>
        </p:txBody>
      </p:sp>
    </p:spTree>
    <p:extLst>
      <p:ext uri="{BB962C8B-B14F-4D97-AF65-F5344CB8AC3E}">
        <p14:creationId xmlns:p14="http://schemas.microsoft.com/office/powerpoint/2010/main" val="93601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CAC69C-8CE5-4AEF-9671-98CD59ECD57F}" type="datetimeFigureOut">
              <a:rPr lang="en-US" smtClean="0"/>
              <a:t>5/9/2020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5FF807-DF8D-4A8F-864F-21D783B4C57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6090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97AF-6D02-4503-9C29-0DEFD14E74A9}"/>
              </a:ext>
            </a:extLst>
          </p:cNvPr>
          <p:cNvSpPr>
            <a:spLocks noGrp="1"/>
          </p:cNvSpPr>
          <p:nvPr>
            <p:ph type="ctrTitle"/>
          </p:nvPr>
        </p:nvSpPr>
        <p:spPr/>
        <p:txBody>
          <a:bodyPr/>
          <a:lstStyle/>
          <a:p>
            <a:r>
              <a:rPr lang="en-US" dirty="0"/>
              <a:t>Homework 6 – </a:t>
            </a:r>
            <a:br>
              <a:rPr lang="en-US" dirty="0"/>
            </a:br>
            <a:r>
              <a:rPr lang="en-US" dirty="0"/>
              <a:t>PID Switching</a:t>
            </a:r>
          </a:p>
        </p:txBody>
      </p:sp>
      <p:sp>
        <p:nvSpPr>
          <p:cNvPr id="3" name="Subtitle 2">
            <a:extLst>
              <a:ext uri="{FF2B5EF4-FFF2-40B4-BE49-F238E27FC236}">
                <a16:creationId xmlns:a16="http://schemas.microsoft.com/office/drawing/2014/main" id="{922C21D2-4A47-4A04-AE7D-7890336ABF01}"/>
              </a:ext>
            </a:extLst>
          </p:cNvPr>
          <p:cNvSpPr>
            <a:spLocks noGrp="1"/>
          </p:cNvSpPr>
          <p:nvPr>
            <p:ph type="subTitle" idx="1"/>
          </p:nvPr>
        </p:nvSpPr>
        <p:spPr/>
        <p:txBody>
          <a:bodyPr/>
          <a:lstStyle/>
          <a:p>
            <a:r>
              <a:rPr lang="en-US" dirty="0"/>
              <a:t>Yi Chen</a:t>
            </a:r>
          </a:p>
          <a:p>
            <a:r>
              <a:rPr lang="en-US" dirty="0"/>
              <a:t>4/12/2020</a:t>
            </a:r>
          </a:p>
        </p:txBody>
      </p:sp>
    </p:spTree>
    <p:extLst>
      <p:ext uri="{BB962C8B-B14F-4D97-AF65-F5344CB8AC3E}">
        <p14:creationId xmlns:p14="http://schemas.microsoft.com/office/powerpoint/2010/main" val="419834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3F9-47A1-467E-B8AE-8C88B90119E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F1A1BA5-BAFE-4482-94F1-79D1DF01AD16}"/>
              </a:ext>
            </a:extLst>
          </p:cNvPr>
          <p:cNvSpPr>
            <a:spLocks noGrp="1"/>
          </p:cNvSpPr>
          <p:nvPr>
            <p:ph idx="1"/>
          </p:nvPr>
        </p:nvSpPr>
        <p:spPr/>
        <p:txBody>
          <a:bodyPr/>
          <a:lstStyle/>
          <a:p>
            <a:r>
              <a:rPr lang="en-US" dirty="0"/>
              <a:t>Benefit of the switching mechanism as shown would be combining different PID characteristics for better transient and steady-state performance</a:t>
            </a:r>
          </a:p>
          <a:p>
            <a:r>
              <a:rPr lang="en-US" dirty="0"/>
              <a:t>We attempted to introduce some input perturbation to the plant, but the controller outputs are too different in steady state to have an effect.</a:t>
            </a:r>
          </a:p>
          <a:p>
            <a:r>
              <a:rPr lang="en-US" dirty="0"/>
              <a:t>Implementing larger number of controllers might give us insight to potential improvement with more switching between controllers that are better at different scenario.</a:t>
            </a:r>
          </a:p>
        </p:txBody>
      </p:sp>
    </p:spTree>
    <p:extLst>
      <p:ext uri="{BB962C8B-B14F-4D97-AF65-F5344CB8AC3E}">
        <p14:creationId xmlns:p14="http://schemas.microsoft.com/office/powerpoint/2010/main" val="9240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C5F3-1A16-42D8-AB39-35C4FDEA20C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3F7E2C84-3B3A-428B-B973-4B8F0D9806C8}"/>
              </a:ext>
            </a:extLst>
          </p:cNvPr>
          <p:cNvSpPr>
            <a:spLocks noGrp="1"/>
          </p:cNvSpPr>
          <p:nvPr>
            <p:ph idx="1"/>
          </p:nvPr>
        </p:nvSpPr>
        <p:spPr/>
        <p:txBody>
          <a:bodyPr/>
          <a:lstStyle/>
          <a:p>
            <a:pPr marL="0" indent="0">
              <a:buNone/>
            </a:pPr>
            <a:r>
              <a:rPr lang="en-US" dirty="0"/>
              <a:t>[1] Unfalsified Adaptive Control - A new Controller Implementation</a:t>
            </a:r>
          </a:p>
          <a:p>
            <a:pPr marL="0" indent="0">
              <a:buNone/>
            </a:pPr>
            <a:r>
              <a:rPr lang="en-US" dirty="0"/>
              <a:t>[2] The Unfalsified Control Concept and Learning</a:t>
            </a:r>
          </a:p>
          <a:p>
            <a:pPr marL="0" indent="0">
              <a:buNone/>
            </a:pPr>
            <a:endParaRPr lang="en-US" dirty="0"/>
          </a:p>
          <a:p>
            <a:endParaRPr lang="en-US" dirty="0"/>
          </a:p>
        </p:txBody>
      </p:sp>
    </p:spTree>
    <p:extLst>
      <p:ext uri="{BB962C8B-B14F-4D97-AF65-F5344CB8AC3E}">
        <p14:creationId xmlns:p14="http://schemas.microsoft.com/office/powerpoint/2010/main" val="146725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256F-454B-41F9-9C0D-409EC6DA451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21B046A-270E-4DD0-BCC5-F5573D80A367}"/>
              </a:ext>
            </a:extLst>
          </p:cNvPr>
          <p:cNvSpPr>
            <a:spLocks noGrp="1"/>
          </p:cNvSpPr>
          <p:nvPr>
            <p:ph idx="1"/>
          </p:nvPr>
        </p:nvSpPr>
        <p:spPr/>
        <p:txBody>
          <a:bodyPr/>
          <a:lstStyle/>
          <a:p>
            <a:r>
              <a:rPr lang="en-US" dirty="0"/>
              <a:t>PID switching algorithm</a:t>
            </a:r>
          </a:p>
          <a:p>
            <a:r>
              <a:rPr lang="en-US" dirty="0"/>
              <a:t>System setup in Simulink</a:t>
            </a:r>
          </a:p>
          <a:p>
            <a:r>
              <a:rPr lang="en-US" dirty="0"/>
              <a:t>Controller design</a:t>
            </a:r>
          </a:p>
          <a:p>
            <a:r>
              <a:rPr lang="en-US" dirty="0"/>
              <a:t>System response </a:t>
            </a:r>
          </a:p>
          <a:p>
            <a:r>
              <a:rPr lang="en-US" dirty="0"/>
              <a:t>System response in comparison to fixed controller </a:t>
            </a:r>
          </a:p>
          <a:p>
            <a:r>
              <a:rPr lang="en-US" dirty="0"/>
              <a:t>Summary</a:t>
            </a:r>
          </a:p>
          <a:p>
            <a:r>
              <a:rPr lang="en-US" dirty="0"/>
              <a:t>Reference</a:t>
            </a:r>
          </a:p>
        </p:txBody>
      </p:sp>
      <p:sp>
        <p:nvSpPr>
          <p:cNvPr id="4" name="TextBox 3">
            <a:extLst>
              <a:ext uri="{FF2B5EF4-FFF2-40B4-BE49-F238E27FC236}">
                <a16:creationId xmlns:a16="http://schemas.microsoft.com/office/drawing/2014/main" id="{CC4C1F18-055E-49B9-B03D-224591E12A79}"/>
              </a:ext>
            </a:extLst>
          </p:cNvPr>
          <p:cNvSpPr txBox="1"/>
          <p:nvPr/>
        </p:nvSpPr>
        <p:spPr>
          <a:xfrm>
            <a:off x="505097" y="4957616"/>
            <a:ext cx="11181805" cy="646331"/>
          </a:xfrm>
          <a:prstGeom prst="rect">
            <a:avLst/>
          </a:prstGeom>
          <a:noFill/>
        </p:spPr>
        <p:txBody>
          <a:bodyPr wrap="square" rtlCol="0">
            <a:spAutoFit/>
          </a:bodyPr>
          <a:lstStyle/>
          <a:p>
            <a:r>
              <a:rPr lang="en-US" dirty="0">
                <a:solidFill>
                  <a:schemeClr val="accent2"/>
                </a:solidFill>
              </a:rPr>
              <a:t>Professor’s note: Step responses don't show much in adaptation. It is preferable to use square wave as an input so you can see the adaptation progress. You can open the period enough so that the response reaches a steady state.</a:t>
            </a:r>
          </a:p>
        </p:txBody>
      </p:sp>
      <p:sp>
        <p:nvSpPr>
          <p:cNvPr id="5" name="TextBox 4">
            <a:extLst>
              <a:ext uri="{FF2B5EF4-FFF2-40B4-BE49-F238E27FC236}">
                <a16:creationId xmlns:a16="http://schemas.microsoft.com/office/drawing/2014/main" id="{8654016C-3EC6-44AA-AFCE-75817B182303}"/>
              </a:ext>
            </a:extLst>
          </p:cNvPr>
          <p:cNvSpPr txBox="1"/>
          <p:nvPr/>
        </p:nvSpPr>
        <p:spPr>
          <a:xfrm>
            <a:off x="583474" y="5686697"/>
            <a:ext cx="11181805" cy="646331"/>
          </a:xfrm>
          <a:prstGeom prst="rect">
            <a:avLst/>
          </a:prstGeom>
          <a:noFill/>
        </p:spPr>
        <p:txBody>
          <a:bodyPr wrap="square" rtlCol="0">
            <a:spAutoFit/>
          </a:bodyPr>
          <a:lstStyle/>
          <a:p>
            <a:r>
              <a:rPr lang="en-US" u="sng" dirty="0">
                <a:solidFill>
                  <a:srgbClr val="00B050"/>
                </a:solidFill>
                <a:sym typeface="Wingdings" panose="05000000000000000000" pitchFamily="2" charset="2"/>
              </a:rPr>
              <a:t> </a:t>
            </a:r>
            <a:r>
              <a:rPr lang="en-US" u="sng" dirty="0">
                <a:solidFill>
                  <a:srgbClr val="00B050"/>
                </a:solidFill>
              </a:rPr>
              <a:t>Works were done after the presentation to redesign the controller set as well as using a pulse train to analyze the system</a:t>
            </a:r>
          </a:p>
        </p:txBody>
      </p:sp>
    </p:spTree>
    <p:extLst>
      <p:ext uri="{BB962C8B-B14F-4D97-AF65-F5344CB8AC3E}">
        <p14:creationId xmlns:p14="http://schemas.microsoft.com/office/powerpoint/2010/main" val="392800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F9E6-87E8-4EA8-975B-12DAA319BE52}"/>
              </a:ext>
            </a:extLst>
          </p:cNvPr>
          <p:cNvSpPr>
            <a:spLocks noGrp="1"/>
          </p:cNvSpPr>
          <p:nvPr>
            <p:ph type="title"/>
          </p:nvPr>
        </p:nvSpPr>
        <p:spPr/>
        <p:txBody>
          <a:bodyPr/>
          <a:lstStyle/>
          <a:p>
            <a:r>
              <a:rPr lang="en-US" dirty="0"/>
              <a:t>Switching Algorithm</a:t>
            </a:r>
          </a:p>
        </p:txBody>
      </p:sp>
      <p:sp>
        <p:nvSpPr>
          <p:cNvPr id="3" name="Content Placeholder 2">
            <a:extLst>
              <a:ext uri="{FF2B5EF4-FFF2-40B4-BE49-F238E27FC236}">
                <a16:creationId xmlns:a16="http://schemas.microsoft.com/office/drawing/2014/main" id="{4E8B6E01-A333-4DA5-828E-CF7383231731}"/>
              </a:ext>
            </a:extLst>
          </p:cNvPr>
          <p:cNvSpPr>
            <a:spLocks noGrp="1"/>
          </p:cNvSpPr>
          <p:nvPr>
            <p:ph idx="1"/>
          </p:nvPr>
        </p:nvSpPr>
        <p:spPr/>
        <p:txBody>
          <a:bodyPr/>
          <a:lstStyle/>
          <a:p>
            <a:r>
              <a:rPr lang="en-US" dirty="0"/>
              <a:t>Algorithm proposed from the paper on Unfalsified Adaptive Control: </a:t>
            </a:r>
          </a:p>
        </p:txBody>
      </p:sp>
      <p:pic>
        <p:nvPicPr>
          <p:cNvPr id="4" name="Picture 3">
            <a:extLst>
              <a:ext uri="{FF2B5EF4-FFF2-40B4-BE49-F238E27FC236}">
                <a16:creationId xmlns:a16="http://schemas.microsoft.com/office/drawing/2014/main" id="{211069F7-EDAA-4BC9-861F-A398B30549D7}"/>
              </a:ext>
            </a:extLst>
          </p:cNvPr>
          <p:cNvPicPr>
            <a:picLocks noChangeAspect="1"/>
          </p:cNvPicPr>
          <p:nvPr/>
        </p:nvPicPr>
        <p:blipFill rotWithShape="1">
          <a:blip r:embed="rId2"/>
          <a:srcRect r="656" b="2890"/>
          <a:stretch/>
        </p:blipFill>
        <p:spPr>
          <a:xfrm>
            <a:off x="2589212" y="2729328"/>
            <a:ext cx="6434546" cy="3181894"/>
          </a:xfrm>
          <a:prstGeom prst="rect">
            <a:avLst/>
          </a:prstGeom>
        </p:spPr>
      </p:pic>
    </p:spTree>
    <p:extLst>
      <p:ext uri="{BB962C8B-B14F-4D97-AF65-F5344CB8AC3E}">
        <p14:creationId xmlns:p14="http://schemas.microsoft.com/office/powerpoint/2010/main" val="96731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0637E5B-39E5-45A8-845D-2136CA360001}"/>
              </a:ext>
            </a:extLst>
          </p:cNvPr>
          <p:cNvPicPr>
            <a:picLocks noChangeAspect="1"/>
          </p:cNvPicPr>
          <p:nvPr/>
        </p:nvPicPr>
        <p:blipFill>
          <a:blip r:embed="rId2"/>
          <a:stretch>
            <a:fillRect/>
          </a:stretch>
        </p:blipFill>
        <p:spPr>
          <a:xfrm>
            <a:off x="78375" y="759866"/>
            <a:ext cx="12124940" cy="5505605"/>
          </a:xfrm>
          <a:prstGeom prst="rect">
            <a:avLst/>
          </a:prstGeom>
        </p:spPr>
      </p:pic>
      <p:sp>
        <p:nvSpPr>
          <p:cNvPr id="2" name="Title 1">
            <a:extLst>
              <a:ext uri="{FF2B5EF4-FFF2-40B4-BE49-F238E27FC236}">
                <a16:creationId xmlns:a16="http://schemas.microsoft.com/office/drawing/2014/main" id="{6D0EB6E7-9160-4F75-BD4F-9E517D394BA5}"/>
              </a:ext>
            </a:extLst>
          </p:cNvPr>
          <p:cNvSpPr>
            <a:spLocks noGrp="1"/>
          </p:cNvSpPr>
          <p:nvPr>
            <p:ph type="title"/>
          </p:nvPr>
        </p:nvSpPr>
        <p:spPr>
          <a:xfrm>
            <a:off x="0" y="-438313"/>
            <a:ext cx="10515600" cy="1325563"/>
          </a:xfrm>
        </p:spPr>
        <p:txBody>
          <a:bodyPr/>
          <a:lstStyle/>
          <a:p>
            <a:r>
              <a:rPr lang="en-US" dirty="0"/>
              <a:t>System Setup</a:t>
            </a:r>
          </a:p>
        </p:txBody>
      </p:sp>
      <p:sp>
        <p:nvSpPr>
          <p:cNvPr id="3" name="Content Placeholder 2">
            <a:extLst>
              <a:ext uri="{FF2B5EF4-FFF2-40B4-BE49-F238E27FC236}">
                <a16:creationId xmlns:a16="http://schemas.microsoft.com/office/drawing/2014/main" id="{839812BE-71B5-41B3-A255-C0D1C5349A8D}"/>
              </a:ext>
            </a:extLst>
          </p:cNvPr>
          <p:cNvSpPr>
            <a:spLocks noGrp="1"/>
          </p:cNvSpPr>
          <p:nvPr>
            <p:ph idx="1"/>
          </p:nvPr>
        </p:nvSpPr>
        <p:spPr>
          <a:xfrm>
            <a:off x="732338" y="6378979"/>
            <a:ext cx="8873216" cy="525962"/>
          </a:xfrm>
        </p:spPr>
        <p:txBody>
          <a:bodyPr>
            <a:normAutofit/>
          </a:bodyPr>
          <a:lstStyle/>
          <a:p>
            <a:r>
              <a:rPr lang="en-US" sz="1800" dirty="0">
                <a:solidFill>
                  <a:schemeClr val="bg1"/>
                </a:solidFill>
              </a:rPr>
              <a:t>In this case we are using the proposed forward-path unfalsified adaptive controller setup.</a:t>
            </a:r>
          </a:p>
        </p:txBody>
      </p:sp>
      <p:sp>
        <p:nvSpPr>
          <p:cNvPr id="5" name="TextBox 4">
            <a:extLst>
              <a:ext uri="{FF2B5EF4-FFF2-40B4-BE49-F238E27FC236}">
                <a16:creationId xmlns:a16="http://schemas.microsoft.com/office/drawing/2014/main" id="{96133829-F6D4-4DB3-9882-B59A1F24185E}"/>
              </a:ext>
            </a:extLst>
          </p:cNvPr>
          <p:cNvSpPr txBox="1"/>
          <p:nvPr/>
        </p:nvSpPr>
        <p:spPr>
          <a:xfrm>
            <a:off x="7580811" y="345628"/>
            <a:ext cx="1519645" cy="646331"/>
          </a:xfrm>
          <a:prstGeom prst="rect">
            <a:avLst/>
          </a:prstGeom>
          <a:noFill/>
        </p:spPr>
        <p:txBody>
          <a:bodyPr wrap="square" rtlCol="0">
            <a:spAutoFit/>
          </a:bodyPr>
          <a:lstStyle/>
          <a:p>
            <a:r>
              <a:rPr lang="en-US" dirty="0">
                <a:solidFill>
                  <a:schemeClr val="accent1"/>
                </a:solidFill>
              </a:rPr>
              <a:t>Inverse of PID controller</a:t>
            </a:r>
          </a:p>
        </p:txBody>
      </p:sp>
      <p:sp>
        <p:nvSpPr>
          <p:cNvPr id="6" name="TextBox 5">
            <a:extLst>
              <a:ext uri="{FF2B5EF4-FFF2-40B4-BE49-F238E27FC236}">
                <a16:creationId xmlns:a16="http://schemas.microsoft.com/office/drawing/2014/main" id="{2B6D4926-4540-4965-B8D9-6257FE750DD2}"/>
              </a:ext>
            </a:extLst>
          </p:cNvPr>
          <p:cNvSpPr txBox="1"/>
          <p:nvPr/>
        </p:nvSpPr>
        <p:spPr>
          <a:xfrm>
            <a:off x="78375" y="725888"/>
            <a:ext cx="7332617" cy="370965"/>
          </a:xfrm>
          <a:prstGeom prst="rect">
            <a:avLst/>
          </a:prstGeom>
          <a:noFill/>
        </p:spPr>
        <p:txBody>
          <a:bodyPr wrap="square" rtlCol="0">
            <a:spAutoFit/>
          </a:bodyPr>
          <a:lstStyle/>
          <a:p>
            <a:r>
              <a:rPr lang="en-US" dirty="0"/>
              <a:t>Objective: design a good tracking controller to the reference input for plant 1</a:t>
            </a:r>
          </a:p>
        </p:txBody>
      </p:sp>
      <p:pic>
        <p:nvPicPr>
          <p:cNvPr id="7" name="Picture 6">
            <a:extLst>
              <a:ext uri="{FF2B5EF4-FFF2-40B4-BE49-F238E27FC236}">
                <a16:creationId xmlns:a16="http://schemas.microsoft.com/office/drawing/2014/main" id="{EC7C9F59-F40C-47E4-B86C-334EAE239777}"/>
              </a:ext>
            </a:extLst>
          </p:cNvPr>
          <p:cNvPicPr>
            <a:picLocks noChangeAspect="1"/>
          </p:cNvPicPr>
          <p:nvPr/>
        </p:nvPicPr>
        <p:blipFill>
          <a:blip r:embed="rId3"/>
          <a:stretch>
            <a:fillRect/>
          </a:stretch>
        </p:blipFill>
        <p:spPr>
          <a:xfrm>
            <a:off x="9487929" y="5509685"/>
            <a:ext cx="2660527" cy="1357263"/>
          </a:xfrm>
          <a:prstGeom prst="rect">
            <a:avLst/>
          </a:prstGeom>
        </p:spPr>
      </p:pic>
      <p:sp>
        <p:nvSpPr>
          <p:cNvPr id="8" name="TextBox 7">
            <a:extLst>
              <a:ext uri="{FF2B5EF4-FFF2-40B4-BE49-F238E27FC236}">
                <a16:creationId xmlns:a16="http://schemas.microsoft.com/office/drawing/2014/main" id="{1D67205E-C140-4682-AD57-9C4B84E32369}"/>
              </a:ext>
            </a:extLst>
          </p:cNvPr>
          <p:cNvSpPr txBox="1"/>
          <p:nvPr/>
        </p:nvSpPr>
        <p:spPr>
          <a:xfrm>
            <a:off x="9605554" y="5588151"/>
            <a:ext cx="2330160" cy="923330"/>
          </a:xfrm>
          <a:prstGeom prst="rect">
            <a:avLst/>
          </a:prstGeom>
          <a:noFill/>
        </p:spPr>
        <p:txBody>
          <a:bodyPr wrap="square" rtlCol="0">
            <a:spAutoFit/>
          </a:bodyPr>
          <a:lstStyle/>
          <a:p>
            <a:r>
              <a:rPr lang="en-US" dirty="0">
                <a:solidFill>
                  <a:schemeClr val="accent1"/>
                </a:solidFill>
              </a:rPr>
              <a:t>Disturbance:</a:t>
            </a:r>
          </a:p>
          <a:p>
            <a:r>
              <a:rPr lang="en-US" dirty="0">
                <a:solidFill>
                  <a:schemeClr val="accent1"/>
                </a:solidFill>
              </a:rPr>
              <a:t>Random Number </a:t>
            </a:r>
          </a:p>
          <a:p>
            <a:r>
              <a:rPr lang="en-US" dirty="0">
                <a:solidFill>
                  <a:schemeClr val="accent1"/>
                </a:solidFill>
              </a:rPr>
              <a:t>[-0.1, 0.1]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B7A1F13-6198-430D-A52C-C29B48ACFB22}"/>
                  </a:ext>
                </a:extLst>
              </p:cNvPr>
              <p:cNvSpPr txBox="1"/>
              <p:nvPr/>
            </p:nvSpPr>
            <p:spPr>
              <a:xfrm>
                <a:off x="9468823" y="1536698"/>
                <a:ext cx="2812867" cy="369332"/>
              </a:xfrm>
              <a:prstGeom prst="rect">
                <a:avLst/>
              </a:prstGeom>
              <a:noFill/>
            </p:spPr>
            <p:txBody>
              <a:bodyPr wrap="square" rtlCol="0">
                <a:spAutoFit/>
              </a:bodyPr>
              <a:lstStyle/>
              <a:p>
                <a14:m>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𝑟</m:t>
                        </m:r>
                      </m:e>
                    </m:acc>
                  </m:oMath>
                </a14:m>
                <a:r>
                  <a:rPr lang="en-US" dirty="0">
                    <a:solidFill>
                      <a:schemeClr val="accent1"/>
                    </a:solidFill>
                  </a:rPr>
                  <a:t>: fictitious reference signal</a:t>
                </a:r>
              </a:p>
            </p:txBody>
          </p:sp>
        </mc:Choice>
        <mc:Fallback>
          <p:sp>
            <p:nvSpPr>
              <p:cNvPr id="9" name="TextBox 8">
                <a:extLst>
                  <a:ext uri="{FF2B5EF4-FFF2-40B4-BE49-F238E27FC236}">
                    <a16:creationId xmlns:a16="http://schemas.microsoft.com/office/drawing/2014/main" id="{7B7A1F13-6198-430D-A52C-C29B48ACFB22}"/>
                  </a:ext>
                </a:extLst>
              </p:cNvPr>
              <p:cNvSpPr txBox="1">
                <a:spLocks noRot="1" noChangeAspect="1" noMove="1" noResize="1" noEditPoints="1" noAdjustHandles="1" noChangeArrowheads="1" noChangeShapeType="1" noTextEdit="1"/>
              </p:cNvSpPr>
              <p:nvPr/>
            </p:nvSpPr>
            <p:spPr>
              <a:xfrm>
                <a:off x="9468823" y="1536698"/>
                <a:ext cx="2812867" cy="369332"/>
              </a:xfrm>
              <a:prstGeom prst="rect">
                <a:avLst/>
              </a:prstGeom>
              <a:blipFill>
                <a:blip r:embed="rId4"/>
                <a:stretch>
                  <a:fillRect t="-8197" b="-2459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0E24EC50-21AF-492E-B897-29BB0C69E128}"/>
              </a:ext>
            </a:extLst>
          </p:cNvPr>
          <p:cNvPicPr>
            <a:picLocks noChangeAspect="1"/>
          </p:cNvPicPr>
          <p:nvPr/>
        </p:nvPicPr>
        <p:blipFill>
          <a:blip r:embed="rId5"/>
          <a:stretch>
            <a:fillRect/>
          </a:stretch>
        </p:blipFill>
        <p:spPr>
          <a:xfrm>
            <a:off x="139337" y="1338712"/>
            <a:ext cx="2081348" cy="1067534"/>
          </a:xfrm>
          <a:prstGeom prst="rect">
            <a:avLst/>
          </a:prstGeom>
        </p:spPr>
      </p:pic>
      <p:sp>
        <p:nvSpPr>
          <p:cNvPr id="11" name="TextBox 10">
            <a:extLst>
              <a:ext uri="{FF2B5EF4-FFF2-40B4-BE49-F238E27FC236}">
                <a16:creationId xmlns:a16="http://schemas.microsoft.com/office/drawing/2014/main" id="{D48D4310-4585-4194-83F7-A679B484C8FE}"/>
              </a:ext>
            </a:extLst>
          </p:cNvPr>
          <p:cNvSpPr txBox="1"/>
          <p:nvPr/>
        </p:nvSpPr>
        <p:spPr>
          <a:xfrm>
            <a:off x="222070" y="1301488"/>
            <a:ext cx="1519645" cy="1200329"/>
          </a:xfrm>
          <a:prstGeom prst="rect">
            <a:avLst/>
          </a:prstGeom>
          <a:noFill/>
        </p:spPr>
        <p:txBody>
          <a:bodyPr wrap="square" rtlCol="0">
            <a:spAutoFit/>
          </a:bodyPr>
          <a:lstStyle/>
          <a:p>
            <a:r>
              <a:rPr lang="en-US" dirty="0">
                <a:solidFill>
                  <a:schemeClr val="accent1"/>
                </a:solidFill>
              </a:rPr>
              <a:t>Input excitation</a:t>
            </a:r>
            <a:r>
              <a:rPr lang="en-US" altLang="zh-TW" dirty="0">
                <a:solidFill>
                  <a:schemeClr val="accent1"/>
                </a:solidFill>
              </a:rPr>
              <a:t>:</a:t>
            </a:r>
          </a:p>
          <a:p>
            <a:r>
              <a:rPr lang="en-US" altLang="zh-TW" dirty="0">
                <a:solidFill>
                  <a:schemeClr val="accent1"/>
                </a:solidFill>
              </a:rPr>
              <a:t>Random Number steps</a:t>
            </a:r>
            <a:endParaRPr lang="en-US" dirty="0">
              <a:solidFill>
                <a:schemeClr val="accent1"/>
              </a:solidFill>
            </a:endParaRPr>
          </a:p>
        </p:txBody>
      </p:sp>
      <p:pic>
        <p:nvPicPr>
          <p:cNvPr id="12" name="Picture 11">
            <a:extLst>
              <a:ext uri="{FF2B5EF4-FFF2-40B4-BE49-F238E27FC236}">
                <a16:creationId xmlns:a16="http://schemas.microsoft.com/office/drawing/2014/main" id="{35A746AA-9C15-4A80-AA33-7ACC15BB35E6}"/>
              </a:ext>
            </a:extLst>
          </p:cNvPr>
          <p:cNvPicPr>
            <a:picLocks noChangeAspect="1"/>
          </p:cNvPicPr>
          <p:nvPr/>
        </p:nvPicPr>
        <p:blipFill>
          <a:blip r:embed="rId6"/>
          <a:stretch>
            <a:fillRect/>
          </a:stretch>
        </p:blipFill>
        <p:spPr>
          <a:xfrm>
            <a:off x="82731" y="4155891"/>
            <a:ext cx="2699654" cy="1380942"/>
          </a:xfrm>
          <a:prstGeom prst="rect">
            <a:avLst/>
          </a:prstGeom>
        </p:spPr>
      </p:pic>
      <p:sp>
        <p:nvSpPr>
          <p:cNvPr id="13" name="TextBox 12">
            <a:extLst>
              <a:ext uri="{FF2B5EF4-FFF2-40B4-BE49-F238E27FC236}">
                <a16:creationId xmlns:a16="http://schemas.microsoft.com/office/drawing/2014/main" id="{BAD2DE7D-9CCE-40AA-8314-A294612EAE33}"/>
              </a:ext>
            </a:extLst>
          </p:cNvPr>
          <p:cNvSpPr txBox="1"/>
          <p:nvPr/>
        </p:nvSpPr>
        <p:spPr>
          <a:xfrm>
            <a:off x="139337" y="5465284"/>
            <a:ext cx="2020386" cy="923330"/>
          </a:xfrm>
          <a:prstGeom prst="rect">
            <a:avLst/>
          </a:prstGeom>
          <a:noFill/>
        </p:spPr>
        <p:txBody>
          <a:bodyPr wrap="square" rtlCol="0">
            <a:spAutoFit/>
          </a:bodyPr>
          <a:lstStyle/>
          <a:p>
            <a:r>
              <a:rPr lang="en-US" dirty="0">
                <a:solidFill>
                  <a:schemeClr val="accent1"/>
                </a:solidFill>
              </a:rPr>
              <a:t>Reference input: period = 100s </a:t>
            </a:r>
          </a:p>
        </p:txBody>
      </p:sp>
      <p:cxnSp>
        <p:nvCxnSpPr>
          <p:cNvPr id="14" name="Straight Arrow Connector 13">
            <a:extLst>
              <a:ext uri="{FF2B5EF4-FFF2-40B4-BE49-F238E27FC236}">
                <a16:creationId xmlns:a16="http://schemas.microsoft.com/office/drawing/2014/main" id="{205FB196-E2B8-4475-8A6C-BBCA3FB5ACA1}"/>
              </a:ext>
            </a:extLst>
          </p:cNvPr>
          <p:cNvCxnSpPr>
            <a:cxnSpLocks/>
          </p:cNvCxnSpPr>
          <p:nvPr/>
        </p:nvCxnSpPr>
        <p:spPr>
          <a:xfrm flipV="1">
            <a:off x="4476206" y="4192266"/>
            <a:ext cx="374467" cy="1174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EA72C72-CB02-4AFD-94AA-C2F6680A0BAF}"/>
              </a:ext>
            </a:extLst>
          </p:cNvPr>
          <p:cNvCxnSpPr/>
          <p:nvPr/>
        </p:nvCxnSpPr>
        <p:spPr>
          <a:xfrm>
            <a:off x="8325393" y="991959"/>
            <a:ext cx="0" cy="346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59CC44-C6FF-466A-9384-E6D1EAFCD368}"/>
              </a:ext>
            </a:extLst>
          </p:cNvPr>
          <p:cNvCxnSpPr/>
          <p:nvPr/>
        </p:nvCxnSpPr>
        <p:spPr>
          <a:xfrm flipH="1">
            <a:off x="9487929" y="1889135"/>
            <a:ext cx="962356" cy="37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5D0E4-6789-4F04-A084-8B2E33C4AC4C}"/>
              </a:ext>
            </a:extLst>
          </p:cNvPr>
          <p:cNvCxnSpPr/>
          <p:nvPr/>
        </p:nvCxnSpPr>
        <p:spPr>
          <a:xfrm flipH="1" flipV="1">
            <a:off x="7580811" y="3484695"/>
            <a:ext cx="1907118" cy="202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F773D6-FF49-4C99-9CC4-5AC07ADA1B3A}"/>
              </a:ext>
            </a:extLst>
          </p:cNvPr>
          <p:cNvCxnSpPr/>
          <p:nvPr/>
        </p:nvCxnSpPr>
        <p:spPr>
          <a:xfrm flipV="1">
            <a:off x="6183085" y="3704586"/>
            <a:ext cx="174171" cy="161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AA5A5D-4F05-417E-B858-5513C99227B3}"/>
              </a:ext>
            </a:extLst>
          </p:cNvPr>
          <p:cNvSpPr txBox="1"/>
          <p:nvPr/>
        </p:nvSpPr>
        <p:spPr>
          <a:xfrm>
            <a:off x="3143790" y="5436070"/>
            <a:ext cx="1519645" cy="369332"/>
          </a:xfrm>
          <a:prstGeom prst="rect">
            <a:avLst/>
          </a:prstGeom>
          <a:noFill/>
        </p:spPr>
        <p:txBody>
          <a:bodyPr wrap="square" rtlCol="0">
            <a:spAutoFit/>
          </a:bodyPr>
          <a:lstStyle/>
          <a:p>
            <a:r>
              <a:rPr lang="en-US" dirty="0">
                <a:solidFill>
                  <a:schemeClr val="accent1"/>
                </a:solidFill>
              </a:rPr>
              <a:t>Cost function </a:t>
            </a:r>
          </a:p>
        </p:txBody>
      </p:sp>
      <p:sp>
        <p:nvSpPr>
          <p:cNvPr id="20" name="TextBox 19">
            <a:extLst>
              <a:ext uri="{FF2B5EF4-FFF2-40B4-BE49-F238E27FC236}">
                <a16:creationId xmlns:a16="http://schemas.microsoft.com/office/drawing/2014/main" id="{FFD746D2-16A7-487B-A7F8-853C9484A5F0}"/>
              </a:ext>
            </a:extLst>
          </p:cNvPr>
          <p:cNvSpPr txBox="1"/>
          <p:nvPr/>
        </p:nvSpPr>
        <p:spPr>
          <a:xfrm>
            <a:off x="5699761" y="5217728"/>
            <a:ext cx="1519645" cy="646331"/>
          </a:xfrm>
          <a:prstGeom prst="rect">
            <a:avLst/>
          </a:prstGeom>
          <a:noFill/>
        </p:spPr>
        <p:txBody>
          <a:bodyPr wrap="square" rtlCol="0">
            <a:spAutoFit/>
          </a:bodyPr>
          <a:lstStyle/>
          <a:p>
            <a:r>
              <a:rPr lang="en-US" dirty="0">
                <a:solidFill>
                  <a:schemeClr val="accent1"/>
                </a:solidFill>
              </a:rPr>
              <a:t>Time counter and switching</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65AD385-37C7-4791-8474-0FF97F123FE1}"/>
                  </a:ext>
                </a:extLst>
              </p:cNvPr>
              <p:cNvSpPr txBox="1"/>
              <p:nvPr/>
            </p:nvSpPr>
            <p:spPr>
              <a:xfrm>
                <a:off x="10450285" y="1838783"/>
                <a:ext cx="1397306" cy="291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𝑖</m:t>
                          </m:r>
                        </m:sub>
                        <m:sup>
                          <m:r>
                            <a:rPr lang="en-US" b="0" i="1" smtClean="0">
                              <a:latin typeface="Cambria Math" panose="02040503050406030204" pitchFamily="18" charset="0"/>
                            </a:rPr>
                            <m:t>−1</m:t>
                          </m:r>
                        </m:sup>
                      </m:sSubSup>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𝑦</m:t>
                      </m:r>
                    </m:oMath>
                  </m:oMathPara>
                </a14:m>
                <a:endParaRPr lang="en-US" dirty="0"/>
              </a:p>
            </p:txBody>
          </p:sp>
        </mc:Choice>
        <mc:Fallback>
          <p:sp>
            <p:nvSpPr>
              <p:cNvPr id="21" name="TextBox 20">
                <a:extLst>
                  <a:ext uri="{FF2B5EF4-FFF2-40B4-BE49-F238E27FC236}">
                    <a16:creationId xmlns:a16="http://schemas.microsoft.com/office/drawing/2014/main" id="{865AD385-37C7-4791-8474-0FF97F123FE1}"/>
                  </a:ext>
                </a:extLst>
              </p:cNvPr>
              <p:cNvSpPr txBox="1">
                <a:spLocks noRot="1" noChangeAspect="1" noMove="1" noResize="1" noEditPoints="1" noAdjustHandles="1" noChangeArrowheads="1" noChangeShapeType="1" noTextEdit="1"/>
              </p:cNvSpPr>
              <p:nvPr/>
            </p:nvSpPr>
            <p:spPr>
              <a:xfrm>
                <a:off x="10450285" y="1838783"/>
                <a:ext cx="1397306" cy="291426"/>
              </a:xfrm>
              <a:prstGeom prst="rect">
                <a:avLst/>
              </a:prstGeom>
              <a:blipFill>
                <a:blip r:embed="rId7"/>
                <a:stretch>
                  <a:fillRect l="-2174" r="-3043" b="-27660"/>
                </a:stretch>
              </a:blipFill>
            </p:spPr>
            <p:txBody>
              <a:bodyPr/>
              <a:lstStyle/>
              <a:p>
                <a:r>
                  <a:rPr lang="en-US">
                    <a:noFill/>
                  </a:rPr>
                  <a:t> </a:t>
                </a:r>
              </a:p>
            </p:txBody>
          </p:sp>
        </mc:Fallback>
      </mc:AlternateContent>
    </p:spTree>
    <p:extLst>
      <p:ext uri="{BB962C8B-B14F-4D97-AF65-F5344CB8AC3E}">
        <p14:creationId xmlns:p14="http://schemas.microsoft.com/office/powerpoint/2010/main" val="178265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B9FC-55BF-43E3-B8C2-B34DA98CA35D}"/>
              </a:ext>
            </a:extLst>
          </p:cNvPr>
          <p:cNvSpPr>
            <a:spLocks noGrp="1"/>
          </p:cNvSpPr>
          <p:nvPr>
            <p:ph type="title"/>
          </p:nvPr>
        </p:nvSpPr>
        <p:spPr>
          <a:xfrm>
            <a:off x="0" y="-322772"/>
            <a:ext cx="10515600" cy="1325563"/>
          </a:xfrm>
        </p:spPr>
        <p:txBody>
          <a:bodyPr/>
          <a:lstStyle/>
          <a:p>
            <a:r>
              <a:rPr lang="en-US" dirty="0"/>
              <a:t>PID controllers</a:t>
            </a:r>
          </a:p>
        </p:txBody>
      </p:sp>
      <p:sp>
        <p:nvSpPr>
          <p:cNvPr id="3" name="Content Placeholder 2">
            <a:extLst>
              <a:ext uri="{FF2B5EF4-FFF2-40B4-BE49-F238E27FC236}">
                <a16:creationId xmlns:a16="http://schemas.microsoft.com/office/drawing/2014/main" id="{FFA72825-5DCE-4DF1-8C89-3DC5A752C058}"/>
              </a:ext>
            </a:extLst>
          </p:cNvPr>
          <p:cNvSpPr>
            <a:spLocks noGrp="1"/>
          </p:cNvSpPr>
          <p:nvPr>
            <p:ph idx="1"/>
          </p:nvPr>
        </p:nvSpPr>
        <p:spPr>
          <a:xfrm>
            <a:off x="0" y="1162416"/>
            <a:ext cx="10515600" cy="4351338"/>
          </a:xfrm>
        </p:spPr>
        <p:txBody>
          <a:bodyPr/>
          <a:lstStyle/>
          <a:p>
            <a:r>
              <a:rPr lang="en-US" dirty="0"/>
              <a:t>Numerical design parameters: </a:t>
            </a:r>
          </a:p>
          <a:p>
            <a:pPr lvl="1"/>
            <a:r>
              <a:rPr lang="en-US" dirty="0"/>
              <a:t>% Overshoot: 15%</a:t>
            </a:r>
          </a:p>
          <a:p>
            <a:pPr lvl="1"/>
            <a:r>
              <a:rPr lang="en-US" dirty="0"/>
              <a:t>Rise time: 1.15</a:t>
            </a:r>
          </a:p>
          <a:p>
            <a:r>
              <a:rPr lang="en-US" dirty="0"/>
              <a:t>Controller 3 and 4 are designed using PID tuner</a:t>
            </a:r>
          </a:p>
          <a:p>
            <a:r>
              <a:rPr lang="en-US" dirty="0"/>
              <a:t>Controller 1 and 2 are poorly tuned with trial and error </a:t>
            </a:r>
          </a:p>
          <a:p>
            <a:r>
              <a:rPr lang="en-US" dirty="0"/>
              <a:t>C1: [</a:t>
            </a:r>
            <a:r>
              <a:rPr lang="en-US" dirty="0" err="1"/>
              <a:t>kp</a:t>
            </a:r>
            <a:r>
              <a:rPr lang="en-US" dirty="0"/>
              <a:t> </a:t>
            </a:r>
            <a:r>
              <a:rPr lang="en-US" dirty="0" err="1"/>
              <a:t>ki</a:t>
            </a:r>
            <a:r>
              <a:rPr lang="en-US" dirty="0"/>
              <a:t> </a:t>
            </a:r>
            <a:r>
              <a:rPr lang="en-US" dirty="0" err="1"/>
              <a:t>kd</a:t>
            </a:r>
            <a:r>
              <a:rPr lang="en-US" dirty="0"/>
              <a:t>] = [10 1 1]</a:t>
            </a:r>
          </a:p>
          <a:p>
            <a:r>
              <a:rPr lang="en-US" dirty="0"/>
              <a:t>C2: [</a:t>
            </a:r>
            <a:r>
              <a:rPr lang="en-US" dirty="0" err="1"/>
              <a:t>kp</a:t>
            </a:r>
            <a:r>
              <a:rPr lang="en-US" dirty="0"/>
              <a:t> </a:t>
            </a:r>
            <a:r>
              <a:rPr lang="en-US" dirty="0" err="1"/>
              <a:t>ki</a:t>
            </a:r>
            <a:r>
              <a:rPr lang="en-US" dirty="0"/>
              <a:t> </a:t>
            </a:r>
            <a:r>
              <a:rPr lang="en-US" dirty="0" err="1"/>
              <a:t>kd</a:t>
            </a:r>
            <a:r>
              <a:rPr lang="en-US" dirty="0"/>
              <a:t>] = [9 1 0.9]</a:t>
            </a:r>
          </a:p>
          <a:p>
            <a:r>
              <a:rPr lang="en-US" dirty="0"/>
              <a:t>C3: [</a:t>
            </a:r>
            <a:r>
              <a:rPr lang="en-US" dirty="0" err="1"/>
              <a:t>kp</a:t>
            </a:r>
            <a:r>
              <a:rPr lang="en-US" dirty="0"/>
              <a:t> </a:t>
            </a:r>
            <a:r>
              <a:rPr lang="en-US" dirty="0" err="1"/>
              <a:t>ki</a:t>
            </a:r>
            <a:r>
              <a:rPr lang="en-US" dirty="0"/>
              <a:t> </a:t>
            </a:r>
            <a:r>
              <a:rPr lang="en-US" dirty="0" err="1"/>
              <a:t>kd</a:t>
            </a:r>
            <a:r>
              <a:rPr lang="en-US" dirty="0"/>
              <a:t>] = [0.45 0.046 0.947]</a:t>
            </a:r>
          </a:p>
          <a:p>
            <a:r>
              <a:rPr lang="en-US" dirty="0"/>
              <a:t>C4: [</a:t>
            </a:r>
            <a:r>
              <a:rPr lang="en-US" dirty="0" err="1"/>
              <a:t>kp</a:t>
            </a:r>
            <a:r>
              <a:rPr lang="en-US" dirty="0"/>
              <a:t> </a:t>
            </a:r>
            <a:r>
              <a:rPr lang="en-US" dirty="0" err="1"/>
              <a:t>ki</a:t>
            </a:r>
            <a:r>
              <a:rPr lang="en-US" dirty="0"/>
              <a:t> </a:t>
            </a:r>
            <a:r>
              <a:rPr lang="en-US" dirty="0" err="1"/>
              <a:t>kd</a:t>
            </a:r>
            <a:r>
              <a:rPr lang="en-US" dirty="0"/>
              <a:t>] = [0.5 0.05 0.9]</a:t>
            </a:r>
          </a:p>
        </p:txBody>
      </p:sp>
      <p:pic>
        <p:nvPicPr>
          <p:cNvPr id="5" name="Picture 4">
            <a:extLst>
              <a:ext uri="{FF2B5EF4-FFF2-40B4-BE49-F238E27FC236}">
                <a16:creationId xmlns:a16="http://schemas.microsoft.com/office/drawing/2014/main" id="{ADF1ACBE-890D-48C0-9E88-885398427600}"/>
              </a:ext>
            </a:extLst>
          </p:cNvPr>
          <p:cNvPicPr>
            <a:picLocks noChangeAspect="1"/>
          </p:cNvPicPr>
          <p:nvPr/>
        </p:nvPicPr>
        <p:blipFill>
          <a:blip r:embed="rId2"/>
          <a:stretch>
            <a:fillRect/>
          </a:stretch>
        </p:blipFill>
        <p:spPr>
          <a:xfrm>
            <a:off x="8684567" y="0"/>
            <a:ext cx="3349000" cy="4170559"/>
          </a:xfrm>
          <a:prstGeom prst="rect">
            <a:avLst/>
          </a:prstGeom>
        </p:spPr>
      </p:pic>
      <p:pic>
        <p:nvPicPr>
          <p:cNvPr id="4" name="Picture 3">
            <a:extLst>
              <a:ext uri="{FF2B5EF4-FFF2-40B4-BE49-F238E27FC236}">
                <a16:creationId xmlns:a16="http://schemas.microsoft.com/office/drawing/2014/main" id="{E976F6B3-8AFA-4E65-9402-F03293806FB1}"/>
              </a:ext>
            </a:extLst>
          </p:cNvPr>
          <p:cNvPicPr>
            <a:picLocks noChangeAspect="1"/>
          </p:cNvPicPr>
          <p:nvPr/>
        </p:nvPicPr>
        <p:blipFill>
          <a:blip r:embed="rId3"/>
          <a:stretch>
            <a:fillRect/>
          </a:stretch>
        </p:blipFill>
        <p:spPr>
          <a:xfrm>
            <a:off x="4841965" y="3138593"/>
            <a:ext cx="7191602" cy="3719407"/>
          </a:xfrm>
          <a:prstGeom prst="rect">
            <a:avLst/>
          </a:prstGeom>
        </p:spPr>
      </p:pic>
      <p:sp>
        <p:nvSpPr>
          <p:cNvPr id="6" name="TextBox 5">
            <a:extLst>
              <a:ext uri="{FF2B5EF4-FFF2-40B4-BE49-F238E27FC236}">
                <a16:creationId xmlns:a16="http://schemas.microsoft.com/office/drawing/2014/main" id="{8878C0D1-9BD8-4FB1-BECC-3E8D970F1673}"/>
              </a:ext>
            </a:extLst>
          </p:cNvPr>
          <p:cNvSpPr txBox="1"/>
          <p:nvPr/>
        </p:nvSpPr>
        <p:spPr>
          <a:xfrm>
            <a:off x="9049883" y="867842"/>
            <a:ext cx="3142117" cy="369332"/>
          </a:xfrm>
          <a:prstGeom prst="rect">
            <a:avLst/>
          </a:prstGeom>
          <a:noFill/>
        </p:spPr>
        <p:txBody>
          <a:bodyPr wrap="square" rtlCol="0">
            <a:spAutoFit/>
          </a:bodyPr>
          <a:lstStyle/>
          <a:p>
            <a:r>
              <a:rPr lang="en-US" dirty="0">
                <a:solidFill>
                  <a:schemeClr val="bg1"/>
                </a:solidFill>
              </a:rPr>
              <a:t>Tuned	 |       Poorly tuned</a:t>
            </a:r>
          </a:p>
        </p:txBody>
      </p:sp>
      <p:sp>
        <p:nvSpPr>
          <p:cNvPr id="7" name="TextBox 6">
            <a:extLst>
              <a:ext uri="{FF2B5EF4-FFF2-40B4-BE49-F238E27FC236}">
                <a16:creationId xmlns:a16="http://schemas.microsoft.com/office/drawing/2014/main" id="{2DE2E933-71DD-4986-9A16-7D464333DC71}"/>
              </a:ext>
            </a:extLst>
          </p:cNvPr>
          <p:cNvSpPr txBox="1"/>
          <p:nvPr/>
        </p:nvSpPr>
        <p:spPr>
          <a:xfrm>
            <a:off x="7280366" y="5513754"/>
            <a:ext cx="3831771" cy="369332"/>
          </a:xfrm>
          <a:prstGeom prst="rect">
            <a:avLst/>
          </a:prstGeom>
          <a:noFill/>
        </p:spPr>
        <p:txBody>
          <a:bodyPr wrap="square" rtlCol="0">
            <a:spAutoFit/>
          </a:bodyPr>
          <a:lstStyle/>
          <a:p>
            <a:r>
              <a:rPr lang="en-US" dirty="0"/>
              <a:t>Before tuning vs after tuning</a:t>
            </a:r>
          </a:p>
        </p:txBody>
      </p:sp>
    </p:spTree>
    <p:extLst>
      <p:ext uri="{BB962C8B-B14F-4D97-AF65-F5344CB8AC3E}">
        <p14:creationId xmlns:p14="http://schemas.microsoft.com/office/powerpoint/2010/main" val="198640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E5AF-367F-4FA1-832B-238887FE271F}"/>
              </a:ext>
            </a:extLst>
          </p:cNvPr>
          <p:cNvSpPr>
            <a:spLocks noGrp="1"/>
          </p:cNvSpPr>
          <p:nvPr>
            <p:ph type="title"/>
          </p:nvPr>
        </p:nvSpPr>
        <p:spPr>
          <a:xfrm>
            <a:off x="0" y="-611117"/>
            <a:ext cx="10515600" cy="1325563"/>
          </a:xfrm>
        </p:spPr>
        <p:txBody>
          <a:bodyPr/>
          <a:lstStyle/>
          <a:p>
            <a:r>
              <a:rPr lang="en-US" dirty="0"/>
              <a:t>Cost function comparison</a:t>
            </a:r>
          </a:p>
        </p:txBody>
      </p:sp>
      <p:sp>
        <p:nvSpPr>
          <p:cNvPr id="3" name="Content Placeholder 2">
            <a:extLst>
              <a:ext uri="{FF2B5EF4-FFF2-40B4-BE49-F238E27FC236}">
                <a16:creationId xmlns:a16="http://schemas.microsoft.com/office/drawing/2014/main" id="{520F17BA-526B-416B-820C-012557F27DA7}"/>
              </a:ext>
            </a:extLst>
          </p:cNvPr>
          <p:cNvSpPr>
            <a:spLocks noGrp="1"/>
          </p:cNvSpPr>
          <p:nvPr>
            <p:ph idx="1"/>
          </p:nvPr>
        </p:nvSpPr>
        <p:spPr>
          <a:xfrm>
            <a:off x="89262" y="606425"/>
            <a:ext cx="10515600" cy="4351338"/>
          </a:xfrm>
        </p:spPr>
        <p:txBody>
          <a:bodyPr/>
          <a:lstStyle/>
          <a:p>
            <a:r>
              <a:rPr lang="en-US" dirty="0"/>
              <a:t>Two cost functions proposed in different papers were tested for the use in our plant. </a:t>
            </a:r>
          </a:p>
        </p:txBody>
      </p:sp>
      <p:pic>
        <p:nvPicPr>
          <p:cNvPr id="4" name="Picture 3">
            <a:extLst>
              <a:ext uri="{FF2B5EF4-FFF2-40B4-BE49-F238E27FC236}">
                <a16:creationId xmlns:a16="http://schemas.microsoft.com/office/drawing/2014/main" id="{7B1C4738-1C37-4D8F-B945-81623A64132F}"/>
              </a:ext>
            </a:extLst>
          </p:cNvPr>
          <p:cNvPicPr>
            <a:picLocks noChangeAspect="1"/>
          </p:cNvPicPr>
          <p:nvPr/>
        </p:nvPicPr>
        <p:blipFill>
          <a:blip r:embed="rId2"/>
          <a:stretch>
            <a:fillRect/>
          </a:stretch>
        </p:blipFill>
        <p:spPr>
          <a:xfrm>
            <a:off x="7520724" y="1794269"/>
            <a:ext cx="3858985" cy="765672"/>
          </a:xfrm>
          <a:prstGeom prst="rect">
            <a:avLst/>
          </a:prstGeom>
        </p:spPr>
      </p:pic>
      <p:pic>
        <p:nvPicPr>
          <p:cNvPr id="5" name="Picture 4">
            <a:extLst>
              <a:ext uri="{FF2B5EF4-FFF2-40B4-BE49-F238E27FC236}">
                <a16:creationId xmlns:a16="http://schemas.microsoft.com/office/drawing/2014/main" id="{7FD924FB-7CC7-4568-B333-B9BD5444E674}"/>
              </a:ext>
            </a:extLst>
          </p:cNvPr>
          <p:cNvPicPr>
            <a:picLocks noChangeAspect="1"/>
          </p:cNvPicPr>
          <p:nvPr/>
        </p:nvPicPr>
        <p:blipFill>
          <a:blip r:embed="rId3"/>
          <a:stretch>
            <a:fillRect/>
          </a:stretch>
        </p:blipFill>
        <p:spPr>
          <a:xfrm>
            <a:off x="2079148" y="1692089"/>
            <a:ext cx="4197532" cy="818801"/>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2BEC1BC-DA14-400F-B2D8-323C40A7E9CF}"/>
                  </a:ext>
                </a:extLst>
              </p:cNvPr>
              <p:cNvSpPr txBox="1"/>
              <p:nvPr/>
            </p:nvSpPr>
            <p:spPr>
              <a:xfrm>
                <a:off x="251084" y="1962989"/>
                <a:ext cx="19274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𝑚𝑎𝑥</m:t>
                      </m:r>
                    </m:oMath>
                  </m:oMathPara>
                </a14:m>
                <a:endParaRPr lang="en-US" dirty="0"/>
              </a:p>
            </p:txBody>
          </p:sp>
        </mc:Choice>
        <mc:Fallback>
          <p:sp>
            <p:nvSpPr>
              <p:cNvPr id="6" name="TextBox 5">
                <a:extLst>
                  <a:ext uri="{FF2B5EF4-FFF2-40B4-BE49-F238E27FC236}">
                    <a16:creationId xmlns:a16="http://schemas.microsoft.com/office/drawing/2014/main" id="{F2BEC1BC-DA14-400F-B2D8-323C40A7E9CF}"/>
                  </a:ext>
                </a:extLst>
              </p:cNvPr>
              <p:cNvSpPr txBox="1">
                <a:spLocks noRot="1" noChangeAspect="1" noMove="1" noResize="1" noEditPoints="1" noAdjustHandles="1" noChangeArrowheads="1" noChangeShapeType="1" noTextEdit="1"/>
              </p:cNvSpPr>
              <p:nvPr/>
            </p:nvSpPr>
            <p:spPr>
              <a:xfrm>
                <a:off x="251084" y="1962989"/>
                <a:ext cx="1927451" cy="276999"/>
              </a:xfrm>
              <a:prstGeom prst="rect">
                <a:avLst/>
              </a:prstGeom>
              <a:blipFill>
                <a:blip r:embed="rId4"/>
                <a:stretch>
                  <a:fillRect l="-2215" r="-1266" b="-2666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5263ABD-F9C1-4585-B2A4-3BAAB8997D23}"/>
              </a:ext>
            </a:extLst>
          </p:cNvPr>
          <p:cNvPicPr>
            <a:picLocks noChangeAspect="1"/>
          </p:cNvPicPr>
          <p:nvPr/>
        </p:nvPicPr>
        <p:blipFill>
          <a:blip r:embed="rId5"/>
          <a:stretch>
            <a:fillRect/>
          </a:stretch>
        </p:blipFill>
        <p:spPr>
          <a:xfrm>
            <a:off x="0" y="2617861"/>
            <a:ext cx="6688183" cy="3265674"/>
          </a:xfrm>
          <a:prstGeom prst="rect">
            <a:avLst/>
          </a:prstGeom>
        </p:spPr>
      </p:pic>
      <p:pic>
        <p:nvPicPr>
          <p:cNvPr id="8" name="Picture 7">
            <a:extLst>
              <a:ext uri="{FF2B5EF4-FFF2-40B4-BE49-F238E27FC236}">
                <a16:creationId xmlns:a16="http://schemas.microsoft.com/office/drawing/2014/main" id="{9DFA6E8C-8EB9-442A-BD21-D6B63157A284}"/>
              </a:ext>
            </a:extLst>
          </p:cNvPr>
          <p:cNvPicPr>
            <a:picLocks noChangeAspect="1"/>
          </p:cNvPicPr>
          <p:nvPr/>
        </p:nvPicPr>
        <p:blipFill rotWithShape="1">
          <a:blip r:embed="rId6"/>
          <a:srcRect l="35938" r="521"/>
          <a:stretch/>
        </p:blipFill>
        <p:spPr>
          <a:xfrm>
            <a:off x="7520724" y="2591297"/>
            <a:ext cx="4249783" cy="3277837"/>
          </a:xfrm>
          <a:prstGeom prst="rect">
            <a:avLst/>
          </a:prstGeom>
        </p:spPr>
      </p:pic>
      <p:sp>
        <p:nvSpPr>
          <p:cNvPr id="9" name="TextBox 8">
            <a:extLst>
              <a:ext uri="{FF2B5EF4-FFF2-40B4-BE49-F238E27FC236}">
                <a16:creationId xmlns:a16="http://schemas.microsoft.com/office/drawing/2014/main" id="{2FE2DE19-5B8A-4B4A-81FD-E7182AA15F4C}"/>
              </a:ext>
            </a:extLst>
          </p:cNvPr>
          <p:cNvSpPr txBox="1"/>
          <p:nvPr/>
        </p:nvSpPr>
        <p:spPr>
          <a:xfrm>
            <a:off x="2403566" y="6175305"/>
            <a:ext cx="9629938" cy="369332"/>
          </a:xfrm>
          <a:prstGeom prst="rect">
            <a:avLst/>
          </a:prstGeom>
          <a:noFill/>
        </p:spPr>
        <p:txBody>
          <a:bodyPr wrap="square" rtlCol="0">
            <a:spAutoFit/>
          </a:bodyPr>
          <a:lstStyle/>
          <a:p>
            <a:r>
              <a:rPr lang="en-US" dirty="0">
                <a:solidFill>
                  <a:srgbClr val="FF0000"/>
                </a:solidFill>
              </a:rPr>
              <a:t>Cost function on the right better reflected our definition desired controller</a:t>
            </a:r>
          </a:p>
        </p:txBody>
      </p:sp>
    </p:spTree>
    <p:extLst>
      <p:ext uri="{BB962C8B-B14F-4D97-AF65-F5344CB8AC3E}">
        <p14:creationId xmlns:p14="http://schemas.microsoft.com/office/powerpoint/2010/main" val="341244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DF40-4D79-4C67-BBA9-07D6B93E98D5}"/>
              </a:ext>
            </a:extLst>
          </p:cNvPr>
          <p:cNvSpPr>
            <a:spLocks noGrp="1"/>
          </p:cNvSpPr>
          <p:nvPr>
            <p:ph type="title"/>
          </p:nvPr>
        </p:nvSpPr>
        <p:spPr>
          <a:xfrm>
            <a:off x="0" y="-296726"/>
            <a:ext cx="10515600" cy="1325563"/>
          </a:xfrm>
        </p:spPr>
        <p:txBody>
          <a:bodyPr/>
          <a:lstStyle/>
          <a:p>
            <a:r>
              <a:rPr lang="en-US" dirty="0"/>
              <a:t>Effect of Dwell time on system response</a:t>
            </a:r>
          </a:p>
        </p:txBody>
      </p:sp>
      <p:sp>
        <p:nvSpPr>
          <p:cNvPr id="3" name="Content Placeholder 2">
            <a:extLst>
              <a:ext uri="{FF2B5EF4-FFF2-40B4-BE49-F238E27FC236}">
                <a16:creationId xmlns:a16="http://schemas.microsoft.com/office/drawing/2014/main" id="{5C9C1E3A-8CAF-44F7-9DBE-8AE73C3574FF}"/>
              </a:ext>
            </a:extLst>
          </p:cNvPr>
          <p:cNvSpPr>
            <a:spLocks noGrp="1"/>
          </p:cNvSpPr>
          <p:nvPr>
            <p:ph idx="1"/>
          </p:nvPr>
        </p:nvSpPr>
        <p:spPr>
          <a:xfrm>
            <a:off x="481148" y="1734231"/>
            <a:ext cx="10515600" cy="4351338"/>
          </a:xfrm>
        </p:spPr>
        <p:txBody>
          <a:bodyPr/>
          <a:lstStyle/>
          <a:p>
            <a:r>
              <a:rPr lang="en-US" dirty="0"/>
              <a:t>Here we investigate the effect of dwell time on the transient response of the system, as discussed in the paper.</a:t>
            </a:r>
          </a:p>
          <a:p>
            <a:r>
              <a:rPr lang="en-US" i="1" u="sng" dirty="0">
                <a:solidFill>
                  <a:srgbClr val="00B050"/>
                </a:solidFill>
              </a:rPr>
              <a:t>Higher disturbance </a:t>
            </a:r>
            <a:r>
              <a:rPr lang="en-US" dirty="0"/>
              <a:t>([-0.1, 0.1]) were introduced to encourage switching.</a:t>
            </a:r>
          </a:p>
          <a:p>
            <a:r>
              <a:rPr lang="en-US" dirty="0"/>
              <a:t>Similar number of switches trend to the one proposed in the paper.</a:t>
            </a:r>
          </a:p>
          <a:p>
            <a:endParaRPr lang="en-US" dirty="0"/>
          </a:p>
        </p:txBody>
      </p:sp>
      <p:graphicFrame>
        <p:nvGraphicFramePr>
          <p:cNvPr id="6" name="Table 8">
            <a:extLst>
              <a:ext uri="{FF2B5EF4-FFF2-40B4-BE49-F238E27FC236}">
                <a16:creationId xmlns:a16="http://schemas.microsoft.com/office/drawing/2014/main" id="{851DA11F-C411-4FF9-B189-D2BA56E7C450}"/>
              </a:ext>
            </a:extLst>
          </p:cNvPr>
          <p:cNvGraphicFramePr>
            <a:graphicFrameLocks noGrp="1"/>
          </p:cNvGraphicFramePr>
          <p:nvPr>
            <p:extLst>
              <p:ext uri="{D42A27DB-BD31-4B8C-83A1-F6EECF244321}">
                <p14:modId xmlns:p14="http://schemas.microsoft.com/office/powerpoint/2010/main" val="2598282040"/>
              </p:ext>
            </p:extLst>
          </p:nvPr>
        </p:nvGraphicFramePr>
        <p:xfrm>
          <a:off x="1802674" y="3909900"/>
          <a:ext cx="7872547" cy="1789279"/>
        </p:xfrm>
        <a:graphic>
          <a:graphicData uri="http://schemas.openxmlformats.org/drawingml/2006/table">
            <a:tbl>
              <a:tblPr firstRow="1" bandRow="1">
                <a:tableStyleId>{5C22544A-7EE6-4342-B048-85BDC9FD1C3A}</a:tableStyleId>
              </a:tblPr>
              <a:tblGrid>
                <a:gridCol w="1691369">
                  <a:extLst>
                    <a:ext uri="{9D8B030D-6E8A-4147-A177-3AD203B41FA5}">
                      <a16:colId xmlns:a16="http://schemas.microsoft.com/office/drawing/2014/main" val="1754387488"/>
                    </a:ext>
                  </a:extLst>
                </a:gridCol>
                <a:gridCol w="932814">
                  <a:extLst>
                    <a:ext uri="{9D8B030D-6E8A-4147-A177-3AD203B41FA5}">
                      <a16:colId xmlns:a16="http://schemas.microsoft.com/office/drawing/2014/main" val="2390854991"/>
                    </a:ext>
                  </a:extLst>
                </a:gridCol>
                <a:gridCol w="1312091">
                  <a:extLst>
                    <a:ext uri="{9D8B030D-6E8A-4147-A177-3AD203B41FA5}">
                      <a16:colId xmlns:a16="http://schemas.microsoft.com/office/drawing/2014/main" val="4243714414"/>
                    </a:ext>
                  </a:extLst>
                </a:gridCol>
                <a:gridCol w="1312091">
                  <a:extLst>
                    <a:ext uri="{9D8B030D-6E8A-4147-A177-3AD203B41FA5}">
                      <a16:colId xmlns:a16="http://schemas.microsoft.com/office/drawing/2014/main" val="3193389167"/>
                    </a:ext>
                  </a:extLst>
                </a:gridCol>
                <a:gridCol w="1312091">
                  <a:extLst>
                    <a:ext uri="{9D8B030D-6E8A-4147-A177-3AD203B41FA5}">
                      <a16:colId xmlns:a16="http://schemas.microsoft.com/office/drawing/2014/main" val="1280309147"/>
                    </a:ext>
                  </a:extLst>
                </a:gridCol>
                <a:gridCol w="1312091">
                  <a:extLst>
                    <a:ext uri="{9D8B030D-6E8A-4147-A177-3AD203B41FA5}">
                      <a16:colId xmlns:a16="http://schemas.microsoft.com/office/drawing/2014/main" val="1887203684"/>
                    </a:ext>
                  </a:extLst>
                </a:gridCol>
              </a:tblGrid>
              <a:tr h="736762">
                <a:tc>
                  <a:txBody>
                    <a:bodyPr/>
                    <a:lstStyle/>
                    <a:p>
                      <a:r>
                        <a:rPr lang="en-US" b="0" dirty="0">
                          <a:solidFill>
                            <a:sysClr val="windowText" lastClr="000000"/>
                          </a:solidFill>
                        </a:rPr>
                        <a:t>Dwell-Time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911292"/>
                  </a:ext>
                </a:extLst>
              </a:tr>
              <a:tr h="1052517">
                <a:tc>
                  <a:txBody>
                    <a:bodyPr/>
                    <a:lstStyle/>
                    <a:p>
                      <a:r>
                        <a:rPr lang="en-US" dirty="0"/>
                        <a:t>Number of switches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3309345"/>
                  </a:ext>
                </a:extLst>
              </a:tr>
            </a:tbl>
          </a:graphicData>
        </a:graphic>
      </p:graphicFrame>
    </p:spTree>
    <p:extLst>
      <p:ext uri="{BB962C8B-B14F-4D97-AF65-F5344CB8AC3E}">
        <p14:creationId xmlns:p14="http://schemas.microsoft.com/office/powerpoint/2010/main" val="429222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882A72-CEB7-4ACE-8DF4-FB1ADDDD842A}"/>
              </a:ext>
            </a:extLst>
          </p:cNvPr>
          <p:cNvPicPr>
            <a:picLocks noChangeAspect="1"/>
          </p:cNvPicPr>
          <p:nvPr/>
        </p:nvPicPr>
        <p:blipFill>
          <a:blip r:embed="rId2"/>
          <a:stretch>
            <a:fillRect/>
          </a:stretch>
        </p:blipFill>
        <p:spPr>
          <a:xfrm>
            <a:off x="0" y="908841"/>
            <a:ext cx="12192000" cy="5972110"/>
          </a:xfrm>
          <a:prstGeom prst="rect">
            <a:avLst/>
          </a:prstGeom>
        </p:spPr>
      </p:pic>
      <p:sp>
        <p:nvSpPr>
          <p:cNvPr id="2" name="Title 1">
            <a:extLst>
              <a:ext uri="{FF2B5EF4-FFF2-40B4-BE49-F238E27FC236}">
                <a16:creationId xmlns:a16="http://schemas.microsoft.com/office/drawing/2014/main" id="{4C7B9492-4ADF-433C-91E6-23829C37F4D2}"/>
              </a:ext>
            </a:extLst>
          </p:cNvPr>
          <p:cNvSpPr>
            <a:spLocks noGrp="1"/>
          </p:cNvSpPr>
          <p:nvPr>
            <p:ph type="title"/>
          </p:nvPr>
        </p:nvSpPr>
        <p:spPr>
          <a:xfrm>
            <a:off x="0" y="-519257"/>
            <a:ext cx="10515600" cy="1325563"/>
          </a:xfrm>
        </p:spPr>
        <p:txBody>
          <a:bodyPr/>
          <a:lstStyle/>
          <a:p>
            <a:r>
              <a:rPr lang="en-US" dirty="0"/>
              <a:t>Final Design - System response</a:t>
            </a:r>
          </a:p>
        </p:txBody>
      </p:sp>
      <p:sp>
        <p:nvSpPr>
          <p:cNvPr id="3" name="Content Placeholder 2">
            <a:extLst>
              <a:ext uri="{FF2B5EF4-FFF2-40B4-BE49-F238E27FC236}">
                <a16:creationId xmlns:a16="http://schemas.microsoft.com/office/drawing/2014/main" id="{4F43A7E6-5788-4598-885E-B5DACE2C9641}"/>
              </a:ext>
            </a:extLst>
          </p:cNvPr>
          <p:cNvSpPr>
            <a:spLocks noGrp="1"/>
          </p:cNvSpPr>
          <p:nvPr>
            <p:ph idx="1"/>
          </p:nvPr>
        </p:nvSpPr>
        <p:spPr>
          <a:xfrm>
            <a:off x="838200" y="1597821"/>
            <a:ext cx="10515600" cy="4351338"/>
          </a:xfrm>
        </p:spPr>
        <p:txBody>
          <a:bodyPr/>
          <a:lstStyle/>
          <a:p>
            <a:r>
              <a:rPr lang="en-US" sz="2400" dirty="0">
                <a:solidFill>
                  <a:schemeClr val="bg1"/>
                </a:solidFill>
              </a:rPr>
              <a:t>Dwell time = 1s</a:t>
            </a:r>
          </a:p>
          <a:p>
            <a:r>
              <a:rPr lang="en-US" sz="2400" dirty="0">
                <a:solidFill>
                  <a:schemeClr val="bg1"/>
                </a:solidFill>
              </a:rPr>
              <a:t>Disturbance signal before plant = [-0.1, 0.1] random number steps</a:t>
            </a:r>
          </a:p>
          <a:p>
            <a:pPr lvl="1"/>
            <a:r>
              <a:rPr lang="en-US" sz="2000" dirty="0">
                <a:solidFill>
                  <a:schemeClr val="bg1"/>
                </a:solidFill>
              </a:rPr>
              <a:t>Blue: reference input + excitation</a:t>
            </a:r>
          </a:p>
          <a:p>
            <a:pPr lvl="1"/>
            <a:r>
              <a:rPr lang="en-US" sz="2000" dirty="0">
                <a:solidFill>
                  <a:schemeClr val="bg1"/>
                </a:solidFill>
              </a:rPr>
              <a:t>Yellow: Plant output</a:t>
            </a:r>
          </a:p>
          <a:p>
            <a:pPr lvl="1"/>
            <a:r>
              <a:rPr lang="en-US" sz="2000" dirty="0">
                <a:solidFill>
                  <a:schemeClr val="bg1"/>
                </a:solidFill>
              </a:rPr>
              <a:t>Orange: controller in the loop</a:t>
            </a:r>
          </a:p>
          <a:p>
            <a:r>
              <a:rPr lang="en-US" sz="2400" dirty="0">
                <a:solidFill>
                  <a:schemeClr val="bg1"/>
                </a:solidFill>
              </a:rPr>
              <a:t>System quickly switches to the desired controller (C4), with some initial switching transients</a:t>
            </a:r>
          </a:p>
          <a:p>
            <a:endParaRPr lang="en-US" dirty="0">
              <a:solidFill>
                <a:schemeClr val="bg1"/>
              </a:solidFill>
            </a:endParaRPr>
          </a:p>
        </p:txBody>
      </p:sp>
    </p:spTree>
    <p:extLst>
      <p:ext uri="{BB962C8B-B14F-4D97-AF65-F5344CB8AC3E}">
        <p14:creationId xmlns:p14="http://schemas.microsoft.com/office/powerpoint/2010/main" val="427224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4257FC-8454-4A9A-BCC5-D323891EE28D}"/>
              </a:ext>
            </a:extLst>
          </p:cNvPr>
          <p:cNvPicPr>
            <a:picLocks noChangeAspect="1"/>
          </p:cNvPicPr>
          <p:nvPr/>
        </p:nvPicPr>
        <p:blipFill>
          <a:blip r:embed="rId2"/>
          <a:stretch>
            <a:fillRect/>
          </a:stretch>
        </p:blipFill>
        <p:spPr>
          <a:xfrm>
            <a:off x="478776" y="1325563"/>
            <a:ext cx="10989323" cy="5385913"/>
          </a:xfrm>
          <a:prstGeom prst="rect">
            <a:avLst/>
          </a:prstGeom>
        </p:spPr>
      </p:pic>
      <p:sp>
        <p:nvSpPr>
          <p:cNvPr id="2" name="Title 1">
            <a:extLst>
              <a:ext uri="{FF2B5EF4-FFF2-40B4-BE49-F238E27FC236}">
                <a16:creationId xmlns:a16="http://schemas.microsoft.com/office/drawing/2014/main" id="{69E8DF40-4D79-4C67-BBA9-07D6B93E98D5}"/>
              </a:ext>
            </a:extLst>
          </p:cNvPr>
          <p:cNvSpPr>
            <a:spLocks noGrp="1"/>
          </p:cNvSpPr>
          <p:nvPr>
            <p:ph type="title"/>
          </p:nvPr>
        </p:nvSpPr>
        <p:spPr>
          <a:xfrm>
            <a:off x="0" y="0"/>
            <a:ext cx="10515600" cy="1325563"/>
          </a:xfrm>
        </p:spPr>
        <p:txBody>
          <a:bodyPr>
            <a:normAutofit fontScale="90000"/>
          </a:bodyPr>
          <a:lstStyle/>
          <a:p>
            <a:r>
              <a:rPr lang="en-US" dirty="0"/>
              <a:t>System Response:</a:t>
            </a:r>
            <a:br>
              <a:rPr lang="en-US" dirty="0"/>
            </a:br>
            <a:r>
              <a:rPr lang="en-US" dirty="0"/>
              <a:t>Comparison with fixed controller</a:t>
            </a:r>
          </a:p>
        </p:txBody>
      </p:sp>
      <p:sp>
        <p:nvSpPr>
          <p:cNvPr id="3" name="Content Placeholder 2">
            <a:extLst>
              <a:ext uri="{FF2B5EF4-FFF2-40B4-BE49-F238E27FC236}">
                <a16:creationId xmlns:a16="http://schemas.microsoft.com/office/drawing/2014/main" id="{5C9C1E3A-8CAF-44F7-9DBE-8AE73C3574FF}"/>
              </a:ext>
            </a:extLst>
          </p:cNvPr>
          <p:cNvSpPr>
            <a:spLocks noGrp="1"/>
          </p:cNvSpPr>
          <p:nvPr>
            <p:ph idx="1"/>
          </p:nvPr>
        </p:nvSpPr>
        <p:spPr>
          <a:xfrm>
            <a:off x="620485" y="1412610"/>
            <a:ext cx="10515600" cy="4351338"/>
          </a:xfrm>
        </p:spPr>
        <p:txBody>
          <a:bodyPr/>
          <a:lstStyle/>
          <a:p>
            <a:r>
              <a:rPr lang="en-US" dirty="0">
                <a:solidFill>
                  <a:schemeClr val="bg1"/>
                </a:solidFill>
              </a:rPr>
              <a:t>Comparing same controller (C4) in different loop:</a:t>
            </a:r>
          </a:p>
          <a:p>
            <a:pPr lvl="1"/>
            <a:r>
              <a:rPr lang="en-US" dirty="0">
                <a:solidFill>
                  <a:schemeClr val="bg1"/>
                </a:solidFill>
              </a:rPr>
              <a:t>The most obvious is the initial transients before switching to controller 4</a:t>
            </a:r>
          </a:p>
          <a:p>
            <a:pPr lvl="1"/>
            <a:r>
              <a:rPr lang="en-US" dirty="0">
                <a:solidFill>
                  <a:schemeClr val="bg1"/>
                </a:solidFill>
              </a:rPr>
              <a:t>There is also slight overshoot differences and response to disturbances</a:t>
            </a:r>
          </a:p>
          <a:p>
            <a:pPr lvl="1"/>
            <a:endParaRPr lang="en-US" dirty="0">
              <a:solidFill>
                <a:schemeClr val="bg1"/>
              </a:solidFill>
            </a:endParaRPr>
          </a:p>
        </p:txBody>
      </p:sp>
      <p:sp>
        <p:nvSpPr>
          <p:cNvPr id="6" name="TextBox 5">
            <a:extLst>
              <a:ext uri="{FF2B5EF4-FFF2-40B4-BE49-F238E27FC236}">
                <a16:creationId xmlns:a16="http://schemas.microsoft.com/office/drawing/2014/main" id="{CF3CFF7A-0E22-417C-8730-1A924A5BBF79}"/>
              </a:ext>
            </a:extLst>
          </p:cNvPr>
          <p:cNvSpPr txBox="1"/>
          <p:nvPr/>
        </p:nvSpPr>
        <p:spPr>
          <a:xfrm>
            <a:off x="3013166" y="6209211"/>
            <a:ext cx="6740434" cy="369332"/>
          </a:xfrm>
          <a:prstGeom prst="rect">
            <a:avLst/>
          </a:prstGeom>
          <a:noFill/>
        </p:spPr>
        <p:txBody>
          <a:bodyPr wrap="square" rtlCol="0">
            <a:spAutoFit/>
          </a:bodyPr>
          <a:lstStyle/>
          <a:p>
            <a:r>
              <a:rPr lang="en-US" dirty="0">
                <a:solidFill>
                  <a:srgbClr val="FFFF00"/>
                </a:solidFill>
              </a:rPr>
              <a:t>Fixed controller response </a:t>
            </a:r>
            <a:r>
              <a:rPr lang="en-US" dirty="0">
                <a:solidFill>
                  <a:schemeClr val="bg1"/>
                </a:solidFill>
              </a:rPr>
              <a:t>vs </a:t>
            </a:r>
            <a:r>
              <a:rPr lang="en-US" dirty="0">
                <a:solidFill>
                  <a:srgbClr val="00B0F0"/>
                </a:solidFill>
              </a:rPr>
              <a:t>Switching controller response</a:t>
            </a:r>
          </a:p>
        </p:txBody>
      </p:sp>
      <p:pic>
        <p:nvPicPr>
          <p:cNvPr id="7" name="Picture 6">
            <a:extLst>
              <a:ext uri="{FF2B5EF4-FFF2-40B4-BE49-F238E27FC236}">
                <a16:creationId xmlns:a16="http://schemas.microsoft.com/office/drawing/2014/main" id="{B8FC80E0-315B-4FC0-A517-E937BD1F02BB}"/>
              </a:ext>
            </a:extLst>
          </p:cNvPr>
          <p:cNvPicPr>
            <a:picLocks noChangeAspect="1"/>
          </p:cNvPicPr>
          <p:nvPr/>
        </p:nvPicPr>
        <p:blipFill rotWithShape="1">
          <a:blip r:embed="rId3"/>
          <a:srcRect l="33075" r="29845" b="25569"/>
          <a:stretch/>
        </p:blipFill>
        <p:spPr>
          <a:xfrm>
            <a:off x="8428037" y="87047"/>
            <a:ext cx="3372077" cy="3341953"/>
          </a:xfrm>
          <a:prstGeom prst="rect">
            <a:avLst/>
          </a:prstGeom>
        </p:spPr>
      </p:pic>
      <p:sp>
        <p:nvSpPr>
          <p:cNvPr id="8" name="Oval 7">
            <a:extLst>
              <a:ext uri="{FF2B5EF4-FFF2-40B4-BE49-F238E27FC236}">
                <a16:creationId xmlns:a16="http://schemas.microsoft.com/office/drawing/2014/main" id="{6762AA9D-3C81-4730-96C7-8EFF745DE580}"/>
              </a:ext>
            </a:extLst>
          </p:cNvPr>
          <p:cNvSpPr/>
          <p:nvPr/>
        </p:nvSpPr>
        <p:spPr>
          <a:xfrm>
            <a:off x="8682446" y="278674"/>
            <a:ext cx="1833154" cy="149215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7253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1542</TotalTime>
  <Words>573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Cambria Math</vt:lpstr>
      <vt:lpstr>Retrospect</vt:lpstr>
      <vt:lpstr>Homework 6 –  PID Switching</vt:lpstr>
      <vt:lpstr>Overview</vt:lpstr>
      <vt:lpstr>Switching Algorithm</vt:lpstr>
      <vt:lpstr>System Setup</vt:lpstr>
      <vt:lpstr>PID controllers</vt:lpstr>
      <vt:lpstr>Cost function comparison</vt:lpstr>
      <vt:lpstr>Effect of Dwell time on system response</vt:lpstr>
      <vt:lpstr>Final Design - System response</vt:lpstr>
      <vt:lpstr>System Response: Comparison with fixed controller</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6 –  PID Switching</dc:title>
  <dc:creator>KomonCat KomonCat</dc:creator>
  <cp:lastModifiedBy>KomonCat KomonCat</cp:lastModifiedBy>
  <cp:revision>30</cp:revision>
  <dcterms:created xsi:type="dcterms:W3CDTF">2020-04-12T18:55:21Z</dcterms:created>
  <dcterms:modified xsi:type="dcterms:W3CDTF">2020-05-09T22:27:04Z</dcterms:modified>
</cp:coreProperties>
</file>